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4"/>
  </p:sldMasterIdLst>
  <p:notesMasterIdLst>
    <p:notesMasterId r:id="rId69"/>
  </p:notesMasterIdLst>
  <p:sldIdLst>
    <p:sldId id="256" r:id="rId5"/>
    <p:sldId id="258" r:id="rId6"/>
    <p:sldId id="292" r:id="rId7"/>
    <p:sldId id="306" r:id="rId8"/>
    <p:sldId id="308" r:id="rId9"/>
    <p:sldId id="307" r:id="rId10"/>
    <p:sldId id="309" r:id="rId11"/>
    <p:sldId id="310" r:id="rId12"/>
    <p:sldId id="311" r:id="rId13"/>
    <p:sldId id="312" r:id="rId14"/>
    <p:sldId id="313" r:id="rId15"/>
    <p:sldId id="314" r:id="rId16"/>
    <p:sldId id="315" r:id="rId17"/>
    <p:sldId id="316" r:id="rId18"/>
    <p:sldId id="317" r:id="rId19"/>
    <p:sldId id="293" r:id="rId20"/>
    <p:sldId id="318" r:id="rId21"/>
    <p:sldId id="319" r:id="rId22"/>
    <p:sldId id="320" r:id="rId23"/>
    <p:sldId id="331" r:id="rId24"/>
    <p:sldId id="332" r:id="rId25"/>
    <p:sldId id="321" r:id="rId26"/>
    <p:sldId id="322" r:id="rId27"/>
    <p:sldId id="327" r:id="rId28"/>
    <p:sldId id="328" r:id="rId29"/>
    <p:sldId id="329" r:id="rId30"/>
    <p:sldId id="333" r:id="rId31"/>
    <p:sldId id="334" r:id="rId32"/>
    <p:sldId id="335" r:id="rId33"/>
    <p:sldId id="330" r:id="rId34"/>
    <p:sldId id="337" r:id="rId35"/>
    <p:sldId id="336" r:id="rId36"/>
    <p:sldId id="338" r:id="rId37"/>
    <p:sldId id="323" r:id="rId38"/>
    <p:sldId id="324" r:id="rId39"/>
    <p:sldId id="325" r:id="rId40"/>
    <p:sldId id="339" r:id="rId41"/>
    <p:sldId id="341" r:id="rId42"/>
    <p:sldId id="354" r:id="rId43"/>
    <p:sldId id="340" r:id="rId44"/>
    <p:sldId id="259" r:id="rId45"/>
    <p:sldId id="260" r:id="rId46"/>
    <p:sldId id="261" r:id="rId47"/>
    <p:sldId id="262" r:id="rId48"/>
    <p:sldId id="263" r:id="rId49"/>
    <p:sldId id="264" r:id="rId50"/>
    <p:sldId id="265" r:id="rId51"/>
    <p:sldId id="266" r:id="rId52"/>
    <p:sldId id="267" r:id="rId53"/>
    <p:sldId id="268" r:id="rId54"/>
    <p:sldId id="269" r:id="rId55"/>
    <p:sldId id="326" r:id="rId56"/>
    <p:sldId id="342" r:id="rId57"/>
    <p:sldId id="343" r:id="rId58"/>
    <p:sldId id="344" r:id="rId59"/>
    <p:sldId id="345" r:id="rId60"/>
    <p:sldId id="346" r:id="rId61"/>
    <p:sldId id="347" r:id="rId62"/>
    <p:sldId id="348" r:id="rId63"/>
    <p:sldId id="349" r:id="rId64"/>
    <p:sldId id="350" r:id="rId65"/>
    <p:sldId id="351" r:id="rId66"/>
    <p:sldId id="352" r:id="rId67"/>
    <p:sldId id="353" r:id="rId68"/>
  </p:sldIdLst>
  <p:sldSz cx="9144000" cy="5143500" type="screen16x9"/>
  <p:notesSz cx="6858000" cy="9144000"/>
  <p:defaultTextStyle>
    <a:defPPr>
      <a:defRPr lang="en-US"/>
    </a:defPPr>
    <a:lvl1pPr marL="0" algn="l" defTabSz="356616" rtl="0" eaLnBrk="1" latinLnBrk="0" hangingPunct="1">
      <a:defRPr sz="1404" kern="1200">
        <a:solidFill>
          <a:schemeClr val="tx1"/>
        </a:solidFill>
        <a:latin typeface="+mn-lt"/>
        <a:ea typeface="+mn-ea"/>
        <a:cs typeface="+mn-cs"/>
      </a:defRPr>
    </a:lvl1pPr>
    <a:lvl2pPr marL="356616" algn="l" defTabSz="356616" rtl="0" eaLnBrk="1" latinLnBrk="0" hangingPunct="1">
      <a:defRPr sz="1404" kern="1200">
        <a:solidFill>
          <a:schemeClr val="tx1"/>
        </a:solidFill>
        <a:latin typeface="+mn-lt"/>
        <a:ea typeface="+mn-ea"/>
        <a:cs typeface="+mn-cs"/>
      </a:defRPr>
    </a:lvl2pPr>
    <a:lvl3pPr marL="713232" algn="l" defTabSz="356616" rtl="0" eaLnBrk="1" latinLnBrk="0" hangingPunct="1">
      <a:defRPr sz="1404" kern="1200">
        <a:solidFill>
          <a:schemeClr val="tx1"/>
        </a:solidFill>
        <a:latin typeface="+mn-lt"/>
        <a:ea typeface="+mn-ea"/>
        <a:cs typeface="+mn-cs"/>
      </a:defRPr>
    </a:lvl3pPr>
    <a:lvl4pPr marL="1069848" algn="l" defTabSz="356616" rtl="0" eaLnBrk="1" latinLnBrk="0" hangingPunct="1">
      <a:defRPr sz="1404" kern="1200">
        <a:solidFill>
          <a:schemeClr val="tx1"/>
        </a:solidFill>
        <a:latin typeface="+mn-lt"/>
        <a:ea typeface="+mn-ea"/>
        <a:cs typeface="+mn-cs"/>
      </a:defRPr>
    </a:lvl4pPr>
    <a:lvl5pPr marL="1426464" algn="l" defTabSz="356616" rtl="0" eaLnBrk="1" latinLnBrk="0" hangingPunct="1">
      <a:defRPr sz="1404" kern="1200">
        <a:solidFill>
          <a:schemeClr val="tx1"/>
        </a:solidFill>
        <a:latin typeface="+mn-lt"/>
        <a:ea typeface="+mn-ea"/>
        <a:cs typeface="+mn-cs"/>
      </a:defRPr>
    </a:lvl5pPr>
    <a:lvl6pPr marL="1783080" algn="l" defTabSz="356616" rtl="0" eaLnBrk="1" latinLnBrk="0" hangingPunct="1">
      <a:defRPr sz="1404" kern="1200">
        <a:solidFill>
          <a:schemeClr val="tx1"/>
        </a:solidFill>
        <a:latin typeface="+mn-lt"/>
        <a:ea typeface="+mn-ea"/>
        <a:cs typeface="+mn-cs"/>
      </a:defRPr>
    </a:lvl6pPr>
    <a:lvl7pPr marL="2139696" algn="l" defTabSz="356616" rtl="0" eaLnBrk="1" latinLnBrk="0" hangingPunct="1">
      <a:defRPr sz="1404" kern="1200">
        <a:solidFill>
          <a:schemeClr val="tx1"/>
        </a:solidFill>
        <a:latin typeface="+mn-lt"/>
        <a:ea typeface="+mn-ea"/>
        <a:cs typeface="+mn-cs"/>
      </a:defRPr>
    </a:lvl7pPr>
    <a:lvl8pPr marL="2496312" algn="l" defTabSz="356616" rtl="0" eaLnBrk="1" latinLnBrk="0" hangingPunct="1">
      <a:defRPr sz="1404" kern="1200">
        <a:solidFill>
          <a:schemeClr val="tx1"/>
        </a:solidFill>
        <a:latin typeface="+mn-lt"/>
        <a:ea typeface="+mn-ea"/>
        <a:cs typeface="+mn-cs"/>
      </a:defRPr>
    </a:lvl8pPr>
    <a:lvl9pPr marL="2852928" algn="l" defTabSz="356616" rtl="0" eaLnBrk="1" latinLnBrk="0" hangingPunct="1">
      <a:defRPr sz="1404"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979797"/>
    <a:srgbClr val="FF4B4B"/>
    <a:srgbClr val="FFC1BE"/>
    <a:srgbClr val="FFD800"/>
    <a:srgbClr val="0070C0"/>
    <a:srgbClr val="00B050"/>
    <a:srgbClr val="F00000"/>
    <a:srgbClr val="FF1205"/>
    <a:srgbClr val="00DD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354429-0C9B-4A8D-B7E3-E6DDB500D87A}" v="1" dt="2023-08-24T08:16:25.430"/>
    <p1510:client id="{332078E0-4250-4099-91C3-D765226D564B}" v="8" dt="2023-08-24T08:27:51.9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97" autoAdjust="0"/>
    <p:restoredTop sz="94694"/>
  </p:normalViewPr>
  <p:slideViewPr>
    <p:cSldViewPr snapToGrid="0">
      <p:cViewPr varScale="1">
        <p:scale>
          <a:sx n="156" d="100"/>
          <a:sy n="156" d="100"/>
        </p:scale>
        <p:origin x="72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microsoft.com/office/2015/10/relationships/revisionInfo" Target="revisionInfo.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7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F8A2EE-79CE-4B6F-A9B4-7B14BB7ACD23}" type="datetimeFigureOut">
              <a:rPr lang="en-US" smtClean="0"/>
              <a:t>8/24/23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888490-21BB-4313-A7EA-94D21A7AE52E}" type="slidenum">
              <a:rPr lang="en-US" smtClean="0"/>
              <a:t>‹#›</a:t>
            </a:fld>
            <a:endParaRPr lang="en-US"/>
          </a:p>
        </p:txBody>
      </p:sp>
    </p:spTree>
    <p:extLst>
      <p:ext uri="{BB962C8B-B14F-4D97-AF65-F5344CB8AC3E}">
        <p14:creationId xmlns:p14="http://schemas.microsoft.com/office/powerpoint/2010/main" val="2218274944"/>
      </p:ext>
    </p:extLst>
  </p:cSld>
  <p:clrMap bg1="lt1" tx1="dk1" bg2="lt2" tx2="dk2" accent1="accent1" accent2="accent2" accent3="accent3" accent4="accent4" accent5="accent5" accent6="accent6" hlink="hlink" folHlink="folHlink"/>
  <p:notesStyle>
    <a:lvl1pPr marL="0" algn="l" defTabSz="713232" rtl="0" eaLnBrk="1" latinLnBrk="0" hangingPunct="1">
      <a:defRPr sz="936" kern="1200">
        <a:solidFill>
          <a:schemeClr val="tx1"/>
        </a:solidFill>
        <a:latin typeface="+mn-lt"/>
        <a:ea typeface="+mn-ea"/>
        <a:cs typeface="+mn-cs"/>
      </a:defRPr>
    </a:lvl1pPr>
    <a:lvl2pPr marL="356616" algn="l" defTabSz="713232" rtl="0" eaLnBrk="1" latinLnBrk="0" hangingPunct="1">
      <a:defRPr sz="936" kern="1200">
        <a:solidFill>
          <a:schemeClr val="tx1"/>
        </a:solidFill>
        <a:latin typeface="+mn-lt"/>
        <a:ea typeface="+mn-ea"/>
        <a:cs typeface="+mn-cs"/>
      </a:defRPr>
    </a:lvl2pPr>
    <a:lvl3pPr marL="713232" algn="l" defTabSz="713232" rtl="0" eaLnBrk="1" latinLnBrk="0" hangingPunct="1">
      <a:defRPr sz="936" kern="1200">
        <a:solidFill>
          <a:schemeClr val="tx1"/>
        </a:solidFill>
        <a:latin typeface="+mn-lt"/>
        <a:ea typeface="+mn-ea"/>
        <a:cs typeface="+mn-cs"/>
      </a:defRPr>
    </a:lvl3pPr>
    <a:lvl4pPr marL="1069848" algn="l" defTabSz="713232" rtl="0" eaLnBrk="1" latinLnBrk="0" hangingPunct="1">
      <a:defRPr sz="936" kern="1200">
        <a:solidFill>
          <a:schemeClr val="tx1"/>
        </a:solidFill>
        <a:latin typeface="+mn-lt"/>
        <a:ea typeface="+mn-ea"/>
        <a:cs typeface="+mn-cs"/>
      </a:defRPr>
    </a:lvl4pPr>
    <a:lvl5pPr marL="1426464" algn="l" defTabSz="713232" rtl="0" eaLnBrk="1" latinLnBrk="0" hangingPunct="1">
      <a:defRPr sz="936" kern="1200">
        <a:solidFill>
          <a:schemeClr val="tx1"/>
        </a:solidFill>
        <a:latin typeface="+mn-lt"/>
        <a:ea typeface="+mn-ea"/>
        <a:cs typeface="+mn-cs"/>
      </a:defRPr>
    </a:lvl5pPr>
    <a:lvl6pPr marL="1783080" algn="l" defTabSz="713232" rtl="0" eaLnBrk="1" latinLnBrk="0" hangingPunct="1">
      <a:defRPr sz="936" kern="1200">
        <a:solidFill>
          <a:schemeClr val="tx1"/>
        </a:solidFill>
        <a:latin typeface="+mn-lt"/>
        <a:ea typeface="+mn-ea"/>
        <a:cs typeface="+mn-cs"/>
      </a:defRPr>
    </a:lvl6pPr>
    <a:lvl7pPr marL="2139696" algn="l" defTabSz="713232" rtl="0" eaLnBrk="1" latinLnBrk="0" hangingPunct="1">
      <a:defRPr sz="936" kern="1200">
        <a:solidFill>
          <a:schemeClr val="tx1"/>
        </a:solidFill>
        <a:latin typeface="+mn-lt"/>
        <a:ea typeface="+mn-ea"/>
        <a:cs typeface="+mn-cs"/>
      </a:defRPr>
    </a:lvl7pPr>
    <a:lvl8pPr marL="2496312" algn="l" defTabSz="713232" rtl="0" eaLnBrk="1" latinLnBrk="0" hangingPunct="1">
      <a:defRPr sz="936" kern="1200">
        <a:solidFill>
          <a:schemeClr val="tx1"/>
        </a:solidFill>
        <a:latin typeface="+mn-lt"/>
        <a:ea typeface="+mn-ea"/>
        <a:cs typeface="+mn-cs"/>
      </a:defRPr>
    </a:lvl8pPr>
    <a:lvl9pPr marL="2852928" algn="l" defTabSz="713232" rtl="0" eaLnBrk="1" latinLnBrk="0" hangingPunct="1">
      <a:defRPr sz="93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www.knime.com/"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hyperlink" Target="https://creativecommons.org/licenses/by/4.0" TargetMode="External"/><Relationship Id="rId3" Type="http://schemas.openxmlformats.org/officeDocument/2006/relationships/image" Target="../media/image2.svg"/><Relationship Id="rId7" Type="http://schemas.openxmlformats.org/officeDocument/2006/relationships/hyperlink" Target="https://www.knime.com/" TargetMode="Externa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www.knime.com/"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www.knime.com/"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www.knime.com/"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www.knime.com/"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33926" y="2015288"/>
            <a:ext cx="4812632" cy="767871"/>
          </a:xfrm>
        </p:spPr>
        <p:txBody>
          <a:bodyPr lIns="91440" tIns="0" rIns="0" anchor="ctr" anchorCtr="0">
            <a:noAutofit/>
          </a:bodyPr>
          <a:lstStyle>
            <a:lvl1pPr algn="l">
              <a:defRPr sz="2400">
                <a:latin typeface="+mj-lt"/>
              </a:defRPr>
            </a:lvl1pPr>
          </a:lstStyle>
          <a:p>
            <a:r>
              <a:rPr lang="en-GB" dirty="0"/>
              <a:t>Click to edit Title</a:t>
            </a:r>
            <a:br>
              <a:rPr lang="en-GB" dirty="0"/>
            </a:br>
            <a:r>
              <a:rPr lang="en-GB" dirty="0"/>
              <a:t>Max 2 Lines</a:t>
            </a:r>
            <a:endParaRPr lang="en-US" dirty="0"/>
          </a:p>
        </p:txBody>
      </p:sp>
      <p:sp>
        <p:nvSpPr>
          <p:cNvPr id="3" name="Subtitle 2"/>
          <p:cNvSpPr>
            <a:spLocks noGrp="1"/>
          </p:cNvSpPr>
          <p:nvPr>
            <p:ph type="subTitle" idx="1" hasCustomPrompt="1"/>
          </p:nvPr>
        </p:nvSpPr>
        <p:spPr>
          <a:xfrm>
            <a:off x="733926" y="2913680"/>
            <a:ext cx="3946074" cy="226799"/>
          </a:xfrm>
        </p:spPr>
        <p:txBody>
          <a:bodyPr lIns="91440" anchor="ctr" anchorCtr="0">
            <a:noAutofit/>
          </a:bodyPr>
          <a:lstStyle>
            <a:lvl1pPr marL="0" indent="0" algn="l">
              <a:spcBef>
                <a:spcPts val="0"/>
              </a:spcBef>
              <a:buNone/>
              <a:defRPr sz="1400">
                <a:latin typeface="+mn-lt"/>
              </a:defRPr>
            </a:lvl1pPr>
            <a:lvl2pPr marL="308610" indent="0" algn="ctr">
              <a:buNone/>
              <a:defRPr sz="1350"/>
            </a:lvl2pPr>
            <a:lvl3pPr marL="617220" indent="0" algn="ctr">
              <a:buNone/>
              <a:defRPr sz="1215"/>
            </a:lvl3pPr>
            <a:lvl4pPr marL="925830" indent="0" algn="ctr">
              <a:buNone/>
              <a:defRPr sz="1080"/>
            </a:lvl4pPr>
            <a:lvl5pPr marL="1234440" indent="0" algn="ctr">
              <a:buNone/>
              <a:defRPr sz="1080"/>
            </a:lvl5pPr>
            <a:lvl6pPr marL="1543050" indent="0" algn="ctr">
              <a:buNone/>
              <a:defRPr sz="1080"/>
            </a:lvl6pPr>
            <a:lvl7pPr marL="1851660" indent="0" algn="ctr">
              <a:buNone/>
              <a:defRPr sz="1080"/>
            </a:lvl7pPr>
            <a:lvl8pPr marL="2160270" indent="0" algn="ctr">
              <a:buNone/>
              <a:defRPr sz="1080"/>
            </a:lvl8pPr>
            <a:lvl9pPr marL="2468880" indent="0" algn="ctr">
              <a:buNone/>
              <a:defRPr sz="1080"/>
            </a:lvl9pPr>
          </a:lstStyle>
          <a:p>
            <a:r>
              <a:rPr lang="en-GB" dirty="0"/>
              <a:t>Presenter Name and Title</a:t>
            </a:r>
            <a:endParaRPr lang="en-US" dirty="0"/>
          </a:p>
        </p:txBody>
      </p:sp>
      <p:sp>
        <p:nvSpPr>
          <p:cNvPr id="6" name="Slide Number Placeholder 5" hidden="1">
            <a:extLst>
              <a:ext uri="{FF2B5EF4-FFF2-40B4-BE49-F238E27FC236}">
                <a16:creationId xmlns:a16="http://schemas.microsoft.com/office/drawing/2014/main" id="{0B01FEE6-F0A8-B441-9C55-EBE6F3D0E13A}"/>
              </a:ext>
            </a:extLst>
          </p:cNvPr>
          <p:cNvSpPr>
            <a:spLocks noGrp="1"/>
          </p:cNvSpPr>
          <p:nvPr>
            <p:ph type="sldNum" sz="quarter" idx="14"/>
          </p:nvPr>
        </p:nvSpPr>
        <p:spPr/>
        <p:txBody>
          <a:bodyPr/>
          <a:lstStyle/>
          <a:p>
            <a:fld id="{220B6647-BD7A-7942-B66E-0DFF9B72D92D}" type="slidenum">
              <a:rPr lang="en-US" smtClean="0"/>
              <a:pPr/>
              <a:t>‹#›</a:t>
            </a:fld>
            <a:endParaRPr lang="en-US"/>
          </a:p>
        </p:txBody>
      </p:sp>
      <p:cxnSp>
        <p:nvCxnSpPr>
          <p:cNvPr id="12" name="Straight Connector 11">
            <a:extLst>
              <a:ext uri="{FF2B5EF4-FFF2-40B4-BE49-F238E27FC236}">
                <a16:creationId xmlns:a16="http://schemas.microsoft.com/office/drawing/2014/main" id="{D64267AA-8E58-B72C-82FC-FD41309A9117}"/>
              </a:ext>
            </a:extLst>
          </p:cNvPr>
          <p:cNvCxnSpPr>
            <a:cxnSpLocks/>
          </p:cNvCxnSpPr>
          <p:nvPr userDrawn="1"/>
        </p:nvCxnSpPr>
        <p:spPr>
          <a:xfrm>
            <a:off x="659006" y="2015288"/>
            <a:ext cx="0" cy="1472818"/>
          </a:xfrm>
          <a:prstGeom prst="line">
            <a:avLst/>
          </a:prstGeom>
          <a:ln w="12700">
            <a:solidFill>
              <a:srgbClr val="201E1E"/>
            </a:solidFill>
            <a:miter lim="800000"/>
          </a:ln>
        </p:spPr>
        <p:style>
          <a:lnRef idx="1">
            <a:schemeClr val="accent1"/>
          </a:lnRef>
          <a:fillRef idx="0">
            <a:schemeClr val="accent1"/>
          </a:fillRef>
          <a:effectRef idx="0">
            <a:schemeClr val="accent1"/>
          </a:effectRef>
          <a:fontRef idx="minor">
            <a:schemeClr val="tx1"/>
          </a:fontRef>
        </p:style>
      </p:cxnSp>
      <p:sp>
        <p:nvSpPr>
          <p:cNvPr id="7" name="Text Placeholder 6">
            <a:extLst>
              <a:ext uri="{FF2B5EF4-FFF2-40B4-BE49-F238E27FC236}">
                <a16:creationId xmlns:a16="http://schemas.microsoft.com/office/drawing/2014/main" id="{1587F054-1D96-EEC4-FA17-6801B69E9118}"/>
              </a:ext>
            </a:extLst>
          </p:cNvPr>
          <p:cNvSpPr>
            <a:spLocks noGrp="1"/>
          </p:cNvSpPr>
          <p:nvPr>
            <p:ph type="body" sz="quarter" idx="15" hasCustomPrompt="1"/>
          </p:nvPr>
        </p:nvSpPr>
        <p:spPr>
          <a:xfrm>
            <a:off x="733425" y="3227885"/>
            <a:ext cx="4324350" cy="236157"/>
          </a:xfrm>
        </p:spPr>
        <p:txBody>
          <a:bodyPr lIns="90000" anchor="ctr"/>
          <a:lstStyle>
            <a:lvl1pPr marL="0" indent="0">
              <a:buNone/>
              <a:defRPr sz="1200"/>
            </a:lvl1pPr>
          </a:lstStyle>
          <a:p>
            <a:pPr lvl="0"/>
            <a:r>
              <a:rPr lang="en-GB" dirty="0"/>
              <a:t>Date</a:t>
            </a:r>
            <a:endParaRPr lang="en-DE" dirty="0"/>
          </a:p>
        </p:txBody>
      </p:sp>
      <p:sp>
        <p:nvSpPr>
          <p:cNvPr id="4" name="TextBox 3">
            <a:extLst>
              <a:ext uri="{FF2B5EF4-FFF2-40B4-BE49-F238E27FC236}">
                <a16:creationId xmlns:a16="http://schemas.microsoft.com/office/drawing/2014/main" id="{1FC3AC66-2B90-6ACE-3E0E-9F7D54FA3671}"/>
              </a:ext>
            </a:extLst>
          </p:cNvPr>
          <p:cNvSpPr txBox="1"/>
          <p:nvPr userDrawn="1"/>
        </p:nvSpPr>
        <p:spPr>
          <a:xfrm>
            <a:off x="5999433" y="157866"/>
            <a:ext cx="2999490" cy="2934534"/>
          </a:xfrm>
          <a:prstGeom prst="rect">
            <a:avLst/>
          </a:prstGeom>
          <a:solidFill>
            <a:schemeClr val="bg2"/>
          </a:solidFill>
          <a:ln w="15875">
            <a:solidFill>
              <a:schemeClr val="accent2"/>
            </a:solidFill>
          </a:ln>
        </p:spPr>
        <p:txBody>
          <a:bodyPr wrap="square" lIns="108000" tIns="108000" rIns="108000" bIns="108000" rtlCol="0">
            <a:noAutofit/>
          </a:bodyPr>
          <a:lstStyle/>
          <a:p>
            <a:pPr algn="l"/>
            <a:r>
              <a:rPr lang="en-US" sz="1200" dirty="0"/>
              <a:t>You are free to:</a:t>
            </a:r>
          </a:p>
          <a:p>
            <a:pPr algn="l"/>
            <a:r>
              <a:rPr lang="en-US" sz="1200" b="1" dirty="0"/>
              <a:t>Share</a:t>
            </a:r>
          </a:p>
          <a:p>
            <a:pPr algn="l"/>
            <a:r>
              <a:rPr lang="en-US" sz="1200" b="1" dirty="0"/>
              <a:t>	</a:t>
            </a:r>
            <a:r>
              <a:rPr lang="en-US" sz="1200" dirty="0"/>
              <a:t>copy and redistribute the 	material in any medium or format</a:t>
            </a:r>
          </a:p>
          <a:p>
            <a:pPr algn="l"/>
            <a:r>
              <a:rPr lang="en-US" sz="1200" b="1" dirty="0"/>
              <a:t>Adapt</a:t>
            </a:r>
          </a:p>
          <a:p>
            <a:pPr algn="l"/>
            <a:r>
              <a:rPr lang="en-US" sz="1200" b="1" dirty="0"/>
              <a:t>	</a:t>
            </a:r>
            <a:r>
              <a:rPr lang="en-US" sz="1200" dirty="0"/>
              <a:t>remix, transform, and build upon 	the material for any purpose, 	even commercially.</a:t>
            </a:r>
          </a:p>
          <a:p>
            <a:pPr algn="l"/>
            <a:endParaRPr lang="en-US" sz="1200" dirty="0"/>
          </a:p>
          <a:p>
            <a:pPr algn="l"/>
            <a:r>
              <a:rPr lang="en-US" sz="1200" dirty="0"/>
              <a:t>You must give </a:t>
            </a:r>
            <a:r>
              <a:rPr lang="en-US" sz="1200" b="1" dirty="0"/>
              <a:t>appropriate credit</a:t>
            </a:r>
            <a:r>
              <a:rPr lang="en-US" sz="1200" dirty="0"/>
              <a:t>, provide a link to the license, and indicate if changes were made. You may do so in any reasonable manner, but not in any way that suggests the licensor endorses you or your use.</a:t>
            </a:r>
          </a:p>
        </p:txBody>
      </p:sp>
      <p:sp>
        <p:nvSpPr>
          <p:cNvPr id="8" name="Freihandform 10">
            <a:extLst>
              <a:ext uri="{FF2B5EF4-FFF2-40B4-BE49-F238E27FC236}">
                <a16:creationId xmlns:a16="http://schemas.microsoft.com/office/drawing/2014/main" id="{D6D62795-ADBA-66B5-9FBE-EACD290C6316}"/>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2"/>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3"/>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Tree>
    <p:extLst>
      <p:ext uri="{BB962C8B-B14F-4D97-AF65-F5344CB8AC3E}">
        <p14:creationId xmlns:p14="http://schemas.microsoft.com/office/powerpoint/2010/main" val="3650155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0A2700E8-084B-5C4A-9D21-FB806A7FBF80}"/>
              </a:ext>
            </a:extLst>
          </p:cNvPr>
          <p:cNvSpPr>
            <a:spLocks noGrp="1"/>
          </p:cNvSpPr>
          <p:nvPr>
            <p:ph type="sldNum" sz="quarter" idx="12"/>
          </p:nvPr>
        </p:nvSpPr>
        <p:spPr/>
        <p:txBody>
          <a:bodyPr/>
          <a:lstStyle/>
          <a:p>
            <a:fld id="{220B6647-BD7A-7942-B66E-0DFF9B72D92D}" type="slidenum">
              <a:rPr lang="en-US" smtClean="0"/>
              <a:pPr/>
              <a:t>‹#›</a:t>
            </a:fld>
            <a:endParaRPr lang="en-US"/>
          </a:p>
        </p:txBody>
      </p:sp>
      <p:sp>
        <p:nvSpPr>
          <p:cNvPr id="3" name="Title 2">
            <a:extLst>
              <a:ext uri="{FF2B5EF4-FFF2-40B4-BE49-F238E27FC236}">
                <a16:creationId xmlns:a16="http://schemas.microsoft.com/office/drawing/2014/main" id="{38F7D926-E37B-FADF-0A5A-1CDA9E0562CE}"/>
              </a:ext>
            </a:extLst>
          </p:cNvPr>
          <p:cNvSpPr>
            <a:spLocks noGrp="1"/>
          </p:cNvSpPr>
          <p:nvPr>
            <p:ph type="title" hasCustomPrompt="1"/>
          </p:nvPr>
        </p:nvSpPr>
        <p:spPr/>
        <p:txBody>
          <a:bodyPr/>
          <a:lstStyle/>
          <a:p>
            <a:r>
              <a:rPr lang="en-US" dirty="0"/>
              <a:t>Click to edit Title</a:t>
            </a:r>
            <a:endParaRPr lang="en-DE" dirty="0"/>
          </a:p>
        </p:txBody>
      </p:sp>
    </p:spTree>
    <p:extLst>
      <p:ext uri="{BB962C8B-B14F-4D97-AF65-F5344CB8AC3E}">
        <p14:creationId xmlns:p14="http://schemas.microsoft.com/office/powerpoint/2010/main" val="3120506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3B35208-EA6F-8B4A-A07B-820525C98C32}"/>
              </a:ext>
            </a:extLst>
          </p:cNvPr>
          <p:cNvSpPr>
            <a:spLocks noGrp="1"/>
          </p:cNvSpPr>
          <p:nvPr>
            <p:ph type="sldNum" sz="quarter" idx="12"/>
          </p:nvPr>
        </p:nvSpPr>
        <p:spPr/>
        <p:txBody>
          <a:bodyPr/>
          <a:lstStyle/>
          <a:p>
            <a:fld id="{220B6647-BD7A-7942-B66E-0DFF9B72D92D}" type="slidenum">
              <a:rPr lang="en-US" smtClean="0"/>
              <a:pPr/>
              <a:t>‹#›</a:t>
            </a:fld>
            <a:endParaRPr lang="en-US"/>
          </a:p>
        </p:txBody>
      </p:sp>
    </p:spTree>
    <p:extLst>
      <p:ext uri="{BB962C8B-B14F-4D97-AF65-F5344CB8AC3E}">
        <p14:creationId xmlns:p14="http://schemas.microsoft.com/office/powerpoint/2010/main" val="40950358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tay in Touch">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0000" y="1425600"/>
            <a:ext cx="5400000" cy="648000"/>
          </a:xfrm>
        </p:spPr>
        <p:txBody>
          <a:bodyPr tIns="0" rIns="0" anchor="ctr">
            <a:normAutofit/>
          </a:bodyPr>
          <a:lstStyle>
            <a:lvl1pPr algn="l">
              <a:defRPr sz="2400"/>
            </a:lvl1pPr>
          </a:lstStyle>
          <a:p>
            <a:r>
              <a:rPr lang="en-US" dirty="0"/>
              <a:t>Let's Stay in Touch!</a:t>
            </a:r>
          </a:p>
        </p:txBody>
      </p:sp>
      <p:sp>
        <p:nvSpPr>
          <p:cNvPr id="7" name="Slide Number Placeholder 6">
            <a:extLst>
              <a:ext uri="{FF2B5EF4-FFF2-40B4-BE49-F238E27FC236}">
                <a16:creationId xmlns:a16="http://schemas.microsoft.com/office/drawing/2014/main" id="{8386C1EC-AB07-F94A-9F69-EA2C58DD858B}"/>
              </a:ext>
            </a:extLst>
          </p:cNvPr>
          <p:cNvSpPr>
            <a:spLocks noGrp="1"/>
          </p:cNvSpPr>
          <p:nvPr>
            <p:ph type="sldNum" sz="quarter" idx="12"/>
          </p:nvPr>
        </p:nvSpPr>
        <p:spPr/>
        <p:txBody>
          <a:bodyPr/>
          <a:lstStyle/>
          <a:p>
            <a:fld id="{220B6647-BD7A-7942-B66E-0DFF9B72D92D}" type="slidenum">
              <a:rPr lang="en-US" smtClean="0"/>
              <a:pPr/>
              <a:t>‹#›</a:t>
            </a:fld>
            <a:endParaRPr lang="en-US"/>
          </a:p>
        </p:txBody>
      </p:sp>
      <p:pic>
        <p:nvPicPr>
          <p:cNvPr id="11" name="Graphic 10">
            <a:extLst>
              <a:ext uri="{FF2B5EF4-FFF2-40B4-BE49-F238E27FC236}">
                <a16:creationId xmlns:a16="http://schemas.microsoft.com/office/drawing/2014/main" id="{D126442A-B2A7-42DF-B149-2E441431435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53454" y="3453002"/>
            <a:ext cx="304800" cy="274320"/>
          </a:xfrm>
          <a:prstGeom prst="rect">
            <a:avLst/>
          </a:prstGeom>
        </p:spPr>
      </p:pic>
      <p:pic>
        <p:nvPicPr>
          <p:cNvPr id="15" name="Picture 14">
            <a:extLst>
              <a:ext uri="{FF2B5EF4-FFF2-40B4-BE49-F238E27FC236}">
                <a16:creationId xmlns:a16="http://schemas.microsoft.com/office/drawing/2014/main" id="{3D224257-2FB5-4259-BD0E-7E754DD93A1E}"/>
              </a:ext>
            </a:extLst>
          </p:cNvPr>
          <p:cNvPicPr>
            <a:picLocks noChangeAspect="1"/>
          </p:cNvPicPr>
          <p:nvPr userDrawn="1"/>
        </p:nvPicPr>
        <p:blipFill>
          <a:blip r:embed="rId4"/>
          <a:stretch>
            <a:fillRect/>
          </a:stretch>
        </p:blipFill>
        <p:spPr>
          <a:xfrm>
            <a:off x="1035155" y="2581225"/>
            <a:ext cx="741401" cy="199411"/>
          </a:xfrm>
          <a:prstGeom prst="rect">
            <a:avLst/>
          </a:prstGeom>
        </p:spPr>
      </p:pic>
      <p:pic>
        <p:nvPicPr>
          <p:cNvPr id="9" name="Graphic 8">
            <a:extLst>
              <a:ext uri="{FF2B5EF4-FFF2-40B4-BE49-F238E27FC236}">
                <a16:creationId xmlns:a16="http://schemas.microsoft.com/office/drawing/2014/main" id="{2F00EA32-EFF0-48A0-9916-33080861F892}"/>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253454" y="3000790"/>
            <a:ext cx="304800" cy="274320"/>
          </a:xfrm>
          <a:prstGeom prst="rect">
            <a:avLst/>
          </a:prstGeom>
        </p:spPr>
      </p:pic>
      <p:sp>
        <p:nvSpPr>
          <p:cNvPr id="27" name="Text Placeholder 7">
            <a:extLst>
              <a:ext uri="{FF2B5EF4-FFF2-40B4-BE49-F238E27FC236}">
                <a16:creationId xmlns:a16="http://schemas.microsoft.com/office/drawing/2014/main" id="{85F266D7-F232-4CAE-8862-CB17F8FE7F01}"/>
              </a:ext>
            </a:extLst>
          </p:cNvPr>
          <p:cNvSpPr>
            <a:spLocks noGrp="1"/>
          </p:cNvSpPr>
          <p:nvPr>
            <p:ph type="body" sz="quarter" idx="17" hasCustomPrompt="1"/>
          </p:nvPr>
        </p:nvSpPr>
        <p:spPr>
          <a:xfrm>
            <a:off x="1966025" y="2988759"/>
            <a:ext cx="4572000" cy="329184"/>
          </a:xfrm>
        </p:spPr>
        <p:txBody>
          <a:bodyPr anchor="ctr" anchorCtr="0"/>
          <a:lstStyle>
            <a:lvl1pPr marL="0" indent="0">
              <a:buNone/>
              <a:defRPr sz="1400">
                <a:latin typeface="Avenir Next LT Pro" panose="020B0504020202020204" pitchFamily="34" charset="0"/>
              </a:defRPr>
            </a:lvl1pPr>
          </a:lstStyle>
          <a:p>
            <a:pPr lvl="0"/>
            <a:r>
              <a:rPr lang="en-US" dirty="0"/>
              <a:t>Your E-Mail Address</a:t>
            </a:r>
          </a:p>
        </p:txBody>
      </p:sp>
      <p:sp>
        <p:nvSpPr>
          <p:cNvPr id="13" name="Text Placeholder 12">
            <a:extLst>
              <a:ext uri="{FF2B5EF4-FFF2-40B4-BE49-F238E27FC236}">
                <a16:creationId xmlns:a16="http://schemas.microsoft.com/office/drawing/2014/main" id="{7BEA622E-3344-40E0-A98D-23AFB914490E}"/>
              </a:ext>
            </a:extLst>
          </p:cNvPr>
          <p:cNvSpPr>
            <a:spLocks noGrp="1"/>
          </p:cNvSpPr>
          <p:nvPr>
            <p:ph type="body" sz="quarter" idx="18" hasCustomPrompt="1"/>
          </p:nvPr>
        </p:nvSpPr>
        <p:spPr>
          <a:xfrm>
            <a:off x="1966025" y="3440970"/>
            <a:ext cx="4572000" cy="329184"/>
          </a:xfrm>
        </p:spPr>
        <p:txBody>
          <a:bodyPr anchor="ctr" anchorCtr="0"/>
          <a:lstStyle>
            <a:lvl1pPr marL="0" indent="0">
              <a:buNone/>
              <a:defRPr sz="1400">
                <a:latin typeface="Avenir Next LT Pro" panose="020B0504020202020204" pitchFamily="34" charset="0"/>
              </a:defRPr>
            </a:lvl1pPr>
          </a:lstStyle>
          <a:p>
            <a:pPr lvl="0"/>
            <a:r>
              <a:rPr lang="en-US" dirty="0"/>
              <a:t>Link to your LinkedIn Profile</a:t>
            </a:r>
          </a:p>
        </p:txBody>
      </p:sp>
      <p:sp>
        <p:nvSpPr>
          <p:cNvPr id="28" name="Text Placeholder 27">
            <a:extLst>
              <a:ext uri="{FF2B5EF4-FFF2-40B4-BE49-F238E27FC236}">
                <a16:creationId xmlns:a16="http://schemas.microsoft.com/office/drawing/2014/main" id="{3ED0C215-C366-4B59-943B-9B6EF6FA8670}"/>
              </a:ext>
            </a:extLst>
          </p:cNvPr>
          <p:cNvSpPr>
            <a:spLocks noGrp="1"/>
          </p:cNvSpPr>
          <p:nvPr>
            <p:ph type="body" sz="quarter" idx="19" hasCustomPrompt="1"/>
          </p:nvPr>
        </p:nvSpPr>
        <p:spPr>
          <a:xfrm>
            <a:off x="1966025" y="2536547"/>
            <a:ext cx="4572000" cy="329184"/>
          </a:xfrm>
        </p:spPr>
        <p:txBody>
          <a:bodyPr anchor="ctr" anchorCtr="0"/>
          <a:lstStyle>
            <a:lvl1pPr marL="0" indent="0">
              <a:buNone/>
              <a:defRPr sz="1400">
                <a:latin typeface="Avenir Next LT Pro" panose="020B0504020202020204" pitchFamily="34" charset="0"/>
              </a:defRPr>
            </a:lvl1pPr>
          </a:lstStyle>
          <a:p>
            <a:pPr lvl="0"/>
            <a:r>
              <a:rPr lang="en-US" dirty="0"/>
              <a:t>Link to your KNIME Hub Profile</a:t>
            </a:r>
          </a:p>
        </p:txBody>
      </p:sp>
      <p:sp>
        <p:nvSpPr>
          <p:cNvPr id="35" name="Picture Placeholder 34">
            <a:extLst>
              <a:ext uri="{FF2B5EF4-FFF2-40B4-BE49-F238E27FC236}">
                <a16:creationId xmlns:a16="http://schemas.microsoft.com/office/drawing/2014/main" id="{F4640EEF-C454-44D1-AA48-27DDA09035FC}"/>
              </a:ext>
            </a:extLst>
          </p:cNvPr>
          <p:cNvSpPr>
            <a:spLocks noGrp="1"/>
          </p:cNvSpPr>
          <p:nvPr>
            <p:ph type="pic" sz="quarter" idx="21" hasCustomPrompt="1"/>
          </p:nvPr>
        </p:nvSpPr>
        <p:spPr>
          <a:xfrm>
            <a:off x="831338" y="181723"/>
            <a:ext cx="1080655" cy="1069848"/>
          </a:xfrm>
          <a:prstGeom prst="ellipse">
            <a:avLst/>
          </a:prstGeom>
        </p:spPr>
        <p:txBody>
          <a:bodyPr/>
          <a:lstStyle>
            <a:lvl1pPr marL="0" indent="0">
              <a:buNone/>
              <a:defRPr/>
            </a:lvl1pPr>
          </a:lstStyle>
          <a:p>
            <a:r>
              <a:rPr lang="en-US" dirty="0"/>
              <a:t>Picture</a:t>
            </a:r>
          </a:p>
        </p:txBody>
      </p:sp>
      <p:sp>
        <p:nvSpPr>
          <p:cNvPr id="4" name="Freihandform 10">
            <a:extLst>
              <a:ext uri="{FF2B5EF4-FFF2-40B4-BE49-F238E27FC236}">
                <a16:creationId xmlns:a16="http://schemas.microsoft.com/office/drawing/2014/main" id="{CA8FE17D-3BD8-0AD1-6CBB-76C965F7018F}"/>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7"/>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8"/>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Tree>
    <p:extLst>
      <p:ext uri="{BB962C8B-B14F-4D97-AF65-F5344CB8AC3E}">
        <p14:creationId xmlns:p14="http://schemas.microsoft.com/office/powerpoint/2010/main" val="1739062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360000" y="3923640"/>
            <a:ext cx="5774469" cy="648000"/>
          </a:xfrm>
        </p:spPr>
        <p:txBody>
          <a:bodyPr>
            <a:noAutofit/>
          </a:bodyPr>
          <a:lstStyle>
            <a:lvl1pPr marL="0" indent="0" algn="l">
              <a:buClr>
                <a:schemeClr val="tx1"/>
              </a:buClr>
              <a:buFont typeface="+mj-lt"/>
              <a:buNone/>
              <a:defRPr sz="2000" b="0"/>
            </a:lvl1pPr>
            <a:lvl2pPr marL="617220" indent="-308610" algn="ctr">
              <a:buClr>
                <a:schemeClr val="tx1"/>
              </a:buClr>
              <a:buFont typeface="+mj-lt"/>
              <a:buAutoNum type="arabicPeriod"/>
              <a:defRPr sz="1620"/>
            </a:lvl2pPr>
            <a:lvl3pPr marL="617220" indent="0" algn="ctr">
              <a:buNone/>
              <a:defRPr sz="1215"/>
            </a:lvl3pPr>
            <a:lvl4pPr marL="925830" indent="0" algn="ctr">
              <a:buNone/>
              <a:defRPr sz="1080"/>
            </a:lvl4pPr>
            <a:lvl5pPr marL="1234440" indent="0" algn="ctr">
              <a:buNone/>
              <a:defRPr sz="1080"/>
            </a:lvl5pPr>
            <a:lvl6pPr marL="1543050" indent="0" algn="ctr">
              <a:buNone/>
              <a:defRPr sz="1080"/>
            </a:lvl6pPr>
            <a:lvl7pPr marL="1851660" indent="0" algn="ctr">
              <a:buNone/>
              <a:defRPr sz="1080"/>
            </a:lvl7pPr>
            <a:lvl8pPr marL="2160270" indent="0" algn="ctr">
              <a:buNone/>
              <a:defRPr sz="1080"/>
            </a:lvl8pPr>
            <a:lvl9pPr marL="2468880" indent="0" algn="ctr">
              <a:buNone/>
              <a:defRPr sz="1080"/>
            </a:lvl9pPr>
          </a:lstStyle>
          <a:p>
            <a:pPr lvl="0"/>
            <a:r>
              <a:rPr lang="en-US" dirty="0"/>
              <a:t>Short summarizing or engaging text</a:t>
            </a:r>
          </a:p>
        </p:txBody>
      </p:sp>
      <p:sp>
        <p:nvSpPr>
          <p:cNvPr id="16" name="Slide Number Placeholder 15" hidden="1">
            <a:extLst>
              <a:ext uri="{FF2B5EF4-FFF2-40B4-BE49-F238E27FC236}">
                <a16:creationId xmlns:a16="http://schemas.microsoft.com/office/drawing/2014/main" id="{4AE3E3AD-1296-8D48-AFA8-764EA91DEF29}"/>
              </a:ext>
            </a:extLst>
          </p:cNvPr>
          <p:cNvSpPr>
            <a:spLocks noGrp="1"/>
          </p:cNvSpPr>
          <p:nvPr>
            <p:ph type="sldNum" sz="quarter" idx="12"/>
          </p:nvPr>
        </p:nvSpPr>
        <p:spPr/>
        <p:txBody>
          <a:bodyPr/>
          <a:lstStyle/>
          <a:p>
            <a:fld id="{220B6647-BD7A-7942-B66E-0DFF9B72D92D}" type="slidenum">
              <a:rPr lang="en-US" smtClean="0"/>
              <a:pPr/>
              <a:t>‹#›</a:t>
            </a:fld>
            <a:endParaRPr lang="en-US"/>
          </a:p>
        </p:txBody>
      </p:sp>
      <p:sp>
        <p:nvSpPr>
          <p:cNvPr id="5" name="Picture Placeholder 4">
            <a:extLst>
              <a:ext uri="{FF2B5EF4-FFF2-40B4-BE49-F238E27FC236}">
                <a16:creationId xmlns:a16="http://schemas.microsoft.com/office/drawing/2014/main" id="{7A50A599-BBE0-7141-B5B5-23DA5ED35F4A}"/>
              </a:ext>
            </a:extLst>
          </p:cNvPr>
          <p:cNvSpPr>
            <a:spLocks noGrp="1"/>
          </p:cNvSpPr>
          <p:nvPr>
            <p:ph type="pic" sz="quarter" idx="16" hasCustomPrompt="1"/>
          </p:nvPr>
        </p:nvSpPr>
        <p:spPr>
          <a:xfrm>
            <a:off x="360000" y="907200"/>
            <a:ext cx="5774470" cy="2916000"/>
          </a:xfrm>
          <a:solidFill>
            <a:schemeClr val="bg2"/>
          </a:solidFill>
          <a:effectLst/>
        </p:spPr>
        <p:txBody>
          <a:bodyPr lIns="108000" tIns="108000" rIns="108000" bIns="108000"/>
          <a:lstStyle>
            <a:lvl1pPr marL="0" indent="0">
              <a:buNone/>
              <a:defRPr sz="1600"/>
            </a:lvl1pPr>
          </a:lstStyle>
          <a:p>
            <a:r>
              <a:rPr lang="en-US" dirty="0"/>
              <a:t>Image with key message or point to discuss</a:t>
            </a:r>
          </a:p>
        </p:txBody>
      </p:sp>
    </p:spTree>
    <p:extLst>
      <p:ext uri="{BB962C8B-B14F-4D97-AF65-F5344CB8AC3E}">
        <p14:creationId xmlns:p14="http://schemas.microsoft.com/office/powerpoint/2010/main" val="2415893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84942" y="2246644"/>
            <a:ext cx="4975058" cy="648000"/>
          </a:xfrm>
        </p:spPr>
        <p:txBody>
          <a:bodyPr tIns="0" rIns="0" anchor="ctr" anchorCtr="0">
            <a:normAutofit/>
          </a:bodyPr>
          <a:lstStyle>
            <a:lvl1pPr algn="l">
              <a:defRPr sz="2400">
                <a:solidFill>
                  <a:schemeClr val="tx1"/>
                </a:solidFill>
              </a:defRPr>
            </a:lvl1pPr>
          </a:lstStyle>
          <a:p>
            <a:r>
              <a:rPr lang="en-GB" dirty="0"/>
              <a:t>Divider headline</a:t>
            </a:r>
            <a:endParaRPr lang="en-US" dirty="0"/>
          </a:p>
        </p:txBody>
      </p:sp>
      <p:cxnSp>
        <p:nvCxnSpPr>
          <p:cNvPr id="5" name="Straight Connector 4">
            <a:extLst>
              <a:ext uri="{FF2B5EF4-FFF2-40B4-BE49-F238E27FC236}">
                <a16:creationId xmlns:a16="http://schemas.microsoft.com/office/drawing/2014/main" id="{89FAE86F-4B93-F91D-3A44-7C5E2C68EE23}"/>
              </a:ext>
            </a:extLst>
          </p:cNvPr>
          <p:cNvCxnSpPr/>
          <p:nvPr userDrawn="1"/>
        </p:nvCxnSpPr>
        <p:spPr>
          <a:xfrm>
            <a:off x="556087" y="1968703"/>
            <a:ext cx="0" cy="1261631"/>
          </a:xfrm>
          <a:prstGeom prst="line">
            <a:avLst/>
          </a:prstGeom>
          <a:ln w="6350">
            <a:solidFill>
              <a:srgbClr val="201E1E"/>
            </a:solidFill>
            <a:miter lim="800000"/>
          </a:ln>
        </p:spPr>
        <p:style>
          <a:lnRef idx="1">
            <a:schemeClr val="accent1"/>
          </a:lnRef>
          <a:fillRef idx="0">
            <a:schemeClr val="accent1"/>
          </a:fillRef>
          <a:effectRef idx="0">
            <a:schemeClr val="accent1"/>
          </a:effectRef>
          <a:fontRef idx="minor">
            <a:schemeClr val="tx1"/>
          </a:fontRef>
        </p:style>
      </p:cxnSp>
      <p:sp>
        <p:nvSpPr>
          <p:cNvPr id="3" name="Freihandform 10">
            <a:extLst>
              <a:ext uri="{FF2B5EF4-FFF2-40B4-BE49-F238E27FC236}">
                <a16:creationId xmlns:a16="http://schemas.microsoft.com/office/drawing/2014/main" id="{A028A127-EA5B-056A-159D-6BDE4957034F}"/>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2"/>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3"/>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Tree>
    <p:extLst>
      <p:ext uri="{BB962C8B-B14F-4D97-AF65-F5344CB8AC3E}">
        <p14:creationId xmlns:p14="http://schemas.microsoft.com/office/powerpoint/2010/main" val="256045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orange">
    <p:bg>
      <p:bgPr>
        <a:solidFill>
          <a:schemeClr val="accent2"/>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BD56F7F-AF67-A049-85EA-CB88A5802836}"/>
              </a:ext>
            </a:extLst>
          </p:cNvPr>
          <p:cNvSpPr>
            <a:spLocks noGrp="1"/>
          </p:cNvSpPr>
          <p:nvPr>
            <p:ph type="title" hasCustomPrompt="1"/>
          </p:nvPr>
        </p:nvSpPr>
        <p:spPr>
          <a:xfrm>
            <a:off x="785698" y="2247750"/>
            <a:ext cx="4974304" cy="648000"/>
          </a:xfrm>
        </p:spPr>
        <p:txBody>
          <a:bodyPr>
            <a:normAutofit/>
          </a:bodyPr>
          <a:lstStyle>
            <a:lvl1pPr>
              <a:defRPr sz="2400">
                <a:solidFill>
                  <a:schemeClr val="bg1"/>
                </a:solidFill>
              </a:defRPr>
            </a:lvl1pPr>
          </a:lstStyle>
          <a:p>
            <a:r>
              <a:rPr lang="en-GB" dirty="0"/>
              <a:t>Divider headline</a:t>
            </a:r>
            <a:endParaRPr lang="en-US" dirty="0"/>
          </a:p>
        </p:txBody>
      </p:sp>
      <p:cxnSp>
        <p:nvCxnSpPr>
          <p:cNvPr id="5" name="Straight Connector 4">
            <a:extLst>
              <a:ext uri="{FF2B5EF4-FFF2-40B4-BE49-F238E27FC236}">
                <a16:creationId xmlns:a16="http://schemas.microsoft.com/office/drawing/2014/main" id="{36303E8F-5CBB-9E09-C828-8569B4C1FEA2}"/>
              </a:ext>
            </a:extLst>
          </p:cNvPr>
          <p:cNvCxnSpPr/>
          <p:nvPr userDrawn="1"/>
        </p:nvCxnSpPr>
        <p:spPr>
          <a:xfrm>
            <a:off x="556087" y="1968703"/>
            <a:ext cx="0" cy="1261631"/>
          </a:xfrm>
          <a:prstGeom prst="line">
            <a:avLst/>
          </a:prstGeom>
          <a:ln w="6350">
            <a:solidFill>
              <a:schemeClr val="bg1"/>
            </a:solidFill>
            <a:miter lim="800000"/>
          </a:ln>
        </p:spPr>
        <p:style>
          <a:lnRef idx="1">
            <a:schemeClr val="accent1"/>
          </a:lnRef>
          <a:fillRef idx="0">
            <a:schemeClr val="accent1"/>
          </a:fillRef>
          <a:effectRef idx="0">
            <a:schemeClr val="accent1"/>
          </a:effectRef>
          <a:fontRef idx="minor">
            <a:schemeClr val="tx1"/>
          </a:fontRef>
        </p:style>
      </p:cxnSp>
      <p:sp>
        <p:nvSpPr>
          <p:cNvPr id="2" name="Freihandform 10">
            <a:extLst>
              <a:ext uri="{FF2B5EF4-FFF2-40B4-BE49-F238E27FC236}">
                <a16:creationId xmlns:a16="http://schemas.microsoft.com/office/drawing/2014/main" id="{129B2575-0BE6-B6FB-6C86-059E79B78C54}"/>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2"/>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3"/>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Tree>
    <p:extLst>
      <p:ext uri="{BB962C8B-B14F-4D97-AF65-F5344CB8AC3E}">
        <p14:creationId xmlns:p14="http://schemas.microsoft.com/office/powerpoint/2010/main" val="13179424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0000" y="1425600"/>
            <a:ext cx="4320000" cy="648000"/>
          </a:xfrm>
        </p:spPr>
        <p:txBody>
          <a:bodyPr tIns="0" rIns="0" anchor="b">
            <a:normAutofit/>
          </a:bodyPr>
          <a:lstStyle>
            <a:lvl1pPr algn="l">
              <a:defRPr sz="2400"/>
            </a:lvl1pPr>
          </a:lstStyle>
          <a:p>
            <a:r>
              <a:rPr lang="en-GB" dirty="0"/>
              <a:t>Agenda</a:t>
            </a:r>
            <a:endParaRPr lang="en-US" dirty="0"/>
          </a:p>
        </p:txBody>
      </p:sp>
      <p:sp>
        <p:nvSpPr>
          <p:cNvPr id="16" name="Slide Number Placeholder 15">
            <a:extLst>
              <a:ext uri="{FF2B5EF4-FFF2-40B4-BE49-F238E27FC236}">
                <a16:creationId xmlns:a16="http://schemas.microsoft.com/office/drawing/2014/main" id="{4AE3E3AD-1296-8D48-AFA8-764EA91DEF29}"/>
              </a:ext>
            </a:extLst>
          </p:cNvPr>
          <p:cNvSpPr>
            <a:spLocks noGrp="1"/>
          </p:cNvSpPr>
          <p:nvPr>
            <p:ph type="sldNum" sz="quarter" idx="12"/>
          </p:nvPr>
        </p:nvSpPr>
        <p:spPr>
          <a:xfrm>
            <a:off x="1864894" y="4895506"/>
            <a:ext cx="576000" cy="241773"/>
          </a:xfrm>
        </p:spPr>
        <p:txBody>
          <a:bodyPr/>
          <a:lstStyle/>
          <a:p>
            <a:fld id="{220B6647-BD7A-7942-B66E-0DFF9B72D92D}" type="slidenum">
              <a:rPr lang="en-US" smtClean="0"/>
              <a:pPr/>
              <a:t>‹#›</a:t>
            </a:fld>
            <a:endParaRPr lang="en-US"/>
          </a:p>
        </p:txBody>
      </p:sp>
      <p:sp>
        <p:nvSpPr>
          <p:cNvPr id="18" name="Agenda">
            <a:extLst>
              <a:ext uri="{FF2B5EF4-FFF2-40B4-BE49-F238E27FC236}">
                <a16:creationId xmlns:a16="http://schemas.microsoft.com/office/drawing/2014/main" id="{27C2714F-8722-2B4A-B0DF-939CDC022D42}"/>
              </a:ext>
            </a:extLst>
          </p:cNvPr>
          <p:cNvSpPr>
            <a:spLocks noGrp="1"/>
          </p:cNvSpPr>
          <p:nvPr>
            <p:ph type="body" sz="quarter" idx="13" hasCustomPrompt="1"/>
          </p:nvPr>
        </p:nvSpPr>
        <p:spPr>
          <a:xfrm>
            <a:off x="360000" y="2183761"/>
            <a:ext cx="4320000" cy="2384583"/>
          </a:xfrm>
        </p:spPr>
        <p:txBody>
          <a:bodyPr>
            <a:noAutofit/>
          </a:bodyPr>
          <a:lstStyle>
            <a:lvl1pPr marL="259200" indent="-259200">
              <a:spcBef>
                <a:spcPts val="540"/>
              </a:spcBef>
              <a:buClr>
                <a:schemeClr val="tx1"/>
              </a:buClr>
              <a:buFont typeface="+mj-lt"/>
              <a:buAutoNum type="arabicPeriod"/>
              <a:defRPr sz="1600">
                <a:solidFill>
                  <a:schemeClr val="tx2"/>
                </a:solidFill>
              </a:defRPr>
            </a:lvl1pPr>
            <a:lvl2pPr marL="259200" indent="-259200">
              <a:spcBef>
                <a:spcPts val="540"/>
              </a:spcBef>
              <a:buClr>
                <a:schemeClr val="tx1"/>
              </a:buClr>
              <a:buFont typeface="+mj-lt"/>
              <a:buAutoNum type="arabicPeriod"/>
              <a:defRPr sz="1600" b="1">
                <a:solidFill>
                  <a:schemeClr val="tx2"/>
                </a:solidFill>
              </a:defRPr>
            </a:lvl2pPr>
          </a:lstStyle>
          <a:p>
            <a:pPr lvl="0"/>
            <a:r>
              <a:rPr lang="en-US" dirty="0"/>
              <a:t>Agenda point</a:t>
            </a:r>
          </a:p>
          <a:p>
            <a:pPr lvl="1"/>
            <a:r>
              <a:rPr lang="en-US" dirty="0"/>
              <a:t>Agenda point highlighted</a:t>
            </a:r>
          </a:p>
        </p:txBody>
      </p:sp>
      <p:sp>
        <p:nvSpPr>
          <p:cNvPr id="3" name="Freihandform 10">
            <a:extLst>
              <a:ext uri="{FF2B5EF4-FFF2-40B4-BE49-F238E27FC236}">
                <a16:creationId xmlns:a16="http://schemas.microsoft.com/office/drawing/2014/main" id="{0F3257C4-869B-C2A0-F84A-899F089A68D6}"/>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2"/>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3"/>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Tree>
    <p:extLst>
      <p:ext uri="{BB962C8B-B14F-4D97-AF65-F5344CB8AC3E}">
        <p14:creationId xmlns:p14="http://schemas.microsoft.com/office/powerpoint/2010/main" val="2796213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genda + Timin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0000" y="1425600"/>
            <a:ext cx="5400000" cy="648000"/>
          </a:xfrm>
        </p:spPr>
        <p:txBody>
          <a:bodyPr tIns="0" rIns="0" anchor="b">
            <a:normAutofit/>
          </a:bodyPr>
          <a:lstStyle>
            <a:lvl1pPr algn="l">
              <a:defRPr sz="2400"/>
            </a:lvl1pPr>
          </a:lstStyle>
          <a:p>
            <a:r>
              <a:rPr lang="en-GB" dirty="0"/>
              <a:t>Agenda + Timing</a:t>
            </a:r>
            <a:endParaRPr lang="en-US" dirty="0"/>
          </a:p>
        </p:txBody>
      </p:sp>
      <p:sp>
        <p:nvSpPr>
          <p:cNvPr id="7" name="Slide Number Placeholder 6">
            <a:extLst>
              <a:ext uri="{FF2B5EF4-FFF2-40B4-BE49-F238E27FC236}">
                <a16:creationId xmlns:a16="http://schemas.microsoft.com/office/drawing/2014/main" id="{8386C1EC-AB07-F94A-9F69-EA2C58DD858B}"/>
              </a:ext>
            </a:extLst>
          </p:cNvPr>
          <p:cNvSpPr>
            <a:spLocks noGrp="1"/>
          </p:cNvSpPr>
          <p:nvPr>
            <p:ph type="sldNum" sz="quarter" idx="12"/>
          </p:nvPr>
        </p:nvSpPr>
        <p:spPr>
          <a:xfrm>
            <a:off x="1864894" y="4901727"/>
            <a:ext cx="576000" cy="236856"/>
          </a:xfrm>
        </p:spPr>
        <p:txBody>
          <a:bodyPr/>
          <a:lstStyle/>
          <a:p>
            <a:fld id="{220B6647-BD7A-7942-B66E-0DFF9B72D92D}" type="slidenum">
              <a:rPr lang="en-US" smtClean="0"/>
              <a:pPr/>
              <a:t>‹#›</a:t>
            </a:fld>
            <a:endParaRPr lang="en-US" dirty="0"/>
          </a:p>
        </p:txBody>
      </p:sp>
      <p:sp>
        <p:nvSpPr>
          <p:cNvPr id="18" name="Agenda">
            <a:extLst>
              <a:ext uri="{FF2B5EF4-FFF2-40B4-BE49-F238E27FC236}">
                <a16:creationId xmlns:a16="http://schemas.microsoft.com/office/drawing/2014/main" id="{7434CDEC-8F5C-7843-B6A0-2E657F60A273}"/>
              </a:ext>
            </a:extLst>
          </p:cNvPr>
          <p:cNvSpPr>
            <a:spLocks noGrp="1"/>
          </p:cNvSpPr>
          <p:nvPr>
            <p:ph type="body" sz="quarter" idx="13" hasCustomPrompt="1"/>
          </p:nvPr>
        </p:nvSpPr>
        <p:spPr>
          <a:xfrm>
            <a:off x="3390902" y="2184560"/>
            <a:ext cx="4103687" cy="2384583"/>
          </a:xfrm>
        </p:spPr>
        <p:txBody>
          <a:bodyPr>
            <a:noAutofit/>
          </a:bodyPr>
          <a:lstStyle>
            <a:lvl1pPr marL="259200" indent="-259200">
              <a:spcBef>
                <a:spcPts val="540"/>
              </a:spcBef>
              <a:buClr>
                <a:schemeClr val="tx1"/>
              </a:buClr>
              <a:buFont typeface="+mj-lt"/>
              <a:buAutoNum type="arabicPeriod"/>
              <a:defRPr sz="1600"/>
            </a:lvl1pPr>
            <a:lvl2pPr marL="259200" indent="-259200">
              <a:spcBef>
                <a:spcPts val="540"/>
              </a:spcBef>
              <a:buClr>
                <a:schemeClr val="tx1"/>
              </a:buClr>
              <a:buFont typeface="+mj-lt"/>
              <a:buAutoNum type="arabicPeriod"/>
              <a:defRPr sz="1600" b="1"/>
            </a:lvl2pPr>
          </a:lstStyle>
          <a:p>
            <a:pPr lvl="0"/>
            <a:r>
              <a:rPr lang="en-US" dirty="0"/>
              <a:t>Agenda point</a:t>
            </a:r>
          </a:p>
          <a:p>
            <a:pPr lvl="1"/>
            <a:r>
              <a:rPr lang="en-US" dirty="0"/>
              <a:t>Agenda point highlighted</a:t>
            </a:r>
          </a:p>
        </p:txBody>
      </p:sp>
      <p:sp>
        <p:nvSpPr>
          <p:cNvPr id="19" name="Timing">
            <a:extLst>
              <a:ext uri="{FF2B5EF4-FFF2-40B4-BE49-F238E27FC236}">
                <a16:creationId xmlns:a16="http://schemas.microsoft.com/office/drawing/2014/main" id="{F09CFB1E-8125-5448-8C55-3F12FED985DF}"/>
              </a:ext>
            </a:extLst>
          </p:cNvPr>
          <p:cNvSpPr>
            <a:spLocks noGrp="1"/>
          </p:cNvSpPr>
          <p:nvPr>
            <p:ph type="body" sz="quarter" idx="14" hasCustomPrompt="1"/>
          </p:nvPr>
        </p:nvSpPr>
        <p:spPr>
          <a:xfrm>
            <a:off x="360000" y="2184560"/>
            <a:ext cx="2813050" cy="2384583"/>
          </a:xfrm>
        </p:spPr>
        <p:txBody>
          <a:bodyPr>
            <a:noAutofit/>
          </a:bodyPr>
          <a:lstStyle>
            <a:lvl1pPr marL="0" indent="0">
              <a:spcBef>
                <a:spcPts val="540"/>
              </a:spcBef>
              <a:buFontTx/>
              <a:buNone/>
              <a:defRPr sz="1600"/>
            </a:lvl1pPr>
            <a:lvl2pPr marL="0" indent="0">
              <a:spcBef>
                <a:spcPts val="540"/>
              </a:spcBef>
              <a:buFontTx/>
              <a:buNone/>
              <a:defRPr sz="1600" b="1"/>
            </a:lvl2pPr>
          </a:lstStyle>
          <a:p>
            <a:pPr lvl="0"/>
            <a:r>
              <a:rPr lang="en-US" dirty="0"/>
              <a:t>Agenda point – timing</a:t>
            </a:r>
          </a:p>
          <a:p>
            <a:pPr lvl="1"/>
            <a:r>
              <a:rPr lang="en-US" dirty="0"/>
              <a:t>Agenda point – timing highlighted</a:t>
            </a:r>
          </a:p>
        </p:txBody>
      </p:sp>
      <p:sp>
        <p:nvSpPr>
          <p:cNvPr id="8" name="Freihandform 10">
            <a:extLst>
              <a:ext uri="{FF2B5EF4-FFF2-40B4-BE49-F238E27FC236}">
                <a16:creationId xmlns:a16="http://schemas.microsoft.com/office/drawing/2014/main" id="{9C66CF74-FC96-0397-1B8B-476D0FD888BA}"/>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2"/>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3"/>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Tree>
    <p:extLst>
      <p:ext uri="{BB962C8B-B14F-4D97-AF65-F5344CB8AC3E}">
        <p14:creationId xmlns:p14="http://schemas.microsoft.com/office/powerpoint/2010/main" val="2788664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Autofit/>
          </a:bodyPr>
          <a:lstStyle>
            <a:lvl1pPr>
              <a:defRPr sz="2400"/>
            </a:lvl1pPr>
          </a:lstStyle>
          <a:p>
            <a:r>
              <a:rPr lang="en-US" dirty="0"/>
              <a:t>Click to edit Title</a:t>
            </a:r>
          </a:p>
        </p:txBody>
      </p:sp>
      <p:sp>
        <p:nvSpPr>
          <p:cNvPr id="3" name="Content Placeholder 2"/>
          <p:cNvSpPr>
            <a:spLocks noGrp="1"/>
          </p:cNvSpPr>
          <p:nvPr>
            <p:ph idx="1" hasCustomPrompt="1"/>
          </p:nvPr>
        </p:nvSpPr>
        <p:spPr>
          <a:xfrm>
            <a:off x="360000" y="907200"/>
            <a:ext cx="8427600" cy="3664440"/>
          </a:xfrm>
        </p:spPr>
        <p:txBody>
          <a:bodyPr>
            <a:noAutofit/>
          </a:bodyPr>
          <a:lstStyle>
            <a:lvl1pPr>
              <a:defRPr sz="1600"/>
            </a:lvl1pPr>
            <a:lvl2pPr>
              <a:defRPr sz="1400"/>
            </a:lvl2pPr>
            <a:lvl3pPr>
              <a:defRPr sz="1200"/>
            </a:lvl3pPr>
            <a:lvl4pPr>
              <a:defRPr sz="1200"/>
            </a:lvl4pPr>
            <a:lvl5pPr>
              <a:defRPr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0A2700E8-084B-5C4A-9D21-FB806A7FBF80}"/>
              </a:ext>
            </a:extLst>
          </p:cNvPr>
          <p:cNvSpPr>
            <a:spLocks noGrp="1"/>
          </p:cNvSpPr>
          <p:nvPr>
            <p:ph type="sldNum" sz="quarter" idx="12"/>
          </p:nvPr>
        </p:nvSpPr>
        <p:spPr>
          <a:xfrm>
            <a:off x="1864894" y="4901727"/>
            <a:ext cx="576000" cy="236856"/>
          </a:xfrm>
        </p:spPr>
        <p:txBody>
          <a:bodyPr/>
          <a:lstStyle/>
          <a:p>
            <a:fld id="{220B6647-BD7A-7942-B66E-0DFF9B72D92D}" type="slidenum">
              <a:rPr lang="en-US" smtClean="0"/>
              <a:pPr/>
              <a:t>‹#›</a:t>
            </a:fld>
            <a:endParaRPr lang="en-US"/>
          </a:p>
        </p:txBody>
      </p:sp>
    </p:spTree>
    <p:extLst>
      <p:ext uri="{BB962C8B-B14F-4D97-AF65-F5344CB8AC3E}">
        <p14:creationId xmlns:p14="http://schemas.microsoft.com/office/powerpoint/2010/main" val="28827280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60000" y="1166400"/>
            <a:ext cx="8427600" cy="3402000"/>
          </a:xfrm>
        </p:spPr>
        <p:txBody>
          <a:bodyPr>
            <a:noAutofit/>
          </a:bodyPr>
          <a:lstStyle>
            <a:lvl1pPr>
              <a:defRPr sz="1600"/>
            </a:lvl1pPr>
            <a:lvl2pPr>
              <a:defRPr sz="1400"/>
            </a:lvl2pPr>
            <a:lvl3pPr>
              <a:defRPr sz="1200"/>
            </a:lvl3pPr>
            <a:lvl4pPr>
              <a:defRPr sz="1200"/>
            </a:lvl4pPr>
            <a:lvl5pPr>
              <a:defRPr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0A2700E8-084B-5C4A-9D21-FB806A7FBF80}"/>
              </a:ext>
            </a:extLst>
          </p:cNvPr>
          <p:cNvSpPr>
            <a:spLocks noGrp="1"/>
          </p:cNvSpPr>
          <p:nvPr>
            <p:ph type="sldNum" sz="quarter" idx="12"/>
          </p:nvPr>
        </p:nvSpPr>
        <p:spPr/>
        <p:txBody>
          <a:bodyPr/>
          <a:lstStyle/>
          <a:p>
            <a:fld id="{220B6647-BD7A-7942-B66E-0DFF9B72D92D}" type="slidenum">
              <a:rPr lang="en-US" smtClean="0"/>
              <a:pPr/>
              <a:t>‹#›</a:t>
            </a:fld>
            <a:endParaRPr lang="en-US"/>
          </a:p>
        </p:txBody>
      </p:sp>
      <p:sp>
        <p:nvSpPr>
          <p:cNvPr id="7" name="Text Placeholder 6">
            <a:extLst>
              <a:ext uri="{FF2B5EF4-FFF2-40B4-BE49-F238E27FC236}">
                <a16:creationId xmlns:a16="http://schemas.microsoft.com/office/drawing/2014/main" id="{46DB905E-E99C-3641-BF4C-1FCE98B4950F}"/>
              </a:ext>
            </a:extLst>
          </p:cNvPr>
          <p:cNvSpPr>
            <a:spLocks noGrp="1"/>
          </p:cNvSpPr>
          <p:nvPr>
            <p:ph type="body" sz="quarter" idx="13" hasCustomPrompt="1"/>
          </p:nvPr>
        </p:nvSpPr>
        <p:spPr>
          <a:xfrm>
            <a:off x="360363" y="680401"/>
            <a:ext cx="8427600" cy="285118"/>
          </a:xfrm>
        </p:spPr>
        <p:txBody>
          <a:bodyPr anchor="ctr" anchorCtr="0">
            <a:noAutofit/>
          </a:bodyPr>
          <a:lstStyle>
            <a:lvl1pPr marL="0" indent="0">
              <a:buNone/>
              <a:defRPr sz="1600" b="1" i="0">
                <a:latin typeface="+mj-lt"/>
              </a:defRPr>
            </a:lvl1pPr>
            <a:lvl2pPr marL="259200" indent="0">
              <a:buNone/>
              <a:defRPr/>
            </a:lvl2pPr>
            <a:lvl3pPr marL="583200" indent="0">
              <a:buNone/>
              <a:defRPr/>
            </a:lvl3pPr>
            <a:lvl4pPr marL="907200" indent="0">
              <a:buNone/>
              <a:defRPr/>
            </a:lvl4pPr>
            <a:lvl5pPr marL="1231200" indent="0">
              <a:buNone/>
              <a:defRPr/>
            </a:lvl5pPr>
          </a:lstStyle>
          <a:p>
            <a:pPr lvl="0"/>
            <a:r>
              <a:rPr lang="en-US" dirty="0"/>
              <a:t>Click to edit Subtitle</a:t>
            </a:r>
          </a:p>
        </p:txBody>
      </p:sp>
      <p:sp>
        <p:nvSpPr>
          <p:cNvPr id="5" name="Title 4">
            <a:extLst>
              <a:ext uri="{FF2B5EF4-FFF2-40B4-BE49-F238E27FC236}">
                <a16:creationId xmlns:a16="http://schemas.microsoft.com/office/drawing/2014/main" id="{E9F50E69-DAF1-0E58-6025-2F6E6A1BD104}"/>
              </a:ext>
            </a:extLst>
          </p:cNvPr>
          <p:cNvSpPr>
            <a:spLocks noGrp="1"/>
          </p:cNvSpPr>
          <p:nvPr>
            <p:ph type="title" hasCustomPrompt="1"/>
          </p:nvPr>
        </p:nvSpPr>
        <p:spPr/>
        <p:txBody>
          <a:bodyPr/>
          <a:lstStyle/>
          <a:p>
            <a:r>
              <a:rPr lang="en-US" dirty="0"/>
              <a:t>Click to edit Title</a:t>
            </a:r>
            <a:endParaRPr lang="en-DE" dirty="0"/>
          </a:p>
        </p:txBody>
      </p:sp>
    </p:spTree>
    <p:extLst>
      <p:ext uri="{BB962C8B-B14F-4D97-AF65-F5344CB8AC3E}">
        <p14:creationId xmlns:p14="http://schemas.microsoft.com/office/powerpoint/2010/main" val="2539012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small">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60000" y="907200"/>
            <a:ext cx="5727600" cy="3664440"/>
          </a:xfrm>
        </p:spPr>
        <p:txBody>
          <a:bodyPr>
            <a:noAutofit/>
          </a:bodyPr>
          <a:lstStyle>
            <a:lvl1pPr>
              <a:defRPr sz="1600"/>
            </a:lvl1pPr>
            <a:lvl2pPr>
              <a:defRPr sz="1400"/>
            </a:lvl2pPr>
            <a:lvl3pPr>
              <a:defRPr sz="1200"/>
            </a:lvl3pPr>
            <a:lvl4pPr>
              <a:defRPr sz="1200"/>
            </a:lvl4pPr>
            <a:lvl5pPr>
              <a:defRPr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0A2700E8-084B-5C4A-9D21-FB806A7FBF80}"/>
              </a:ext>
            </a:extLst>
          </p:cNvPr>
          <p:cNvSpPr>
            <a:spLocks noGrp="1"/>
          </p:cNvSpPr>
          <p:nvPr>
            <p:ph type="sldNum" sz="quarter" idx="12"/>
          </p:nvPr>
        </p:nvSpPr>
        <p:spPr/>
        <p:txBody>
          <a:bodyPr/>
          <a:lstStyle/>
          <a:p>
            <a:fld id="{220B6647-BD7A-7942-B66E-0DFF9B72D92D}" type="slidenum">
              <a:rPr lang="en-US" smtClean="0"/>
              <a:pPr/>
              <a:t>‹#›</a:t>
            </a:fld>
            <a:endParaRPr lang="en-US"/>
          </a:p>
        </p:txBody>
      </p:sp>
      <p:sp>
        <p:nvSpPr>
          <p:cNvPr id="5" name="Title 4">
            <a:extLst>
              <a:ext uri="{FF2B5EF4-FFF2-40B4-BE49-F238E27FC236}">
                <a16:creationId xmlns:a16="http://schemas.microsoft.com/office/drawing/2014/main" id="{FF6BB43A-8A53-F372-989B-B8AAB0A584E2}"/>
              </a:ext>
            </a:extLst>
          </p:cNvPr>
          <p:cNvSpPr>
            <a:spLocks noGrp="1"/>
          </p:cNvSpPr>
          <p:nvPr>
            <p:ph type="title" hasCustomPrompt="1"/>
          </p:nvPr>
        </p:nvSpPr>
        <p:spPr/>
        <p:txBody>
          <a:bodyPr/>
          <a:lstStyle/>
          <a:p>
            <a:r>
              <a:rPr lang="en-US" dirty="0"/>
              <a:t>Click to edit Title</a:t>
            </a:r>
            <a:endParaRPr lang="en-DE" dirty="0"/>
          </a:p>
        </p:txBody>
      </p:sp>
    </p:spTree>
    <p:extLst>
      <p:ext uri="{BB962C8B-B14F-4D97-AF65-F5344CB8AC3E}">
        <p14:creationId xmlns:p14="http://schemas.microsoft.com/office/powerpoint/2010/main" val="19223646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60000" y="907200"/>
            <a:ext cx="4104000" cy="3664440"/>
          </a:xfrm>
          <a:noFill/>
          <a:ln w="15875">
            <a:noFill/>
            <a:miter lim="800000"/>
          </a:ln>
        </p:spPr>
        <p:txBody>
          <a:bodyPr lIns="108000" tIns="108000" rIns="108000" bIns="108000">
            <a:noAutofit/>
          </a:bodyPr>
          <a:lstStyle>
            <a:lvl1pPr>
              <a:defRPr sz="1600"/>
            </a:lvl1pPr>
            <a:lvl2pPr>
              <a:defRPr sz="1400"/>
            </a:lvl2pPr>
            <a:lvl3pPr>
              <a:defRPr sz="1200"/>
            </a:lvl3pPr>
            <a:lvl4pPr>
              <a:defRPr sz="1200"/>
            </a:lvl4pPr>
            <a:lvl5pPr>
              <a:defRPr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220B6647-BD7A-7942-B66E-0DFF9B72D92D}" type="slidenum">
              <a:rPr lang="en-US" smtClean="0"/>
              <a:t>‹#›</a:t>
            </a:fld>
            <a:endParaRPr lang="en-US"/>
          </a:p>
        </p:txBody>
      </p:sp>
      <p:sp>
        <p:nvSpPr>
          <p:cNvPr id="9" name="Text Placeholder 5">
            <a:extLst>
              <a:ext uri="{FF2B5EF4-FFF2-40B4-BE49-F238E27FC236}">
                <a16:creationId xmlns:a16="http://schemas.microsoft.com/office/drawing/2014/main" id="{9603632F-4CD5-4F12-B58B-285C1B2C72A1}"/>
              </a:ext>
            </a:extLst>
          </p:cNvPr>
          <p:cNvSpPr>
            <a:spLocks noGrp="1"/>
          </p:cNvSpPr>
          <p:nvPr>
            <p:ph type="body" sz="quarter" idx="13" hasCustomPrompt="1"/>
          </p:nvPr>
        </p:nvSpPr>
        <p:spPr>
          <a:xfrm>
            <a:off x="4680000" y="902905"/>
            <a:ext cx="4103998" cy="3668736"/>
          </a:xfrm>
          <a:noFill/>
          <a:ln w="15875">
            <a:noFill/>
            <a:miter lim="800000"/>
          </a:ln>
        </p:spPr>
        <p:txBody>
          <a:bodyPr vert="horz" lIns="108000" tIns="108000" rIns="108000" bIns="108000" rtlCol="0">
            <a:noAutofit/>
          </a:bodyPr>
          <a:lstStyle>
            <a:lvl1pPr>
              <a:defRPr lang="en-US" sz="1600" smtClean="0"/>
            </a:lvl1pPr>
            <a:lvl2pPr>
              <a:defRPr lang="en-US" sz="1400" smtClean="0"/>
            </a:lvl2pPr>
            <a:lvl3pPr>
              <a:defRPr lang="en-US" sz="1200" smtClean="0"/>
            </a:lvl3pPr>
            <a:lvl4pPr>
              <a:defRPr lang="en-US" sz="1200" smtClean="0"/>
            </a:lvl4pPr>
            <a:lvl5pPr>
              <a:defRPr lang="en-DE"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DE" dirty="0"/>
          </a:p>
        </p:txBody>
      </p:sp>
      <p:sp>
        <p:nvSpPr>
          <p:cNvPr id="5" name="Title 4">
            <a:extLst>
              <a:ext uri="{FF2B5EF4-FFF2-40B4-BE49-F238E27FC236}">
                <a16:creationId xmlns:a16="http://schemas.microsoft.com/office/drawing/2014/main" id="{AA911F0B-4171-E6F2-16F9-0102EB503DE9}"/>
              </a:ext>
            </a:extLst>
          </p:cNvPr>
          <p:cNvSpPr>
            <a:spLocks noGrp="1"/>
          </p:cNvSpPr>
          <p:nvPr>
            <p:ph type="title" hasCustomPrompt="1"/>
          </p:nvPr>
        </p:nvSpPr>
        <p:spPr/>
        <p:txBody>
          <a:bodyPr/>
          <a:lstStyle/>
          <a:p>
            <a:r>
              <a:rPr lang="en-US" dirty="0"/>
              <a:t>Click to edit Title</a:t>
            </a:r>
            <a:endParaRPr lang="en-DE" dirty="0"/>
          </a:p>
        </p:txBody>
      </p:sp>
    </p:spTree>
    <p:extLst>
      <p:ext uri="{BB962C8B-B14F-4D97-AF65-F5344CB8AC3E}">
        <p14:creationId xmlns:p14="http://schemas.microsoft.com/office/powerpoint/2010/main" val="2733616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hyperlink" Target="https://creativecommons.org/licenses/by/4.0"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https://www.knime.com/"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0000" y="258645"/>
            <a:ext cx="8427600" cy="362104"/>
          </a:xfrm>
          <a:prstGeom prst="rect">
            <a:avLst/>
          </a:prstGeom>
        </p:spPr>
        <p:txBody>
          <a:bodyPr vert="horz" lIns="0" tIns="0" rIns="0" bIns="0" rtlCol="0" anchor="ctr" anchorCtr="0">
            <a:noAutofit/>
          </a:bodyPr>
          <a:lstStyle/>
          <a:p>
            <a:r>
              <a:rPr lang="en-US" dirty="0"/>
              <a:t>Click to edit Title</a:t>
            </a:r>
          </a:p>
        </p:txBody>
      </p:sp>
      <p:sp>
        <p:nvSpPr>
          <p:cNvPr id="3" name="Text Placeholder 2"/>
          <p:cNvSpPr>
            <a:spLocks noGrp="1"/>
          </p:cNvSpPr>
          <p:nvPr>
            <p:ph type="body" idx="1"/>
          </p:nvPr>
        </p:nvSpPr>
        <p:spPr>
          <a:xfrm>
            <a:off x="360000" y="907200"/>
            <a:ext cx="8427600" cy="3661200"/>
          </a:xfrm>
          <a:prstGeom prst="rect">
            <a:avLst/>
          </a:prstGeom>
        </p:spPr>
        <p:txBody>
          <a:bodyPr vert="horz" lIns="0" tIns="0" rIns="0" bIns="0" rtlCol="0">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1864894" y="4901727"/>
            <a:ext cx="576000" cy="236856"/>
          </a:xfrm>
          <a:prstGeom prst="rect">
            <a:avLst/>
          </a:prstGeom>
        </p:spPr>
        <p:txBody>
          <a:bodyPr vert="horz" lIns="0" tIns="0" rIns="0" bIns="0" rtlCol="0" anchor="ctr"/>
          <a:lstStyle>
            <a:lvl1pPr algn="l">
              <a:defRPr sz="800">
                <a:solidFill>
                  <a:schemeClr val="tx1"/>
                </a:solidFill>
                <a:latin typeface="Avenir Next LT Pro" panose="020B0504020202020204" pitchFamily="34" charset="0"/>
              </a:defRPr>
            </a:lvl1pPr>
          </a:lstStyle>
          <a:p>
            <a:fld id="{220B6647-BD7A-7942-B66E-0DFF9B72D92D}" type="slidenum">
              <a:rPr lang="en-US" smtClean="0"/>
              <a:pPr/>
              <a:t>‹#›</a:t>
            </a:fld>
            <a:endParaRPr lang="en-US"/>
          </a:p>
        </p:txBody>
      </p:sp>
      <p:sp>
        <p:nvSpPr>
          <p:cNvPr id="8" name="Freihandform 10">
            <a:extLst>
              <a:ext uri="{FF2B5EF4-FFF2-40B4-BE49-F238E27FC236}">
                <a16:creationId xmlns:a16="http://schemas.microsoft.com/office/drawing/2014/main" id="{63487C87-382A-A90A-2E3A-D7E43E2BAB0D}"/>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15"/>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16"/>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Tree>
    <p:extLst>
      <p:ext uri="{BB962C8B-B14F-4D97-AF65-F5344CB8AC3E}">
        <p14:creationId xmlns:p14="http://schemas.microsoft.com/office/powerpoint/2010/main" val="2718892484"/>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Lst>
  <p:hf hdr="0" ftr="0" dt="0"/>
  <p:txStyles>
    <p:titleStyle>
      <a:lvl1pPr algn="l" defTabSz="617220" rtl="0" eaLnBrk="1" latinLnBrk="0" hangingPunct="1">
        <a:lnSpc>
          <a:spcPct val="100000"/>
        </a:lnSpc>
        <a:spcBef>
          <a:spcPct val="0"/>
        </a:spcBef>
        <a:buNone/>
        <a:defRPr sz="2400" b="1" kern="1200">
          <a:solidFill>
            <a:schemeClr val="tx1"/>
          </a:solidFill>
          <a:latin typeface="+mj-lt"/>
          <a:ea typeface="+mj-ea"/>
          <a:cs typeface="+mj-cs"/>
        </a:defRPr>
      </a:lvl1pPr>
    </p:titleStyle>
    <p:bodyStyle>
      <a:lvl1pPr marL="259200" indent="-259200" algn="l" defTabSz="617220" rtl="0" eaLnBrk="1" latinLnBrk="0" hangingPunct="1">
        <a:lnSpc>
          <a:spcPct val="100000"/>
        </a:lnSpc>
        <a:spcBef>
          <a:spcPts val="540"/>
        </a:spcBef>
        <a:buClr>
          <a:schemeClr val="accent2"/>
        </a:buClr>
        <a:buFont typeface="Wingdings" pitchFamily="2" charset="2"/>
        <a:buChar char="§"/>
        <a:defRPr sz="1600" kern="1200">
          <a:solidFill>
            <a:schemeClr val="tx1"/>
          </a:solidFill>
          <a:latin typeface="+mn-lt"/>
          <a:ea typeface="+mn-ea"/>
          <a:cs typeface="+mn-cs"/>
        </a:defRPr>
      </a:lvl1pPr>
      <a:lvl2pPr marL="421200" indent="-162000" algn="l" defTabSz="617220" rtl="0" eaLnBrk="1" latinLnBrk="0" hangingPunct="1">
        <a:lnSpc>
          <a:spcPct val="100000"/>
        </a:lnSpc>
        <a:spcBef>
          <a:spcPts val="270"/>
        </a:spcBef>
        <a:buClr>
          <a:schemeClr val="accent2"/>
        </a:buClr>
        <a:buFont typeface="Wingdings" pitchFamily="2" charset="2"/>
        <a:buChar char="§"/>
        <a:defRPr sz="1400" kern="1200">
          <a:solidFill>
            <a:schemeClr val="tx1"/>
          </a:solidFill>
          <a:latin typeface="+mn-lt"/>
          <a:ea typeface="+mn-ea"/>
          <a:cs typeface="+mn-cs"/>
        </a:defRPr>
      </a:lvl2pPr>
      <a:lvl3pPr marL="745200" indent="-162000" algn="l" defTabSz="617220" rtl="0" eaLnBrk="1" latinLnBrk="0" hangingPunct="1">
        <a:lnSpc>
          <a:spcPct val="100000"/>
        </a:lnSpc>
        <a:spcBef>
          <a:spcPts val="270"/>
        </a:spcBef>
        <a:buClr>
          <a:schemeClr val="accent2"/>
        </a:buClr>
        <a:buFont typeface="Wingdings" pitchFamily="2" charset="2"/>
        <a:buChar char="§"/>
        <a:defRPr sz="1200" kern="1200">
          <a:solidFill>
            <a:schemeClr val="tx1"/>
          </a:solidFill>
          <a:latin typeface="+mn-lt"/>
          <a:ea typeface="+mn-ea"/>
          <a:cs typeface="+mn-cs"/>
        </a:defRPr>
      </a:lvl3pPr>
      <a:lvl4pPr marL="1069200" indent="-162000" algn="l" defTabSz="617220" rtl="0" eaLnBrk="1" latinLnBrk="0" hangingPunct="1">
        <a:lnSpc>
          <a:spcPct val="100000"/>
        </a:lnSpc>
        <a:spcBef>
          <a:spcPts val="270"/>
        </a:spcBef>
        <a:buClr>
          <a:schemeClr val="accent2"/>
        </a:buClr>
        <a:buFont typeface="Wingdings" pitchFamily="2" charset="2"/>
        <a:buChar char="§"/>
        <a:defRPr sz="1200" kern="1200">
          <a:solidFill>
            <a:schemeClr val="tx1"/>
          </a:solidFill>
          <a:latin typeface="+mn-lt"/>
          <a:ea typeface="+mn-ea"/>
          <a:cs typeface="+mn-cs"/>
        </a:defRPr>
      </a:lvl4pPr>
      <a:lvl5pPr marL="1393200" indent="-162000" algn="l" defTabSz="617220" rtl="0" eaLnBrk="1" latinLnBrk="0" hangingPunct="1">
        <a:lnSpc>
          <a:spcPct val="100000"/>
        </a:lnSpc>
        <a:spcBef>
          <a:spcPts val="270"/>
        </a:spcBef>
        <a:buClr>
          <a:schemeClr val="accent2"/>
        </a:buClr>
        <a:buFont typeface="Wingdings" pitchFamily="2" charset="2"/>
        <a:buChar char="§"/>
        <a:defRPr sz="1200" kern="1200">
          <a:solidFill>
            <a:schemeClr val="tx1"/>
          </a:solidFill>
          <a:latin typeface="+mn-lt"/>
          <a:ea typeface="+mn-ea"/>
          <a:cs typeface="+mn-cs"/>
        </a:defRPr>
      </a:lvl5pPr>
      <a:lvl6pPr marL="1717200" indent="-162000" algn="l" defTabSz="617220" rtl="0" eaLnBrk="1" latinLnBrk="0" hangingPunct="1">
        <a:lnSpc>
          <a:spcPct val="100000"/>
        </a:lnSpc>
        <a:spcBef>
          <a:spcPts val="270"/>
        </a:spcBef>
        <a:buClr>
          <a:schemeClr val="accent2"/>
        </a:buClr>
        <a:buFont typeface="Wingdings" pitchFamily="2" charset="2"/>
        <a:buChar char="§"/>
        <a:defRPr sz="1215" kern="1200">
          <a:solidFill>
            <a:schemeClr val="tx1"/>
          </a:solidFill>
          <a:latin typeface="+mn-lt"/>
          <a:ea typeface="+mn-ea"/>
          <a:cs typeface="+mn-cs"/>
        </a:defRPr>
      </a:lvl6pPr>
      <a:lvl7pPr marL="2041200" indent="-162000" algn="l" defTabSz="617220" rtl="0" eaLnBrk="1" latinLnBrk="0" hangingPunct="1">
        <a:lnSpc>
          <a:spcPct val="100000"/>
        </a:lnSpc>
        <a:spcBef>
          <a:spcPts val="270"/>
        </a:spcBef>
        <a:buClr>
          <a:schemeClr val="accent2"/>
        </a:buClr>
        <a:buFont typeface="Wingdings" pitchFamily="2" charset="2"/>
        <a:buChar char="§"/>
        <a:defRPr sz="1215" kern="1200">
          <a:solidFill>
            <a:schemeClr val="tx1"/>
          </a:solidFill>
          <a:latin typeface="+mn-lt"/>
          <a:ea typeface="+mn-ea"/>
          <a:cs typeface="+mn-cs"/>
        </a:defRPr>
      </a:lvl7pPr>
      <a:lvl8pPr marL="2365200" indent="-162000" algn="l" defTabSz="617220" rtl="0" eaLnBrk="1" latinLnBrk="0" hangingPunct="1">
        <a:lnSpc>
          <a:spcPct val="100000"/>
        </a:lnSpc>
        <a:spcBef>
          <a:spcPts val="270"/>
        </a:spcBef>
        <a:buClr>
          <a:schemeClr val="accent2"/>
        </a:buClr>
        <a:buFont typeface="Wingdings" pitchFamily="2" charset="2"/>
        <a:buChar char="§"/>
        <a:defRPr sz="1215" kern="1200">
          <a:solidFill>
            <a:schemeClr val="tx1"/>
          </a:solidFill>
          <a:latin typeface="+mn-lt"/>
          <a:ea typeface="+mn-ea"/>
          <a:cs typeface="+mn-cs"/>
        </a:defRPr>
      </a:lvl8pPr>
      <a:lvl9pPr marL="2623185" indent="-154305" algn="l" defTabSz="617220" rtl="0" eaLnBrk="1" latinLnBrk="0" hangingPunct="1">
        <a:lnSpc>
          <a:spcPct val="90000"/>
        </a:lnSpc>
        <a:spcBef>
          <a:spcPts val="338"/>
        </a:spcBef>
        <a:buFont typeface="Arial" panose="020B0604020202020204" pitchFamily="34" charset="0"/>
        <a:buChar char="•"/>
        <a:defRPr sz="1215" kern="1200">
          <a:solidFill>
            <a:schemeClr val="tx1"/>
          </a:solidFill>
          <a:latin typeface="+mn-lt"/>
          <a:ea typeface="+mn-ea"/>
          <a:cs typeface="+mn-cs"/>
        </a:defRPr>
      </a:lvl9pPr>
    </p:bodyStyle>
    <p:otherStyle>
      <a:defPPr>
        <a:defRPr lang="en-US"/>
      </a:defPPr>
      <a:lvl1pPr marL="0" algn="l" defTabSz="617220" rtl="0" eaLnBrk="1" latinLnBrk="0" hangingPunct="1">
        <a:defRPr sz="1215" kern="1200">
          <a:solidFill>
            <a:schemeClr val="tx1"/>
          </a:solidFill>
          <a:latin typeface="+mn-lt"/>
          <a:ea typeface="+mn-ea"/>
          <a:cs typeface="+mn-cs"/>
        </a:defRPr>
      </a:lvl1pPr>
      <a:lvl2pPr marL="308610" algn="l" defTabSz="617220" rtl="0" eaLnBrk="1" latinLnBrk="0" hangingPunct="1">
        <a:defRPr sz="1215" kern="1200">
          <a:solidFill>
            <a:schemeClr val="tx1"/>
          </a:solidFill>
          <a:latin typeface="+mn-lt"/>
          <a:ea typeface="+mn-ea"/>
          <a:cs typeface="+mn-cs"/>
        </a:defRPr>
      </a:lvl2pPr>
      <a:lvl3pPr marL="617220" algn="l" defTabSz="617220" rtl="0" eaLnBrk="1" latinLnBrk="0" hangingPunct="1">
        <a:defRPr sz="1215" kern="1200">
          <a:solidFill>
            <a:schemeClr val="tx1"/>
          </a:solidFill>
          <a:latin typeface="+mn-lt"/>
          <a:ea typeface="+mn-ea"/>
          <a:cs typeface="+mn-cs"/>
        </a:defRPr>
      </a:lvl3pPr>
      <a:lvl4pPr marL="925830" algn="l" defTabSz="617220" rtl="0" eaLnBrk="1" latinLnBrk="0" hangingPunct="1">
        <a:defRPr sz="1215" kern="1200">
          <a:solidFill>
            <a:schemeClr val="tx1"/>
          </a:solidFill>
          <a:latin typeface="+mn-lt"/>
          <a:ea typeface="+mn-ea"/>
          <a:cs typeface="+mn-cs"/>
        </a:defRPr>
      </a:lvl4pPr>
      <a:lvl5pPr marL="1234440" algn="l" defTabSz="617220" rtl="0" eaLnBrk="1" latinLnBrk="0" hangingPunct="1">
        <a:defRPr sz="1215" kern="1200">
          <a:solidFill>
            <a:schemeClr val="tx1"/>
          </a:solidFill>
          <a:latin typeface="+mn-lt"/>
          <a:ea typeface="+mn-ea"/>
          <a:cs typeface="+mn-cs"/>
        </a:defRPr>
      </a:lvl5pPr>
      <a:lvl6pPr marL="1543050" algn="l" defTabSz="617220" rtl="0" eaLnBrk="1" latinLnBrk="0" hangingPunct="1">
        <a:defRPr sz="1215" kern="1200">
          <a:solidFill>
            <a:schemeClr val="tx1"/>
          </a:solidFill>
          <a:latin typeface="+mn-lt"/>
          <a:ea typeface="+mn-ea"/>
          <a:cs typeface="+mn-cs"/>
        </a:defRPr>
      </a:lvl6pPr>
      <a:lvl7pPr marL="1851660" algn="l" defTabSz="617220" rtl="0" eaLnBrk="1" latinLnBrk="0" hangingPunct="1">
        <a:defRPr sz="1215" kern="1200">
          <a:solidFill>
            <a:schemeClr val="tx1"/>
          </a:solidFill>
          <a:latin typeface="+mn-lt"/>
          <a:ea typeface="+mn-ea"/>
          <a:cs typeface="+mn-cs"/>
        </a:defRPr>
      </a:lvl7pPr>
      <a:lvl8pPr marL="2160270" algn="l" defTabSz="617220" rtl="0" eaLnBrk="1" latinLnBrk="0" hangingPunct="1">
        <a:defRPr sz="1215" kern="1200">
          <a:solidFill>
            <a:schemeClr val="tx1"/>
          </a:solidFill>
          <a:latin typeface="+mn-lt"/>
          <a:ea typeface="+mn-ea"/>
          <a:cs typeface="+mn-cs"/>
        </a:defRPr>
      </a:lvl8pPr>
      <a:lvl9pPr marL="2468880" algn="l" defTabSz="617220" rtl="0" eaLnBrk="1" latinLnBrk="0" hangingPunct="1">
        <a:defRPr sz="1215"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26">
          <p15:clr>
            <a:srgbClr val="2B94B1"/>
          </p15:clr>
        </p15:guide>
        <p15:guide id="2" pos="158">
          <p15:clr>
            <a:srgbClr val="2B94B1"/>
          </p15:clr>
        </p15:guide>
        <p15:guide id="3" orient="horz" pos="571">
          <p15:clr>
            <a:srgbClr val="2B94B1"/>
          </p15:clr>
        </p15:guide>
        <p15:guide id="4" pos="5602">
          <p15:clr>
            <a:srgbClr val="2B94B1"/>
          </p15:clr>
        </p15:guide>
        <p15:guide id="5" pos="5534">
          <p15:clr>
            <a:srgbClr val="2B94B1"/>
          </p15:clr>
        </p15:guide>
        <p15:guide id="8" orient="horz" pos="2878">
          <p15:clr>
            <a:srgbClr val="2B94B1"/>
          </p15:clr>
        </p15:guide>
        <p15:guide id="9" orient="horz" pos="3078">
          <p15:clr>
            <a:srgbClr val="2B94B1"/>
          </p15:clr>
        </p15:guide>
        <p15:guide id="10" pos="3833">
          <p15:clr>
            <a:srgbClr val="2B94B1"/>
          </p15:clr>
        </p15:guide>
        <p15:guide id="11" pos="2812">
          <p15:clr>
            <a:srgbClr val="2B94B1"/>
          </p15:clr>
        </p15:guide>
        <p15:guide id="12" pos="4721">
          <p15:clr>
            <a:srgbClr val="2B94B1"/>
          </p15:clr>
        </p15:guide>
        <p15:guide id="13" pos="2948">
          <p15:clr>
            <a:srgbClr val="2B94B1"/>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7.png"/><Relationship Id="rId1" Type="http://schemas.openxmlformats.org/officeDocument/2006/relationships/slideLayout" Target="../slideLayouts/slideLayout6.xml"/><Relationship Id="rId5" Type="http://schemas.openxmlformats.org/officeDocument/2006/relationships/image" Target="../media/image29.png"/><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0.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6.png"/><Relationship Id="rId1" Type="http://schemas.openxmlformats.org/officeDocument/2006/relationships/slideLayout" Target="../slideLayouts/slideLayout6.xml"/><Relationship Id="rId4" Type="http://schemas.openxmlformats.org/officeDocument/2006/relationships/image" Target="../media/image37.png"/></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6.xml"/><Relationship Id="rId4" Type="http://schemas.openxmlformats.org/officeDocument/2006/relationships/image" Target="../media/image48.png"/></Relationships>
</file>

<file path=ppt/slides/_rels/slide3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gi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6.xml"/><Relationship Id="rId4" Type="http://schemas.openxmlformats.org/officeDocument/2006/relationships/image" Target="../media/image58.png"/></Relationships>
</file>

<file path=ppt/slides/_rels/slide4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6.xml"/><Relationship Id="rId4" Type="http://schemas.openxmlformats.org/officeDocument/2006/relationships/image" Target="../media/image61.png"/></Relationships>
</file>

<file path=ppt/slides/_rels/slide4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6.xml"/><Relationship Id="rId4" Type="http://schemas.openxmlformats.org/officeDocument/2006/relationships/image" Target="../media/image64.png"/></Relationships>
</file>

<file path=ppt/slides/_rels/slide4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6.xml"/><Relationship Id="rId4" Type="http://schemas.openxmlformats.org/officeDocument/2006/relationships/image" Target="../media/image69.png"/></Relationships>
</file>

<file path=ppt/slides/_rels/slide4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7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10.xml"/><Relationship Id="rId4" Type="http://schemas.openxmlformats.org/officeDocument/2006/relationships/image" Target="../media/image75.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image" Target="../media/image83.png"/><Relationship Id="rId1" Type="http://schemas.openxmlformats.org/officeDocument/2006/relationships/slideLayout" Target="../slideLayouts/slideLayout6.xml"/><Relationship Id="rId4" Type="http://schemas.openxmlformats.org/officeDocument/2006/relationships/image" Target="../media/image82.png"/></Relationships>
</file>

<file path=ppt/slides/_rels/slide62.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about:blank" TargetMode="External"/><Relationship Id="rId1" Type="http://schemas.openxmlformats.org/officeDocument/2006/relationships/slideLayout" Target="../slideLayouts/slideLayout6.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F014B0-3D75-D8BE-E7DB-08A781F4AA8B}"/>
              </a:ext>
            </a:extLst>
          </p:cNvPr>
          <p:cNvSpPr>
            <a:spLocks noGrp="1"/>
          </p:cNvSpPr>
          <p:nvPr>
            <p:ph type="ctrTitle"/>
          </p:nvPr>
        </p:nvSpPr>
        <p:spPr/>
        <p:txBody>
          <a:bodyPr/>
          <a:lstStyle/>
          <a:p>
            <a:r>
              <a:rPr lang="en-US" dirty="0"/>
              <a:t>Teens Crunch Data:</a:t>
            </a:r>
            <a:br>
              <a:rPr lang="en-US" dirty="0"/>
            </a:br>
            <a:r>
              <a:rPr lang="en-US" dirty="0"/>
              <a:t>The Bootcamp</a:t>
            </a:r>
          </a:p>
        </p:txBody>
      </p:sp>
      <p:sp>
        <p:nvSpPr>
          <p:cNvPr id="3" name="Subtitle 2">
            <a:extLst>
              <a:ext uri="{FF2B5EF4-FFF2-40B4-BE49-F238E27FC236}">
                <a16:creationId xmlns:a16="http://schemas.microsoft.com/office/drawing/2014/main" id="{6C109AD3-EBD8-B2CD-3B17-D6FD0ADCE3DE}"/>
              </a:ext>
            </a:extLst>
          </p:cNvPr>
          <p:cNvSpPr>
            <a:spLocks noGrp="1"/>
          </p:cNvSpPr>
          <p:nvPr>
            <p:ph type="subTitle" idx="1"/>
          </p:nvPr>
        </p:nvSpPr>
        <p:spPr/>
        <p:txBody>
          <a:bodyPr/>
          <a:lstStyle/>
          <a:p>
            <a:r>
              <a:rPr lang="en-US" dirty="0"/>
              <a:t>Day 3 – Morning</a:t>
            </a:r>
          </a:p>
        </p:txBody>
      </p:sp>
      <p:sp>
        <p:nvSpPr>
          <p:cNvPr id="5" name="Text Placeholder 4">
            <a:extLst>
              <a:ext uri="{FF2B5EF4-FFF2-40B4-BE49-F238E27FC236}">
                <a16:creationId xmlns:a16="http://schemas.microsoft.com/office/drawing/2014/main" id="{481EA8B7-AA93-B663-DB70-6B2E8AB5DE4B}"/>
              </a:ext>
            </a:extLst>
          </p:cNvPr>
          <p:cNvSpPr>
            <a:spLocks noGrp="1"/>
          </p:cNvSpPr>
          <p:nvPr>
            <p:ph type="body" sz="quarter" idx="15"/>
          </p:nvPr>
        </p:nvSpPr>
        <p:spPr/>
        <p:txBody>
          <a:bodyPr/>
          <a:lstStyle/>
          <a:p>
            <a:endParaRPr lang="en-US"/>
          </a:p>
        </p:txBody>
      </p:sp>
    </p:spTree>
    <p:extLst>
      <p:ext uri="{BB962C8B-B14F-4D97-AF65-F5344CB8AC3E}">
        <p14:creationId xmlns:p14="http://schemas.microsoft.com/office/powerpoint/2010/main" val="15188751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D3EE0-838F-761F-C13D-ED942FE699A9}"/>
              </a:ext>
            </a:extLst>
          </p:cNvPr>
          <p:cNvSpPr>
            <a:spLocks noGrp="1"/>
          </p:cNvSpPr>
          <p:nvPr>
            <p:ph type="title"/>
          </p:nvPr>
        </p:nvSpPr>
        <p:spPr/>
        <p:txBody>
          <a:bodyPr/>
          <a:lstStyle/>
          <a:p>
            <a:r>
              <a:rPr lang="en-US" dirty="0"/>
              <a:t>Displaying an Image from a File with a Widget</a:t>
            </a:r>
          </a:p>
        </p:txBody>
      </p:sp>
      <p:sp>
        <p:nvSpPr>
          <p:cNvPr id="3" name="Content Placeholder 2">
            <a:extLst>
              <a:ext uri="{FF2B5EF4-FFF2-40B4-BE49-F238E27FC236}">
                <a16:creationId xmlns:a16="http://schemas.microsoft.com/office/drawing/2014/main" id="{CADB84F0-6933-F58E-E547-E936B31A85E4}"/>
              </a:ext>
            </a:extLst>
          </p:cNvPr>
          <p:cNvSpPr>
            <a:spLocks noGrp="1"/>
          </p:cNvSpPr>
          <p:nvPr>
            <p:ph idx="1"/>
          </p:nvPr>
        </p:nvSpPr>
        <p:spPr/>
        <p:txBody>
          <a:bodyPr/>
          <a:lstStyle/>
          <a:p>
            <a:r>
              <a:rPr lang="en-US" dirty="0"/>
              <a:t>Involves multiple steps</a:t>
            </a:r>
          </a:p>
          <a:p>
            <a:endParaRPr lang="en-US" dirty="0"/>
          </a:p>
          <a:p>
            <a:endParaRPr lang="en-US" dirty="0"/>
          </a:p>
          <a:p>
            <a:endParaRPr lang="en-US" dirty="0"/>
          </a:p>
          <a:p>
            <a:endParaRPr lang="en-US" dirty="0"/>
          </a:p>
          <a:p>
            <a:r>
              <a:rPr lang="en-US" dirty="0"/>
              <a:t>Step 2: Read the image file and pass the image as a table cell</a:t>
            </a:r>
          </a:p>
          <a:p>
            <a:pPr marL="0" indent="0">
              <a:buNone/>
            </a:pPr>
            <a:endParaRPr lang="en-US" dirty="0"/>
          </a:p>
        </p:txBody>
      </p:sp>
      <p:pic>
        <p:nvPicPr>
          <p:cNvPr id="9" name="Picture 8">
            <a:extLst>
              <a:ext uri="{FF2B5EF4-FFF2-40B4-BE49-F238E27FC236}">
                <a16:creationId xmlns:a16="http://schemas.microsoft.com/office/drawing/2014/main" id="{6FE5C8AB-888F-A253-B36D-7959DA2B2A7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597528" y="2971731"/>
            <a:ext cx="5948944" cy="1069064"/>
          </a:xfrm>
          <a:prstGeom prst="rect">
            <a:avLst/>
          </a:prstGeom>
          <a:effectLst>
            <a:outerShdw blurRad="50800" dist="38100" dir="2700000" algn="tl" rotWithShape="0">
              <a:prstClr val="black">
                <a:alpha val="40000"/>
              </a:prstClr>
            </a:outerShdw>
          </a:effectLst>
        </p:spPr>
      </p:pic>
      <p:pic>
        <p:nvPicPr>
          <p:cNvPr id="6" name="Picture 4">
            <a:extLst>
              <a:ext uri="{FF2B5EF4-FFF2-40B4-BE49-F238E27FC236}">
                <a16:creationId xmlns:a16="http://schemas.microsoft.com/office/drawing/2014/main" id="{8C80DDFF-3BB9-80A9-20BB-1CBFC73ED46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323998" y="1295804"/>
            <a:ext cx="3772003" cy="780717"/>
          </a:xfrm>
          <a:prstGeom prst="rect">
            <a:avLst/>
          </a:prstGeom>
          <a:effectLst>
            <a:outerShdw blurRad="50800" dist="38100" dir="2700000" algn="tl" rotWithShape="0">
              <a:prstClr val="black">
                <a:alpha val="40000"/>
              </a:prstClr>
            </a:outerShdw>
          </a:effectLst>
        </p:spPr>
      </p:pic>
      <p:sp>
        <p:nvSpPr>
          <p:cNvPr id="7" name="Rettangolo con angoli arrotondati 6">
            <a:extLst>
              <a:ext uri="{FF2B5EF4-FFF2-40B4-BE49-F238E27FC236}">
                <a16:creationId xmlns:a16="http://schemas.microsoft.com/office/drawing/2014/main" id="{9D9C7398-201E-663D-87EE-FB53487FB02C}"/>
              </a:ext>
            </a:extLst>
          </p:cNvPr>
          <p:cNvSpPr/>
          <p:nvPr/>
        </p:nvSpPr>
        <p:spPr>
          <a:xfrm>
            <a:off x="3177365" y="1295802"/>
            <a:ext cx="741492" cy="780718"/>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Tree>
    <p:extLst>
      <p:ext uri="{BB962C8B-B14F-4D97-AF65-F5344CB8AC3E}">
        <p14:creationId xmlns:p14="http://schemas.microsoft.com/office/powerpoint/2010/main" val="28021333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D3EE0-838F-761F-C13D-ED942FE699A9}"/>
              </a:ext>
            </a:extLst>
          </p:cNvPr>
          <p:cNvSpPr>
            <a:spLocks noGrp="1"/>
          </p:cNvSpPr>
          <p:nvPr>
            <p:ph type="title"/>
          </p:nvPr>
        </p:nvSpPr>
        <p:spPr/>
        <p:txBody>
          <a:bodyPr/>
          <a:lstStyle/>
          <a:p>
            <a:r>
              <a:rPr lang="en-US" dirty="0"/>
              <a:t>Displaying an Image from a File with a Widget</a:t>
            </a:r>
          </a:p>
        </p:txBody>
      </p:sp>
      <p:sp>
        <p:nvSpPr>
          <p:cNvPr id="3" name="Content Placeholder 2">
            <a:extLst>
              <a:ext uri="{FF2B5EF4-FFF2-40B4-BE49-F238E27FC236}">
                <a16:creationId xmlns:a16="http://schemas.microsoft.com/office/drawing/2014/main" id="{CADB84F0-6933-F58E-E547-E936B31A85E4}"/>
              </a:ext>
            </a:extLst>
          </p:cNvPr>
          <p:cNvSpPr>
            <a:spLocks noGrp="1"/>
          </p:cNvSpPr>
          <p:nvPr>
            <p:ph idx="1"/>
          </p:nvPr>
        </p:nvSpPr>
        <p:spPr/>
        <p:txBody>
          <a:bodyPr/>
          <a:lstStyle/>
          <a:p>
            <a:r>
              <a:rPr lang="en-US" dirty="0"/>
              <a:t>Involves multiple steps</a:t>
            </a:r>
          </a:p>
          <a:p>
            <a:endParaRPr lang="en-US" dirty="0"/>
          </a:p>
          <a:p>
            <a:endParaRPr lang="en-US" dirty="0"/>
          </a:p>
          <a:p>
            <a:endParaRPr lang="en-US" dirty="0"/>
          </a:p>
          <a:p>
            <a:endParaRPr lang="en-US" dirty="0"/>
          </a:p>
          <a:p>
            <a:r>
              <a:rPr lang="en-US" dirty="0"/>
              <a:t>Step 3: Convert the image in a table cell to an image object</a:t>
            </a:r>
          </a:p>
          <a:p>
            <a:pPr lvl="1"/>
            <a:r>
              <a:rPr lang="en-US" dirty="0"/>
              <a:t>Passed on via a green square port (image port)</a:t>
            </a:r>
          </a:p>
          <a:p>
            <a:pPr marL="0" indent="0">
              <a:buNone/>
            </a:pPr>
            <a:endParaRPr lang="en-US" dirty="0"/>
          </a:p>
        </p:txBody>
      </p:sp>
      <p:pic>
        <p:nvPicPr>
          <p:cNvPr id="16" name="Picture 15">
            <a:extLst>
              <a:ext uri="{FF2B5EF4-FFF2-40B4-BE49-F238E27FC236}">
                <a16:creationId xmlns:a16="http://schemas.microsoft.com/office/drawing/2014/main" id="{83FCFA80-6546-D49C-9E6F-5B4D14FD012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658589" y="3066982"/>
            <a:ext cx="3337222" cy="1884824"/>
          </a:xfrm>
          <a:prstGeom prst="rect">
            <a:avLst/>
          </a:prstGeom>
          <a:effectLst>
            <a:outerShdw blurRad="50800" dist="38100" dir="2700000" algn="tl" rotWithShape="0">
              <a:prstClr val="black">
                <a:alpha val="40000"/>
              </a:prstClr>
            </a:outerShdw>
          </a:effectLst>
        </p:spPr>
      </p:pic>
      <p:pic>
        <p:nvPicPr>
          <p:cNvPr id="4" name="Picture 4">
            <a:extLst>
              <a:ext uri="{FF2B5EF4-FFF2-40B4-BE49-F238E27FC236}">
                <a16:creationId xmlns:a16="http://schemas.microsoft.com/office/drawing/2014/main" id="{2AF1D40D-DBE8-1BC6-B20E-8372581ACD2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323998" y="1295804"/>
            <a:ext cx="3772003" cy="780717"/>
          </a:xfrm>
          <a:prstGeom prst="rect">
            <a:avLst/>
          </a:prstGeom>
          <a:effectLst>
            <a:outerShdw blurRad="50800" dist="38100" dir="2700000" algn="tl" rotWithShape="0">
              <a:prstClr val="black">
                <a:alpha val="40000"/>
              </a:prstClr>
            </a:outerShdw>
          </a:effectLst>
        </p:spPr>
      </p:pic>
      <p:cxnSp>
        <p:nvCxnSpPr>
          <p:cNvPr id="7" name="Straight Arrow Connector 6">
            <a:extLst>
              <a:ext uri="{FF2B5EF4-FFF2-40B4-BE49-F238E27FC236}">
                <a16:creationId xmlns:a16="http://schemas.microsoft.com/office/drawing/2014/main" id="{994CFF2A-C88B-1B1A-2387-5E8C79676BDE}"/>
              </a:ext>
            </a:extLst>
          </p:cNvPr>
          <p:cNvCxnSpPr>
            <a:cxnSpLocks/>
          </p:cNvCxnSpPr>
          <p:nvPr/>
        </p:nvCxnSpPr>
        <p:spPr>
          <a:xfrm flipH="1" flipV="1">
            <a:off x="4751450" y="1877468"/>
            <a:ext cx="412102" cy="398106"/>
          </a:xfrm>
          <a:prstGeom prst="straightConnector1">
            <a:avLst/>
          </a:prstGeom>
          <a:ln w="76200">
            <a:solidFill>
              <a:schemeClr val="accent1"/>
            </a:solidFill>
            <a:miter lim="80000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FEF8DA66-286F-9F92-2E8D-63260D681396}"/>
              </a:ext>
            </a:extLst>
          </p:cNvPr>
          <p:cNvCxnSpPr>
            <a:cxnSpLocks/>
          </p:cNvCxnSpPr>
          <p:nvPr/>
        </p:nvCxnSpPr>
        <p:spPr>
          <a:xfrm flipV="1">
            <a:off x="5163553" y="1877468"/>
            <a:ext cx="331237" cy="398106"/>
          </a:xfrm>
          <a:prstGeom prst="straightConnector1">
            <a:avLst/>
          </a:prstGeom>
          <a:ln w="76200">
            <a:solidFill>
              <a:schemeClr val="accent1"/>
            </a:solidFill>
            <a:miter lim="800000"/>
            <a:tailEnd type="triangle"/>
          </a:ln>
        </p:spPr>
        <p:style>
          <a:lnRef idx="1">
            <a:schemeClr val="accent1"/>
          </a:lnRef>
          <a:fillRef idx="0">
            <a:schemeClr val="accent1"/>
          </a:fillRef>
          <a:effectRef idx="0">
            <a:schemeClr val="accent1"/>
          </a:effectRef>
          <a:fontRef idx="minor">
            <a:schemeClr val="tx1"/>
          </a:fontRef>
        </p:style>
      </p:cxnSp>
      <p:sp>
        <p:nvSpPr>
          <p:cNvPr id="8" name="Rettangolo con angoli arrotondati 7">
            <a:extLst>
              <a:ext uri="{FF2B5EF4-FFF2-40B4-BE49-F238E27FC236}">
                <a16:creationId xmlns:a16="http://schemas.microsoft.com/office/drawing/2014/main" id="{0E95D1C0-3951-7345-0697-59B01DBA9D40}"/>
              </a:ext>
            </a:extLst>
          </p:cNvPr>
          <p:cNvSpPr/>
          <p:nvPr/>
        </p:nvSpPr>
        <p:spPr>
          <a:xfrm>
            <a:off x="4232953" y="1295803"/>
            <a:ext cx="741492" cy="780717"/>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Tree>
    <p:extLst>
      <p:ext uri="{BB962C8B-B14F-4D97-AF65-F5344CB8AC3E}">
        <p14:creationId xmlns:p14="http://schemas.microsoft.com/office/powerpoint/2010/main" val="3815384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D3EE0-838F-761F-C13D-ED942FE699A9}"/>
              </a:ext>
            </a:extLst>
          </p:cNvPr>
          <p:cNvSpPr>
            <a:spLocks noGrp="1"/>
          </p:cNvSpPr>
          <p:nvPr>
            <p:ph type="title"/>
          </p:nvPr>
        </p:nvSpPr>
        <p:spPr/>
        <p:txBody>
          <a:bodyPr/>
          <a:lstStyle/>
          <a:p>
            <a:r>
              <a:rPr lang="en-US" dirty="0"/>
              <a:t>Displaying an Image from a File with a Widget</a:t>
            </a:r>
          </a:p>
        </p:txBody>
      </p:sp>
      <p:sp>
        <p:nvSpPr>
          <p:cNvPr id="3" name="Content Placeholder 2">
            <a:extLst>
              <a:ext uri="{FF2B5EF4-FFF2-40B4-BE49-F238E27FC236}">
                <a16:creationId xmlns:a16="http://schemas.microsoft.com/office/drawing/2014/main" id="{CADB84F0-6933-F58E-E547-E936B31A85E4}"/>
              </a:ext>
            </a:extLst>
          </p:cNvPr>
          <p:cNvSpPr>
            <a:spLocks noGrp="1"/>
          </p:cNvSpPr>
          <p:nvPr>
            <p:ph idx="1"/>
          </p:nvPr>
        </p:nvSpPr>
        <p:spPr/>
        <p:txBody>
          <a:bodyPr/>
          <a:lstStyle/>
          <a:p>
            <a:r>
              <a:rPr lang="en-US" dirty="0"/>
              <a:t>Involves multiple steps</a:t>
            </a:r>
          </a:p>
          <a:p>
            <a:endParaRPr lang="en-US" dirty="0"/>
          </a:p>
          <a:p>
            <a:endParaRPr lang="en-US" dirty="0"/>
          </a:p>
          <a:p>
            <a:endParaRPr lang="en-US" dirty="0"/>
          </a:p>
          <a:p>
            <a:endParaRPr lang="en-US" dirty="0"/>
          </a:p>
          <a:p>
            <a:r>
              <a:rPr lang="en-US" dirty="0"/>
              <a:t>Step 4: Image view with Image Output Widget</a:t>
            </a:r>
          </a:p>
          <a:p>
            <a:pPr marL="0" indent="0">
              <a:buNone/>
            </a:pPr>
            <a:endParaRPr lang="en-US" dirty="0"/>
          </a:p>
        </p:txBody>
      </p:sp>
      <p:pic>
        <p:nvPicPr>
          <p:cNvPr id="6" name="Picture 5">
            <a:extLst>
              <a:ext uri="{FF2B5EF4-FFF2-40B4-BE49-F238E27FC236}">
                <a16:creationId xmlns:a16="http://schemas.microsoft.com/office/drawing/2014/main" id="{5C88AC03-50F3-B09D-D791-14AB0544183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122188" y="2807324"/>
            <a:ext cx="2899625" cy="1904986"/>
          </a:xfrm>
          <a:prstGeom prst="rect">
            <a:avLst/>
          </a:prstGeom>
          <a:effectLst>
            <a:outerShdw blurRad="50800" dist="38100" dir="2700000" algn="tl" rotWithShape="0">
              <a:prstClr val="black">
                <a:alpha val="40000"/>
              </a:prstClr>
            </a:outerShdw>
          </a:effectLst>
        </p:spPr>
      </p:pic>
      <p:pic>
        <p:nvPicPr>
          <p:cNvPr id="7" name="Picture 4">
            <a:extLst>
              <a:ext uri="{FF2B5EF4-FFF2-40B4-BE49-F238E27FC236}">
                <a16:creationId xmlns:a16="http://schemas.microsoft.com/office/drawing/2014/main" id="{B524E59A-586C-31C8-E89F-5A66ABE3FE2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323998" y="1295804"/>
            <a:ext cx="3772003" cy="780717"/>
          </a:xfrm>
          <a:prstGeom prst="rect">
            <a:avLst/>
          </a:prstGeom>
          <a:effectLst>
            <a:outerShdw blurRad="50800" dist="38100" dir="2700000" algn="tl" rotWithShape="0">
              <a:prstClr val="black">
                <a:alpha val="40000"/>
              </a:prstClr>
            </a:outerShdw>
          </a:effectLst>
        </p:spPr>
      </p:pic>
      <p:sp>
        <p:nvSpPr>
          <p:cNvPr id="9" name="Rettangolo con angoli arrotondati 8">
            <a:extLst>
              <a:ext uri="{FF2B5EF4-FFF2-40B4-BE49-F238E27FC236}">
                <a16:creationId xmlns:a16="http://schemas.microsoft.com/office/drawing/2014/main" id="{81512445-CB54-72CB-074C-932A03CCDAB2}"/>
              </a:ext>
            </a:extLst>
          </p:cNvPr>
          <p:cNvSpPr/>
          <p:nvPr/>
        </p:nvSpPr>
        <p:spPr>
          <a:xfrm>
            <a:off x="5048250" y="1295803"/>
            <a:ext cx="1047750" cy="781120"/>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Tree>
    <p:extLst>
      <p:ext uri="{BB962C8B-B14F-4D97-AF65-F5344CB8AC3E}">
        <p14:creationId xmlns:p14="http://schemas.microsoft.com/office/powerpoint/2010/main" val="14861580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8D5DF-D041-6598-5BFA-EF2C7D18B304}"/>
              </a:ext>
            </a:extLst>
          </p:cNvPr>
          <p:cNvSpPr>
            <a:spLocks noGrp="1"/>
          </p:cNvSpPr>
          <p:nvPr>
            <p:ph type="title"/>
          </p:nvPr>
        </p:nvSpPr>
        <p:spPr/>
        <p:txBody>
          <a:bodyPr/>
          <a:lstStyle/>
          <a:p>
            <a:r>
              <a:rPr lang="en-US" dirty="0"/>
              <a:t>New Node – Image Output Widget</a:t>
            </a:r>
          </a:p>
        </p:txBody>
      </p:sp>
      <p:sp>
        <p:nvSpPr>
          <p:cNvPr id="3" name="Content Placeholder 2">
            <a:extLst>
              <a:ext uri="{FF2B5EF4-FFF2-40B4-BE49-F238E27FC236}">
                <a16:creationId xmlns:a16="http://schemas.microsoft.com/office/drawing/2014/main" id="{2535CE00-3298-FD55-DFA0-F3E9044B31E4}"/>
              </a:ext>
            </a:extLst>
          </p:cNvPr>
          <p:cNvSpPr>
            <a:spLocks noGrp="1"/>
          </p:cNvSpPr>
          <p:nvPr>
            <p:ph idx="1"/>
          </p:nvPr>
        </p:nvSpPr>
        <p:spPr/>
        <p:txBody>
          <a:bodyPr/>
          <a:lstStyle/>
          <a:p>
            <a:r>
              <a:rPr lang="en-US" dirty="0"/>
              <a:t>Displays an image view of the image object at the input port</a:t>
            </a:r>
          </a:p>
        </p:txBody>
      </p:sp>
      <p:pic>
        <p:nvPicPr>
          <p:cNvPr id="5" name="Picture 4">
            <a:extLst>
              <a:ext uri="{FF2B5EF4-FFF2-40B4-BE49-F238E27FC236}">
                <a16:creationId xmlns:a16="http://schemas.microsoft.com/office/drawing/2014/main" id="{A34C165F-1CB8-9B9B-BD39-C72BA9DC589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727900" y="722250"/>
            <a:ext cx="1060705" cy="809486"/>
          </a:xfrm>
          <a:prstGeom prst="rect">
            <a:avLst/>
          </a:prstGeom>
        </p:spPr>
      </p:pic>
      <p:pic>
        <p:nvPicPr>
          <p:cNvPr id="7" name="Picture 6">
            <a:extLst>
              <a:ext uri="{FF2B5EF4-FFF2-40B4-BE49-F238E27FC236}">
                <a16:creationId xmlns:a16="http://schemas.microsoft.com/office/drawing/2014/main" id="{83E54047-FFDD-6FFC-7DC3-487526F7D01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64912" y="1941155"/>
            <a:ext cx="3542033" cy="2480094"/>
          </a:xfrm>
          <a:prstGeom prst="rect">
            <a:avLst/>
          </a:prstGeom>
          <a:effectLst>
            <a:outerShdw blurRad="50800" dist="38100" dir="2700000" algn="tl" rotWithShape="0">
              <a:prstClr val="black">
                <a:alpha val="40000"/>
              </a:prstClr>
            </a:outerShdw>
          </a:effectLst>
        </p:spPr>
      </p:pic>
      <p:sp>
        <p:nvSpPr>
          <p:cNvPr id="4" name="Fumetto: rettangolo con angoli arrotondati 3">
            <a:extLst>
              <a:ext uri="{FF2B5EF4-FFF2-40B4-BE49-F238E27FC236}">
                <a16:creationId xmlns:a16="http://schemas.microsoft.com/office/drawing/2014/main" id="{6A5298A1-9ACC-9437-84EA-568A16F48379}"/>
              </a:ext>
            </a:extLst>
          </p:cNvPr>
          <p:cNvSpPr/>
          <p:nvPr/>
        </p:nvSpPr>
        <p:spPr>
          <a:xfrm>
            <a:off x="5241969" y="3329192"/>
            <a:ext cx="3415335" cy="565146"/>
          </a:xfrm>
          <a:prstGeom prst="wedgeRoundRectCallout">
            <a:avLst>
              <a:gd name="adj1" fmla="val -73948"/>
              <a:gd name="adj2" fmla="val 14221"/>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Able to specify the maximum image width and height when displayed</a:t>
            </a:r>
          </a:p>
        </p:txBody>
      </p:sp>
    </p:spTree>
    <p:extLst>
      <p:ext uri="{BB962C8B-B14F-4D97-AF65-F5344CB8AC3E}">
        <p14:creationId xmlns:p14="http://schemas.microsoft.com/office/powerpoint/2010/main" val="35724670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14934-4FCF-8BF7-41FB-CFA1D04F3E88}"/>
              </a:ext>
            </a:extLst>
          </p:cNvPr>
          <p:cNvSpPr>
            <a:spLocks noGrp="1"/>
          </p:cNvSpPr>
          <p:nvPr>
            <p:ph type="title"/>
          </p:nvPr>
        </p:nvSpPr>
        <p:spPr/>
        <p:txBody>
          <a:bodyPr/>
          <a:lstStyle/>
          <a:p>
            <a:r>
              <a:rPr lang="en-US" dirty="0"/>
              <a:t>Layout of All the Pieces</a:t>
            </a:r>
          </a:p>
        </p:txBody>
      </p:sp>
      <p:sp>
        <p:nvSpPr>
          <p:cNvPr id="3" name="Content Placeholder 2">
            <a:extLst>
              <a:ext uri="{FF2B5EF4-FFF2-40B4-BE49-F238E27FC236}">
                <a16:creationId xmlns:a16="http://schemas.microsoft.com/office/drawing/2014/main" id="{74ECD067-1D7D-46BD-7733-D8F8FA6812DD}"/>
              </a:ext>
            </a:extLst>
          </p:cNvPr>
          <p:cNvSpPr>
            <a:spLocks noGrp="1"/>
          </p:cNvSpPr>
          <p:nvPr>
            <p:ph idx="1"/>
          </p:nvPr>
        </p:nvSpPr>
        <p:spPr/>
        <p:txBody>
          <a:bodyPr/>
          <a:lstStyle/>
          <a:p>
            <a:r>
              <a:rPr lang="en-US" dirty="0"/>
              <a:t>Use the layout editor for this component and place views at the desired location</a:t>
            </a:r>
          </a:p>
          <a:p>
            <a:pPr lvl="1"/>
            <a:r>
              <a:rPr lang="en-US" dirty="0"/>
              <a:t>Title, subtitle, image, word cloud, and bar chart</a:t>
            </a:r>
          </a:p>
        </p:txBody>
      </p:sp>
      <p:pic>
        <p:nvPicPr>
          <p:cNvPr id="5" name="Picture 4">
            <a:extLst>
              <a:ext uri="{FF2B5EF4-FFF2-40B4-BE49-F238E27FC236}">
                <a16:creationId xmlns:a16="http://schemas.microsoft.com/office/drawing/2014/main" id="{A7D8722C-ADDC-4990-0AC9-E291432488A3}"/>
              </a:ext>
            </a:extLst>
          </p:cNvPr>
          <p:cNvPicPr>
            <a:picLocks noChangeAspect="1"/>
          </p:cNvPicPr>
          <p:nvPr/>
        </p:nvPicPr>
        <p:blipFill rotWithShape="1">
          <a:blip r:embed="rId2">
            <a:extLst>
              <a:ext uri="{28A0092B-C50C-407E-A947-70E740481C1C}">
                <a14:useLocalDpi xmlns:a14="http://schemas.microsoft.com/office/drawing/2010/main" val="0"/>
              </a:ext>
            </a:extLst>
          </a:blip>
          <a:srcRect b="18719"/>
          <a:stretch/>
        </p:blipFill>
        <p:spPr>
          <a:xfrm>
            <a:off x="641886" y="1774402"/>
            <a:ext cx="3431796" cy="2872903"/>
          </a:xfrm>
          <a:prstGeom prst="rect">
            <a:avLst/>
          </a:prstGeom>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5DD74678-B844-1654-654F-3BEAEADA73D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772609" y="1774402"/>
            <a:ext cx="3812919" cy="287290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060272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9CDA3D-2A20-0F86-C382-B8524701371E}"/>
              </a:ext>
            </a:extLst>
          </p:cNvPr>
          <p:cNvSpPr>
            <a:spLocks noGrp="1"/>
          </p:cNvSpPr>
          <p:nvPr>
            <p:ph type="title"/>
          </p:nvPr>
        </p:nvSpPr>
        <p:spPr/>
        <p:txBody>
          <a:bodyPr/>
          <a:lstStyle/>
          <a:p>
            <a:r>
              <a:rPr lang="en-US" dirty="0"/>
              <a:t>Exercise</a:t>
            </a:r>
          </a:p>
        </p:txBody>
      </p:sp>
      <p:sp>
        <p:nvSpPr>
          <p:cNvPr id="3" name="Content Placeholder 2">
            <a:extLst>
              <a:ext uri="{FF2B5EF4-FFF2-40B4-BE49-F238E27FC236}">
                <a16:creationId xmlns:a16="http://schemas.microsoft.com/office/drawing/2014/main" id="{2EB88CFB-4525-6897-1D3E-59AF1F1C9B59}"/>
              </a:ext>
            </a:extLst>
          </p:cNvPr>
          <p:cNvSpPr>
            <a:spLocks noGrp="1"/>
          </p:cNvSpPr>
          <p:nvPr>
            <p:ph idx="1"/>
          </p:nvPr>
        </p:nvSpPr>
        <p:spPr/>
        <p:txBody>
          <a:bodyPr/>
          <a:lstStyle/>
          <a:p>
            <a:r>
              <a:rPr lang="en-US" dirty="0"/>
              <a:t>Adjust the placement of various views in the layout editor and create this view</a:t>
            </a:r>
          </a:p>
        </p:txBody>
      </p:sp>
      <p:pic>
        <p:nvPicPr>
          <p:cNvPr id="5" name="Picture 4">
            <a:extLst>
              <a:ext uri="{FF2B5EF4-FFF2-40B4-BE49-F238E27FC236}">
                <a16:creationId xmlns:a16="http://schemas.microsoft.com/office/drawing/2014/main" id="{E92F01C1-6E29-FBCD-6C06-F3A99664DA9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051560" y="1538695"/>
            <a:ext cx="3509278" cy="331939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788357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B865E2-766C-1178-99F9-701688B07578}"/>
              </a:ext>
            </a:extLst>
          </p:cNvPr>
          <p:cNvSpPr>
            <a:spLocks noGrp="1"/>
          </p:cNvSpPr>
          <p:nvPr>
            <p:ph type="ctrTitle"/>
          </p:nvPr>
        </p:nvSpPr>
        <p:spPr/>
        <p:txBody>
          <a:bodyPr/>
          <a:lstStyle/>
          <a:p>
            <a:r>
              <a:rPr lang="en-US" dirty="0"/>
              <a:t>Flow Variables</a:t>
            </a:r>
          </a:p>
        </p:txBody>
      </p:sp>
    </p:spTree>
    <p:extLst>
      <p:ext uri="{BB962C8B-B14F-4D97-AF65-F5344CB8AC3E}">
        <p14:creationId xmlns:p14="http://schemas.microsoft.com/office/powerpoint/2010/main" val="29329546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B50904-A116-F3A7-D3EC-D2C40A592B06}"/>
              </a:ext>
            </a:extLst>
          </p:cNvPr>
          <p:cNvSpPr>
            <a:spLocks noGrp="1"/>
          </p:cNvSpPr>
          <p:nvPr>
            <p:ph type="title"/>
          </p:nvPr>
        </p:nvSpPr>
        <p:spPr/>
        <p:txBody>
          <a:bodyPr/>
          <a:lstStyle/>
          <a:p>
            <a:r>
              <a:rPr lang="en-US" dirty="0"/>
              <a:t>Motivation</a:t>
            </a:r>
          </a:p>
        </p:txBody>
      </p:sp>
      <p:sp>
        <p:nvSpPr>
          <p:cNvPr id="4" name="Content Placeholder 3">
            <a:extLst>
              <a:ext uri="{FF2B5EF4-FFF2-40B4-BE49-F238E27FC236}">
                <a16:creationId xmlns:a16="http://schemas.microsoft.com/office/drawing/2014/main" id="{DA36C536-CC0B-3D0D-F41D-269EFBE600FE}"/>
              </a:ext>
            </a:extLst>
          </p:cNvPr>
          <p:cNvSpPr>
            <a:spLocks noGrp="1"/>
          </p:cNvSpPr>
          <p:nvPr>
            <p:ph idx="1"/>
          </p:nvPr>
        </p:nvSpPr>
        <p:spPr/>
        <p:txBody>
          <a:bodyPr/>
          <a:lstStyle/>
          <a:p>
            <a:r>
              <a:rPr lang="en-US" dirty="0"/>
              <a:t>In the Term Frequency Report dashboard, the subtitle is always “Let It Be.”</a:t>
            </a:r>
          </a:p>
          <a:p>
            <a:r>
              <a:rPr lang="en-US" dirty="0"/>
              <a:t>What if the workflow chooses a song randomly? </a:t>
            </a:r>
          </a:p>
          <a:p>
            <a:endParaRPr lang="en-US" dirty="0"/>
          </a:p>
          <a:p>
            <a:endParaRPr lang="en-US" dirty="0"/>
          </a:p>
          <a:p>
            <a:endParaRPr lang="en-US" dirty="0"/>
          </a:p>
          <a:p>
            <a:endParaRPr lang="en-US" dirty="0"/>
          </a:p>
          <a:p>
            <a:pPr marL="0" indent="0">
              <a:buNone/>
            </a:pPr>
            <a:endParaRPr lang="en-US" dirty="0"/>
          </a:p>
          <a:p>
            <a:endParaRPr lang="en-US" dirty="0"/>
          </a:p>
          <a:p>
            <a:r>
              <a:rPr lang="en-US" dirty="0"/>
              <a:t>How can we display the subtitle with the randomly chosen song name?</a:t>
            </a:r>
          </a:p>
        </p:txBody>
      </p:sp>
      <p:pic>
        <p:nvPicPr>
          <p:cNvPr id="6" name="Picture 5">
            <a:extLst>
              <a:ext uri="{FF2B5EF4-FFF2-40B4-BE49-F238E27FC236}">
                <a16:creationId xmlns:a16="http://schemas.microsoft.com/office/drawing/2014/main" id="{92BBC2E6-CA09-2A90-BABF-F16B4B83E10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566064" y="1711837"/>
            <a:ext cx="2011872" cy="139956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3293759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BF4682-B224-BBC8-8510-F64F3C05100B}"/>
              </a:ext>
            </a:extLst>
          </p:cNvPr>
          <p:cNvSpPr>
            <a:spLocks noGrp="1"/>
          </p:cNvSpPr>
          <p:nvPr>
            <p:ph type="title"/>
          </p:nvPr>
        </p:nvSpPr>
        <p:spPr/>
        <p:txBody>
          <a:bodyPr/>
          <a:lstStyle/>
          <a:p>
            <a:r>
              <a:rPr lang="en-US" dirty="0"/>
              <a:t>Flow Variables</a:t>
            </a:r>
          </a:p>
        </p:txBody>
      </p:sp>
      <p:sp>
        <p:nvSpPr>
          <p:cNvPr id="3" name="Content Placeholder 2">
            <a:extLst>
              <a:ext uri="{FF2B5EF4-FFF2-40B4-BE49-F238E27FC236}">
                <a16:creationId xmlns:a16="http://schemas.microsoft.com/office/drawing/2014/main" id="{CB855DA3-AE77-3C89-0B4B-0F7BE9E4A0A1}"/>
              </a:ext>
            </a:extLst>
          </p:cNvPr>
          <p:cNvSpPr>
            <a:spLocks noGrp="1"/>
          </p:cNvSpPr>
          <p:nvPr>
            <p:ph idx="1"/>
          </p:nvPr>
        </p:nvSpPr>
        <p:spPr/>
        <p:txBody>
          <a:bodyPr/>
          <a:lstStyle/>
          <a:p>
            <a:r>
              <a:rPr lang="en-US" dirty="0"/>
              <a:t>Solution: Pass on the song name as a flow variable</a:t>
            </a:r>
          </a:p>
          <a:p>
            <a:r>
              <a:rPr lang="en-US" dirty="0"/>
              <a:t>What is a flow variable?</a:t>
            </a:r>
          </a:p>
          <a:p>
            <a:pPr lvl="1"/>
            <a:r>
              <a:rPr lang="en-US" dirty="0"/>
              <a:t>Information (not data) passed on from one node to another</a:t>
            </a:r>
          </a:p>
          <a:p>
            <a:pPr lvl="1"/>
            <a:r>
              <a:rPr lang="en-US" dirty="0"/>
              <a:t>It can be used to configure another node</a:t>
            </a:r>
          </a:p>
          <a:p>
            <a:pPr lvl="1"/>
            <a:endParaRPr lang="en-US" dirty="0"/>
          </a:p>
          <a:p>
            <a:r>
              <a:rPr lang="en-US" dirty="0"/>
              <a:t>We pass on the randomly chosen song title as a flow variable </a:t>
            </a:r>
          </a:p>
        </p:txBody>
      </p:sp>
    </p:spTree>
    <p:extLst>
      <p:ext uri="{BB962C8B-B14F-4D97-AF65-F5344CB8AC3E}">
        <p14:creationId xmlns:p14="http://schemas.microsoft.com/office/powerpoint/2010/main" val="38105779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7EBB5-0539-C0D6-C3CA-AE97B8BD82F7}"/>
              </a:ext>
            </a:extLst>
          </p:cNvPr>
          <p:cNvSpPr>
            <a:spLocks noGrp="1"/>
          </p:cNvSpPr>
          <p:nvPr>
            <p:ph type="title"/>
          </p:nvPr>
        </p:nvSpPr>
        <p:spPr/>
        <p:txBody>
          <a:bodyPr/>
          <a:lstStyle/>
          <a:p>
            <a:r>
              <a:rPr lang="en-US" dirty="0"/>
              <a:t>Preparation: Another Input Data Port</a:t>
            </a:r>
          </a:p>
        </p:txBody>
      </p:sp>
      <p:sp>
        <p:nvSpPr>
          <p:cNvPr id="4" name="Content Placeholder 3">
            <a:extLst>
              <a:ext uri="{FF2B5EF4-FFF2-40B4-BE49-F238E27FC236}">
                <a16:creationId xmlns:a16="http://schemas.microsoft.com/office/drawing/2014/main" id="{7EC47C9F-BEE2-EE1E-44CA-06156395423D}"/>
              </a:ext>
            </a:extLst>
          </p:cNvPr>
          <p:cNvSpPr>
            <a:spLocks noGrp="1"/>
          </p:cNvSpPr>
          <p:nvPr>
            <p:ph idx="1"/>
          </p:nvPr>
        </p:nvSpPr>
        <p:spPr/>
        <p:txBody>
          <a:bodyPr/>
          <a:lstStyle/>
          <a:p>
            <a:r>
              <a:rPr lang="en-US" dirty="0"/>
              <a:t>In addition to the bag of words, we also need the information about the randomly selected song</a:t>
            </a:r>
          </a:p>
          <a:p>
            <a:r>
              <a:rPr lang="en-US" dirty="0"/>
              <a:t>Stored in a table generated by Row Filter</a:t>
            </a:r>
          </a:p>
          <a:p>
            <a:r>
              <a:rPr lang="en-US" dirty="0"/>
              <a:t>Add another input port for a data table for Term frequency report component</a:t>
            </a:r>
          </a:p>
        </p:txBody>
      </p:sp>
    </p:spTree>
    <p:extLst>
      <p:ext uri="{BB962C8B-B14F-4D97-AF65-F5344CB8AC3E}">
        <p14:creationId xmlns:p14="http://schemas.microsoft.com/office/powerpoint/2010/main" val="3372696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69E0D1-25D7-8351-0D72-4E0A38446378}"/>
              </a:ext>
            </a:extLst>
          </p:cNvPr>
          <p:cNvSpPr>
            <a:spLocks noGrp="1"/>
          </p:cNvSpPr>
          <p:nvPr>
            <p:ph type="title"/>
          </p:nvPr>
        </p:nvSpPr>
        <p:spPr/>
        <p:txBody>
          <a:bodyPr/>
          <a:lstStyle/>
          <a:p>
            <a:r>
              <a:rPr lang="en-US" dirty="0"/>
              <a:t>Outline</a:t>
            </a:r>
          </a:p>
        </p:txBody>
      </p:sp>
      <p:sp>
        <p:nvSpPr>
          <p:cNvPr id="4" name="Content Placeholder 3">
            <a:extLst>
              <a:ext uri="{FF2B5EF4-FFF2-40B4-BE49-F238E27FC236}">
                <a16:creationId xmlns:a16="http://schemas.microsoft.com/office/drawing/2014/main" id="{EE8AF108-ABE3-A877-CE7F-F56DF1095FFF}"/>
              </a:ext>
            </a:extLst>
          </p:cNvPr>
          <p:cNvSpPr>
            <a:spLocks noGrp="1"/>
          </p:cNvSpPr>
          <p:nvPr>
            <p:ph idx="1"/>
          </p:nvPr>
        </p:nvSpPr>
        <p:spPr/>
        <p:txBody>
          <a:bodyPr/>
          <a:lstStyle/>
          <a:p>
            <a:r>
              <a:rPr lang="en-US" dirty="0"/>
              <a:t>Widgets</a:t>
            </a:r>
          </a:p>
          <a:p>
            <a:r>
              <a:rPr lang="en-US" dirty="0"/>
              <a:t>Flow Variables</a:t>
            </a:r>
          </a:p>
          <a:p>
            <a:r>
              <a:rPr lang="en-US" dirty="0"/>
              <a:t>Correct or Incorrect?</a:t>
            </a:r>
          </a:p>
          <a:p>
            <a:pPr marL="0" indent="0">
              <a:buNone/>
            </a:pPr>
            <a:endParaRPr lang="en-US" dirty="0"/>
          </a:p>
        </p:txBody>
      </p:sp>
    </p:spTree>
    <p:extLst>
      <p:ext uri="{BB962C8B-B14F-4D97-AF65-F5344CB8AC3E}">
        <p14:creationId xmlns:p14="http://schemas.microsoft.com/office/powerpoint/2010/main" val="16006825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descr="Immagine che contiene testo, schermata, Carattere, numero&#10;&#10;Descrizione generata automaticamente">
            <a:extLst>
              <a:ext uri="{FF2B5EF4-FFF2-40B4-BE49-F238E27FC236}">
                <a16:creationId xmlns:a16="http://schemas.microsoft.com/office/drawing/2014/main" id="{94380B1F-9B22-0E60-F8F0-8341895585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8514" y="1647671"/>
            <a:ext cx="2896771" cy="2744309"/>
          </a:xfrm>
          <a:prstGeom prst="rect">
            <a:avLst/>
          </a:prstGeom>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98A7EBB5-0539-C0D6-C3CA-AE97B8BD82F7}"/>
              </a:ext>
            </a:extLst>
          </p:cNvPr>
          <p:cNvSpPr>
            <a:spLocks noGrp="1"/>
          </p:cNvSpPr>
          <p:nvPr>
            <p:ph type="title"/>
          </p:nvPr>
        </p:nvSpPr>
        <p:spPr/>
        <p:txBody>
          <a:bodyPr/>
          <a:lstStyle/>
          <a:p>
            <a:r>
              <a:rPr lang="en-US" dirty="0"/>
              <a:t>Preparation: Another Input Data Port</a:t>
            </a:r>
          </a:p>
        </p:txBody>
      </p:sp>
      <p:sp>
        <p:nvSpPr>
          <p:cNvPr id="4" name="Content Placeholder 3">
            <a:extLst>
              <a:ext uri="{FF2B5EF4-FFF2-40B4-BE49-F238E27FC236}">
                <a16:creationId xmlns:a16="http://schemas.microsoft.com/office/drawing/2014/main" id="{7EC47C9F-BEE2-EE1E-44CA-06156395423D}"/>
              </a:ext>
            </a:extLst>
          </p:cNvPr>
          <p:cNvSpPr>
            <a:spLocks noGrp="1"/>
          </p:cNvSpPr>
          <p:nvPr>
            <p:ph idx="1"/>
          </p:nvPr>
        </p:nvSpPr>
        <p:spPr/>
        <p:txBody>
          <a:bodyPr/>
          <a:lstStyle/>
          <a:p>
            <a:r>
              <a:rPr lang="en-US" dirty="0"/>
              <a:t>Right click the component, select Component </a:t>
            </a:r>
            <a:r>
              <a:rPr lang="en-US" dirty="0">
                <a:sym typeface="Wingdings" panose="05000000000000000000" pitchFamily="2" charset="2"/>
              </a:rPr>
              <a:t> Click the left + to add an input port and select “Table”</a:t>
            </a:r>
            <a:endParaRPr lang="en-US" dirty="0"/>
          </a:p>
        </p:txBody>
      </p:sp>
      <p:sp>
        <p:nvSpPr>
          <p:cNvPr id="3" name="Rettangolo con angoli arrotondati 2">
            <a:extLst>
              <a:ext uri="{FF2B5EF4-FFF2-40B4-BE49-F238E27FC236}">
                <a16:creationId xmlns:a16="http://schemas.microsoft.com/office/drawing/2014/main" id="{583F67EB-FBD5-D7AA-CE9F-6587BC1F40B7}"/>
              </a:ext>
            </a:extLst>
          </p:cNvPr>
          <p:cNvSpPr/>
          <p:nvPr/>
        </p:nvSpPr>
        <p:spPr>
          <a:xfrm>
            <a:off x="3562725" y="2732375"/>
            <a:ext cx="590599" cy="242912"/>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0" name="Fumetto: rettangolo con angoli arrotondati 9">
            <a:extLst>
              <a:ext uri="{FF2B5EF4-FFF2-40B4-BE49-F238E27FC236}">
                <a16:creationId xmlns:a16="http://schemas.microsoft.com/office/drawing/2014/main" id="{B6357D38-63AD-A047-E277-148DC9C3C9B9}"/>
              </a:ext>
            </a:extLst>
          </p:cNvPr>
          <p:cNvSpPr/>
          <p:nvPr/>
        </p:nvSpPr>
        <p:spPr>
          <a:xfrm>
            <a:off x="1418368" y="2975287"/>
            <a:ext cx="1733657" cy="318924"/>
          </a:xfrm>
          <a:prstGeom prst="wedgeRoundRectCallout">
            <a:avLst>
              <a:gd name="adj1" fmla="val 72433"/>
              <a:gd name="adj2" fmla="val -71453"/>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Add a table port</a:t>
            </a:r>
          </a:p>
        </p:txBody>
      </p:sp>
    </p:spTree>
    <p:extLst>
      <p:ext uri="{BB962C8B-B14F-4D97-AF65-F5344CB8AC3E}">
        <p14:creationId xmlns:p14="http://schemas.microsoft.com/office/powerpoint/2010/main" val="12019569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7EBB5-0539-C0D6-C3CA-AE97B8BD82F7}"/>
              </a:ext>
            </a:extLst>
          </p:cNvPr>
          <p:cNvSpPr>
            <a:spLocks noGrp="1"/>
          </p:cNvSpPr>
          <p:nvPr>
            <p:ph type="title"/>
          </p:nvPr>
        </p:nvSpPr>
        <p:spPr/>
        <p:txBody>
          <a:bodyPr/>
          <a:lstStyle/>
          <a:p>
            <a:r>
              <a:rPr lang="en-US" dirty="0"/>
              <a:t>Preparation: Another Input Data Port</a:t>
            </a:r>
          </a:p>
        </p:txBody>
      </p:sp>
      <p:sp>
        <p:nvSpPr>
          <p:cNvPr id="4" name="Content Placeholder 3">
            <a:extLst>
              <a:ext uri="{FF2B5EF4-FFF2-40B4-BE49-F238E27FC236}">
                <a16:creationId xmlns:a16="http://schemas.microsoft.com/office/drawing/2014/main" id="{7EC47C9F-BEE2-EE1E-44CA-06156395423D}"/>
              </a:ext>
            </a:extLst>
          </p:cNvPr>
          <p:cNvSpPr>
            <a:spLocks noGrp="1"/>
          </p:cNvSpPr>
          <p:nvPr>
            <p:ph idx="1"/>
          </p:nvPr>
        </p:nvSpPr>
        <p:spPr/>
        <p:txBody>
          <a:bodyPr/>
          <a:lstStyle/>
          <a:p>
            <a:r>
              <a:rPr lang="en-US" dirty="0"/>
              <a:t>Connect the output table from the Row Filter node to the top input port</a:t>
            </a:r>
          </a:p>
        </p:txBody>
      </p:sp>
      <p:pic>
        <p:nvPicPr>
          <p:cNvPr id="7" name="Picture 6">
            <a:extLst>
              <a:ext uri="{FF2B5EF4-FFF2-40B4-BE49-F238E27FC236}">
                <a16:creationId xmlns:a16="http://schemas.microsoft.com/office/drawing/2014/main" id="{20C1CB8A-7CD7-9DC3-0641-7009FED2F90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21950" y="2252178"/>
            <a:ext cx="3441008" cy="1425158"/>
          </a:xfrm>
          <a:prstGeom prst="rect">
            <a:avLst/>
          </a:prstGeom>
          <a:effectLst>
            <a:outerShdw blurRad="50800" dist="38100" dir="2700000" algn="tl" rotWithShape="0">
              <a:prstClr val="black">
                <a:alpha val="40000"/>
              </a:prstClr>
            </a:outerShdw>
          </a:effectLst>
        </p:spPr>
      </p:pic>
      <p:pic>
        <p:nvPicPr>
          <p:cNvPr id="18" name="Picture 17">
            <a:extLst>
              <a:ext uri="{FF2B5EF4-FFF2-40B4-BE49-F238E27FC236}">
                <a16:creationId xmlns:a16="http://schemas.microsoft.com/office/drawing/2014/main" id="{4B7D5024-61E5-8178-E889-7604FB7FBF6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386491" y="3853415"/>
            <a:ext cx="4264760" cy="382885"/>
          </a:xfrm>
          <a:prstGeom prst="rect">
            <a:avLst/>
          </a:prstGeom>
          <a:effectLst>
            <a:outerShdw blurRad="50800" dist="38100" dir="2700000" algn="tl" rotWithShape="0">
              <a:prstClr val="black">
                <a:alpha val="40000"/>
              </a:prstClr>
            </a:outerShdw>
          </a:effectLst>
        </p:spPr>
      </p:pic>
      <p:cxnSp>
        <p:nvCxnSpPr>
          <p:cNvPr id="19" name="Straight Arrow Connector 18">
            <a:extLst>
              <a:ext uri="{FF2B5EF4-FFF2-40B4-BE49-F238E27FC236}">
                <a16:creationId xmlns:a16="http://schemas.microsoft.com/office/drawing/2014/main" id="{D80A3A35-4501-A7A0-E3B9-7B6C99F29578}"/>
              </a:ext>
            </a:extLst>
          </p:cNvPr>
          <p:cNvCxnSpPr>
            <a:cxnSpLocks/>
          </p:cNvCxnSpPr>
          <p:nvPr/>
        </p:nvCxnSpPr>
        <p:spPr>
          <a:xfrm>
            <a:off x="5805883" y="2702190"/>
            <a:ext cx="0" cy="937391"/>
          </a:xfrm>
          <a:prstGeom prst="straightConnector1">
            <a:avLst/>
          </a:prstGeom>
          <a:ln w="57150">
            <a:solidFill>
              <a:schemeClr val="accent1"/>
            </a:solidFill>
            <a:miter lim="800000"/>
            <a:tailEnd type="triangle"/>
          </a:ln>
        </p:spPr>
        <p:style>
          <a:lnRef idx="1">
            <a:schemeClr val="accent1"/>
          </a:lnRef>
          <a:fillRef idx="0">
            <a:schemeClr val="accent1"/>
          </a:fillRef>
          <a:effectRef idx="0">
            <a:schemeClr val="accent1"/>
          </a:effectRef>
          <a:fontRef idx="minor">
            <a:schemeClr val="tx1"/>
          </a:fontRef>
        </p:style>
      </p:cxnSp>
      <p:sp>
        <p:nvSpPr>
          <p:cNvPr id="3" name="Rettangolo con angoli arrotondati 2">
            <a:extLst>
              <a:ext uri="{FF2B5EF4-FFF2-40B4-BE49-F238E27FC236}">
                <a16:creationId xmlns:a16="http://schemas.microsoft.com/office/drawing/2014/main" id="{A84EC50C-7DD7-BA47-744A-6BA114FE5EFE}"/>
              </a:ext>
            </a:extLst>
          </p:cNvPr>
          <p:cNvSpPr/>
          <p:nvPr/>
        </p:nvSpPr>
        <p:spPr>
          <a:xfrm>
            <a:off x="3008447" y="2059345"/>
            <a:ext cx="192833" cy="192833"/>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grpSp>
        <p:nvGrpSpPr>
          <p:cNvPr id="8" name="Group 7">
            <a:extLst>
              <a:ext uri="{FF2B5EF4-FFF2-40B4-BE49-F238E27FC236}">
                <a16:creationId xmlns:a16="http://schemas.microsoft.com/office/drawing/2014/main" id="{2F66D3FD-7410-D285-2599-FBE1E5004844}"/>
              </a:ext>
            </a:extLst>
          </p:cNvPr>
          <p:cNvGrpSpPr/>
          <p:nvPr/>
        </p:nvGrpSpPr>
        <p:grpSpPr>
          <a:xfrm>
            <a:off x="4981044" y="1416497"/>
            <a:ext cx="2241754" cy="1285693"/>
            <a:chOff x="4692095" y="1202716"/>
            <a:chExt cx="2241754" cy="1285693"/>
          </a:xfrm>
        </p:grpSpPr>
        <p:pic>
          <p:nvPicPr>
            <p:cNvPr id="14" name="Picture 13">
              <a:extLst>
                <a:ext uri="{FF2B5EF4-FFF2-40B4-BE49-F238E27FC236}">
                  <a16:creationId xmlns:a16="http://schemas.microsoft.com/office/drawing/2014/main" id="{0B1D6716-FB80-CBBF-F9F2-088A405FEA8E}"/>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132932" y="1630280"/>
              <a:ext cx="964190" cy="858129"/>
            </a:xfrm>
            <a:prstGeom prst="rect">
              <a:avLst/>
            </a:prstGeom>
          </p:spPr>
        </p:pic>
        <p:sp>
          <p:nvSpPr>
            <p:cNvPr id="5" name="Rettangolo con angoli arrotondati 4">
              <a:extLst>
                <a:ext uri="{FF2B5EF4-FFF2-40B4-BE49-F238E27FC236}">
                  <a16:creationId xmlns:a16="http://schemas.microsoft.com/office/drawing/2014/main" id="{442CBBCB-6F6D-15A7-5DBC-51BE47237553}"/>
                </a:ext>
              </a:extLst>
            </p:cNvPr>
            <p:cNvSpPr/>
            <p:nvPr/>
          </p:nvSpPr>
          <p:spPr>
            <a:xfrm>
              <a:off x="5691443" y="1862262"/>
              <a:ext cx="192833" cy="192833"/>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6" name="Fumetto: rettangolo con angoli arrotondati 5">
              <a:extLst>
                <a:ext uri="{FF2B5EF4-FFF2-40B4-BE49-F238E27FC236}">
                  <a16:creationId xmlns:a16="http://schemas.microsoft.com/office/drawing/2014/main" id="{39D03B01-9E4A-0E25-4D54-B419E9E7574A}"/>
                </a:ext>
              </a:extLst>
            </p:cNvPr>
            <p:cNvSpPr/>
            <p:nvPr/>
          </p:nvSpPr>
          <p:spPr>
            <a:xfrm>
              <a:off x="4692095" y="1202716"/>
              <a:ext cx="2241754" cy="294968"/>
            </a:xfrm>
            <a:prstGeom prst="wedgeRoundRectCallout">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Inside the component</a:t>
              </a:r>
            </a:p>
          </p:txBody>
        </p:sp>
      </p:grpSp>
    </p:spTree>
    <p:extLst>
      <p:ext uri="{BB962C8B-B14F-4D97-AF65-F5344CB8AC3E}">
        <p14:creationId xmlns:p14="http://schemas.microsoft.com/office/powerpoint/2010/main" val="19410126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32C9A-31E9-E834-E900-ACA891E786F8}"/>
              </a:ext>
            </a:extLst>
          </p:cNvPr>
          <p:cNvSpPr>
            <a:spLocks noGrp="1"/>
          </p:cNvSpPr>
          <p:nvPr>
            <p:ph type="title"/>
          </p:nvPr>
        </p:nvSpPr>
        <p:spPr/>
        <p:txBody>
          <a:bodyPr/>
          <a:lstStyle/>
          <a:p>
            <a:r>
              <a:rPr lang="en-US" dirty="0"/>
              <a:t>New Node – Table Row to Variables</a:t>
            </a:r>
          </a:p>
        </p:txBody>
      </p:sp>
      <p:sp>
        <p:nvSpPr>
          <p:cNvPr id="3" name="Content Placeholder 2">
            <a:extLst>
              <a:ext uri="{FF2B5EF4-FFF2-40B4-BE49-F238E27FC236}">
                <a16:creationId xmlns:a16="http://schemas.microsoft.com/office/drawing/2014/main" id="{361DE660-F7E3-8238-D30D-9032FE480D68}"/>
              </a:ext>
            </a:extLst>
          </p:cNvPr>
          <p:cNvSpPr>
            <a:spLocks noGrp="1"/>
          </p:cNvSpPr>
          <p:nvPr>
            <p:ph idx="1"/>
          </p:nvPr>
        </p:nvSpPr>
        <p:spPr/>
        <p:txBody>
          <a:bodyPr/>
          <a:lstStyle/>
          <a:p>
            <a:r>
              <a:rPr lang="en-US" dirty="0"/>
              <a:t>Converts the first row of the input table into flow variables</a:t>
            </a:r>
          </a:p>
          <a:p>
            <a:pPr lvl="1"/>
            <a:r>
              <a:rPr lang="en-US" dirty="0"/>
              <a:t>Column names </a:t>
            </a:r>
            <a:r>
              <a:rPr lang="en-US" dirty="0">
                <a:sym typeface="Wingdings" panose="05000000000000000000" pitchFamily="2" charset="2"/>
              </a:rPr>
              <a:t> Flow variable names</a:t>
            </a:r>
          </a:p>
          <a:p>
            <a:pPr lvl="1"/>
            <a:r>
              <a:rPr lang="en-US" dirty="0">
                <a:sym typeface="Wingdings" panose="05000000000000000000" pitchFamily="2" charset="2"/>
              </a:rPr>
              <a:t>Column data  Flow variable values</a:t>
            </a:r>
            <a:endParaRPr lang="en-US" dirty="0"/>
          </a:p>
        </p:txBody>
      </p:sp>
      <p:pic>
        <p:nvPicPr>
          <p:cNvPr id="5" name="Picture 4">
            <a:extLst>
              <a:ext uri="{FF2B5EF4-FFF2-40B4-BE49-F238E27FC236}">
                <a16:creationId xmlns:a16="http://schemas.microsoft.com/office/drawing/2014/main" id="{28C983AB-89D0-140F-8264-AC23120F92C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025901" y="1873516"/>
            <a:ext cx="1131923" cy="858699"/>
          </a:xfrm>
          <a:prstGeom prst="rect">
            <a:avLst/>
          </a:prstGeom>
        </p:spPr>
      </p:pic>
      <p:pic>
        <p:nvPicPr>
          <p:cNvPr id="7" name="Picture 6">
            <a:extLst>
              <a:ext uri="{FF2B5EF4-FFF2-40B4-BE49-F238E27FC236}">
                <a16:creationId xmlns:a16="http://schemas.microsoft.com/office/drawing/2014/main" id="{FC3D7CBE-9D8A-1ACD-6D63-BF67E995279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989277" y="3533778"/>
            <a:ext cx="4794724" cy="1029655"/>
          </a:xfrm>
          <a:prstGeom prst="rect">
            <a:avLst/>
          </a:prstGeom>
          <a:effectLst>
            <a:outerShdw blurRad="50800" dist="38100" dir="2700000" algn="tl" rotWithShape="0">
              <a:prstClr val="black">
                <a:alpha val="40000"/>
              </a:prstClr>
            </a:outerShdw>
          </a:effectLst>
        </p:spPr>
      </p:pic>
      <p:sp>
        <p:nvSpPr>
          <p:cNvPr id="9" name="TextBox 8">
            <a:extLst>
              <a:ext uri="{FF2B5EF4-FFF2-40B4-BE49-F238E27FC236}">
                <a16:creationId xmlns:a16="http://schemas.microsoft.com/office/drawing/2014/main" id="{9E5B0814-D5F3-A2A3-8E91-3FE9CD02B034}"/>
              </a:ext>
            </a:extLst>
          </p:cNvPr>
          <p:cNvSpPr txBox="1"/>
          <p:nvPr/>
        </p:nvSpPr>
        <p:spPr>
          <a:xfrm>
            <a:off x="5169161" y="2153094"/>
            <a:ext cx="2880049" cy="504873"/>
          </a:xfrm>
          <a:prstGeom prst="rect">
            <a:avLst/>
          </a:prstGeom>
          <a:noFill/>
          <a:ln w="15875">
            <a:noFill/>
          </a:ln>
        </p:spPr>
        <p:txBody>
          <a:bodyPr wrap="square" lIns="36000" tIns="36000" rIns="36000" bIns="36000" rtlCol="0" anchor="ctr" anchorCtr="0">
            <a:spAutoFit/>
          </a:bodyPr>
          <a:lstStyle/>
          <a:p>
            <a:pPr algn="l"/>
            <a:r>
              <a:rPr lang="en-US" dirty="0"/>
              <a:t>Flow variable ports are a red circle</a:t>
            </a:r>
          </a:p>
          <a:p>
            <a:pPr algn="l"/>
            <a:r>
              <a:rPr lang="en-US" dirty="0">
                <a:sym typeface="Wingdings" panose="05000000000000000000" pitchFamily="2" charset="2"/>
              </a:rPr>
              <a:t> Connections are red also</a:t>
            </a:r>
            <a:endParaRPr lang="en-US" dirty="0"/>
          </a:p>
        </p:txBody>
      </p:sp>
      <p:sp>
        <p:nvSpPr>
          <p:cNvPr id="10" name="TextBox 9">
            <a:extLst>
              <a:ext uri="{FF2B5EF4-FFF2-40B4-BE49-F238E27FC236}">
                <a16:creationId xmlns:a16="http://schemas.microsoft.com/office/drawing/2014/main" id="{C8B67B16-B42B-03AB-8A32-1B63BAF8E2C7}"/>
              </a:ext>
            </a:extLst>
          </p:cNvPr>
          <p:cNvSpPr txBox="1"/>
          <p:nvPr/>
        </p:nvSpPr>
        <p:spPr>
          <a:xfrm>
            <a:off x="5169161" y="2876220"/>
            <a:ext cx="2880049" cy="504873"/>
          </a:xfrm>
          <a:prstGeom prst="rect">
            <a:avLst/>
          </a:prstGeom>
          <a:noFill/>
          <a:ln w="15875">
            <a:noFill/>
          </a:ln>
        </p:spPr>
        <p:txBody>
          <a:bodyPr wrap="square" lIns="36000" tIns="36000" rIns="36000" bIns="36000" rtlCol="0" anchor="ctr" anchorCtr="0">
            <a:spAutoFit/>
          </a:bodyPr>
          <a:lstStyle/>
          <a:p>
            <a:pPr algn="l"/>
            <a:r>
              <a:rPr lang="en-US" dirty="0"/>
              <a:t>Instead of a table, a collection of flow variables are output</a:t>
            </a:r>
          </a:p>
        </p:txBody>
      </p:sp>
      <p:pic>
        <p:nvPicPr>
          <p:cNvPr id="13" name="Picture 12">
            <a:extLst>
              <a:ext uri="{FF2B5EF4-FFF2-40B4-BE49-F238E27FC236}">
                <a16:creationId xmlns:a16="http://schemas.microsoft.com/office/drawing/2014/main" id="{C084FC7C-B692-7517-990E-0C04CD3BC534}"/>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57469" y="2297633"/>
            <a:ext cx="3599967" cy="323201"/>
          </a:xfrm>
          <a:prstGeom prst="rect">
            <a:avLst/>
          </a:prstGeom>
          <a:effectLst>
            <a:outerShdw blurRad="50800" dist="38100" dir="2700000" algn="tl" rotWithShape="0">
              <a:prstClr val="black">
                <a:alpha val="40000"/>
              </a:prstClr>
            </a:outerShdw>
          </a:effectLst>
        </p:spPr>
      </p:pic>
      <p:sp>
        <p:nvSpPr>
          <p:cNvPr id="4" name="Rettangolo con angoli arrotondati 3">
            <a:extLst>
              <a:ext uri="{FF2B5EF4-FFF2-40B4-BE49-F238E27FC236}">
                <a16:creationId xmlns:a16="http://schemas.microsoft.com/office/drawing/2014/main" id="{CB4A5053-5E1D-AFCC-5343-4CD125EE7597}"/>
              </a:ext>
            </a:extLst>
          </p:cNvPr>
          <p:cNvSpPr/>
          <p:nvPr/>
        </p:nvSpPr>
        <p:spPr>
          <a:xfrm>
            <a:off x="541021" y="2291915"/>
            <a:ext cx="3348819" cy="176159"/>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6" name="Rettangolo con angoli arrotondati 5">
            <a:extLst>
              <a:ext uri="{FF2B5EF4-FFF2-40B4-BE49-F238E27FC236}">
                <a16:creationId xmlns:a16="http://schemas.microsoft.com/office/drawing/2014/main" id="{F129DA7E-075B-B9B7-9B31-96D7B15FFEDC}"/>
              </a:ext>
            </a:extLst>
          </p:cNvPr>
          <p:cNvSpPr/>
          <p:nvPr/>
        </p:nvSpPr>
        <p:spPr>
          <a:xfrm>
            <a:off x="541021" y="2499082"/>
            <a:ext cx="3348820" cy="186969"/>
          </a:xfrm>
          <a:prstGeom prst="roundRect">
            <a:avLst/>
          </a:prstGeom>
          <a:noFill/>
          <a:ln w="31750">
            <a:solidFill>
              <a:srgbClr val="FFC000"/>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8" name="Rettangolo con angoli arrotondati 7">
            <a:extLst>
              <a:ext uri="{FF2B5EF4-FFF2-40B4-BE49-F238E27FC236}">
                <a16:creationId xmlns:a16="http://schemas.microsoft.com/office/drawing/2014/main" id="{A673AE04-7291-07FD-2152-8B81B1A302C7}"/>
              </a:ext>
            </a:extLst>
          </p:cNvPr>
          <p:cNvSpPr/>
          <p:nvPr/>
        </p:nvSpPr>
        <p:spPr>
          <a:xfrm>
            <a:off x="5527340" y="3533575"/>
            <a:ext cx="1170641" cy="1029655"/>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1" name="Rettangolo con angoli arrotondati 10">
            <a:extLst>
              <a:ext uri="{FF2B5EF4-FFF2-40B4-BE49-F238E27FC236}">
                <a16:creationId xmlns:a16="http://schemas.microsoft.com/office/drawing/2014/main" id="{ED4EB48F-2EDB-4954-5A61-53F5DE2A168E}"/>
              </a:ext>
            </a:extLst>
          </p:cNvPr>
          <p:cNvSpPr/>
          <p:nvPr/>
        </p:nvSpPr>
        <p:spPr>
          <a:xfrm>
            <a:off x="6789421" y="3524682"/>
            <a:ext cx="2029926" cy="1038751"/>
          </a:xfrm>
          <a:prstGeom prst="roundRect">
            <a:avLst/>
          </a:prstGeom>
          <a:noFill/>
          <a:ln w="31750">
            <a:solidFill>
              <a:srgbClr val="FFC000"/>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2" name="Rettangolo con angoli arrotondati 11">
            <a:extLst>
              <a:ext uri="{FF2B5EF4-FFF2-40B4-BE49-F238E27FC236}">
                <a16:creationId xmlns:a16="http://schemas.microsoft.com/office/drawing/2014/main" id="{0E00529E-EACE-A7E1-038F-7B06582993FC}"/>
              </a:ext>
            </a:extLst>
          </p:cNvPr>
          <p:cNvSpPr/>
          <p:nvPr/>
        </p:nvSpPr>
        <p:spPr>
          <a:xfrm>
            <a:off x="4715617" y="2185524"/>
            <a:ext cx="171545" cy="212638"/>
          </a:xfrm>
          <a:prstGeom prst="roundRect">
            <a:avLst/>
          </a:prstGeom>
          <a:noFill/>
          <a:ln w="31750">
            <a:solidFill>
              <a:srgbClr val="FF0000"/>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20" name="Fumetto: rettangolo con angoli arrotondati 19">
            <a:extLst>
              <a:ext uri="{FF2B5EF4-FFF2-40B4-BE49-F238E27FC236}">
                <a16:creationId xmlns:a16="http://schemas.microsoft.com/office/drawing/2014/main" id="{BF1E948F-7969-7037-FF70-8C96C79335D6}"/>
              </a:ext>
            </a:extLst>
          </p:cNvPr>
          <p:cNvSpPr/>
          <p:nvPr/>
        </p:nvSpPr>
        <p:spPr>
          <a:xfrm>
            <a:off x="1363188" y="2889363"/>
            <a:ext cx="1388526" cy="289036"/>
          </a:xfrm>
          <a:prstGeom prst="wedgeRoundRectCallout">
            <a:avLst>
              <a:gd name="adj1" fmla="val -17382"/>
              <a:gd name="adj2" fmla="val -78922"/>
              <a:gd name="adj3" fmla="val 16667"/>
            </a:avLst>
          </a:prstGeom>
          <a:solidFill>
            <a:srgbClr val="FFC000"/>
          </a:solidFill>
          <a:ln w="31750">
            <a:solidFill>
              <a:srgbClr val="FFC000"/>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Column data</a:t>
            </a:r>
          </a:p>
        </p:txBody>
      </p:sp>
      <p:sp>
        <p:nvSpPr>
          <p:cNvPr id="25" name="Fumetto: rettangolo con angoli arrotondati 24">
            <a:extLst>
              <a:ext uri="{FF2B5EF4-FFF2-40B4-BE49-F238E27FC236}">
                <a16:creationId xmlns:a16="http://schemas.microsoft.com/office/drawing/2014/main" id="{8496006B-A521-7811-09CB-2F0F1A857B4F}"/>
              </a:ext>
            </a:extLst>
          </p:cNvPr>
          <p:cNvSpPr/>
          <p:nvPr/>
        </p:nvSpPr>
        <p:spPr>
          <a:xfrm>
            <a:off x="1414972" y="1859501"/>
            <a:ext cx="1555956" cy="248743"/>
          </a:xfrm>
          <a:prstGeom prst="wedgeRoundRectCallout">
            <a:avLst>
              <a:gd name="adj1" fmla="val -18539"/>
              <a:gd name="adj2" fmla="val 71881"/>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Column names</a:t>
            </a:r>
          </a:p>
        </p:txBody>
      </p:sp>
      <p:sp>
        <p:nvSpPr>
          <p:cNvPr id="26" name="Fumetto: rettangolo con angoli arrotondati 25">
            <a:extLst>
              <a:ext uri="{FF2B5EF4-FFF2-40B4-BE49-F238E27FC236}">
                <a16:creationId xmlns:a16="http://schemas.microsoft.com/office/drawing/2014/main" id="{43FA8889-E618-7040-19F7-305D4187D3DF}"/>
              </a:ext>
            </a:extLst>
          </p:cNvPr>
          <p:cNvSpPr/>
          <p:nvPr/>
        </p:nvSpPr>
        <p:spPr>
          <a:xfrm>
            <a:off x="4502326" y="4712011"/>
            <a:ext cx="2050026" cy="272493"/>
          </a:xfrm>
          <a:prstGeom prst="wedgeRoundRectCallout">
            <a:avLst>
              <a:gd name="adj1" fmla="val 32465"/>
              <a:gd name="adj2" fmla="val -87104"/>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Flow variable names</a:t>
            </a:r>
          </a:p>
        </p:txBody>
      </p:sp>
      <p:sp>
        <p:nvSpPr>
          <p:cNvPr id="27" name="Fumetto: rettangolo con angoli arrotondati 26">
            <a:extLst>
              <a:ext uri="{FF2B5EF4-FFF2-40B4-BE49-F238E27FC236}">
                <a16:creationId xmlns:a16="http://schemas.microsoft.com/office/drawing/2014/main" id="{1F86C97C-83FE-EF3C-8B20-C7B29442EC3B}"/>
              </a:ext>
            </a:extLst>
          </p:cNvPr>
          <p:cNvSpPr/>
          <p:nvPr/>
        </p:nvSpPr>
        <p:spPr>
          <a:xfrm>
            <a:off x="6733975" y="4805946"/>
            <a:ext cx="2050026" cy="281179"/>
          </a:xfrm>
          <a:prstGeom prst="wedgeRoundRectCallout">
            <a:avLst>
              <a:gd name="adj1" fmla="val -18974"/>
              <a:gd name="adj2" fmla="val -108098"/>
              <a:gd name="adj3" fmla="val 16667"/>
            </a:avLst>
          </a:prstGeom>
          <a:solidFill>
            <a:srgbClr val="FFC000"/>
          </a:solidFill>
          <a:ln w="31750">
            <a:solidFill>
              <a:srgbClr val="FFC000"/>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r>
              <a:rPr lang="en-US" sz="1400" dirty="0">
                <a:solidFill>
                  <a:schemeClr val="tx1"/>
                </a:solidFill>
              </a:rPr>
              <a:t>Flow variable values</a:t>
            </a:r>
          </a:p>
        </p:txBody>
      </p:sp>
      <p:pic>
        <p:nvPicPr>
          <p:cNvPr id="14" name="Picture 4">
            <a:extLst>
              <a:ext uri="{FF2B5EF4-FFF2-40B4-BE49-F238E27FC236}">
                <a16:creationId xmlns:a16="http://schemas.microsoft.com/office/drawing/2014/main" id="{F7B32C1C-615E-D248-708E-0AC61BA830A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483247" y="667843"/>
            <a:ext cx="1336100" cy="1013592"/>
          </a:xfrm>
          <a:prstGeom prst="rect">
            <a:avLst/>
          </a:prstGeom>
        </p:spPr>
      </p:pic>
    </p:spTree>
    <p:extLst>
      <p:ext uri="{BB962C8B-B14F-4D97-AF65-F5344CB8AC3E}">
        <p14:creationId xmlns:p14="http://schemas.microsoft.com/office/powerpoint/2010/main" val="30281509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FD8B81-20F1-E239-02B9-3F16CB44BFE2}"/>
              </a:ext>
            </a:extLst>
          </p:cNvPr>
          <p:cNvSpPr>
            <a:spLocks noGrp="1"/>
          </p:cNvSpPr>
          <p:nvPr>
            <p:ph type="title"/>
          </p:nvPr>
        </p:nvSpPr>
        <p:spPr/>
        <p:txBody>
          <a:bodyPr/>
          <a:lstStyle/>
          <a:p>
            <a:r>
              <a:rPr lang="en-US" dirty="0"/>
              <a:t>Using a Flow Variable in Text Output Widget</a:t>
            </a:r>
          </a:p>
        </p:txBody>
      </p:sp>
      <p:sp>
        <p:nvSpPr>
          <p:cNvPr id="3" name="Content Placeholder 2">
            <a:extLst>
              <a:ext uri="{FF2B5EF4-FFF2-40B4-BE49-F238E27FC236}">
                <a16:creationId xmlns:a16="http://schemas.microsoft.com/office/drawing/2014/main" id="{2ABE6287-7FCE-6859-DB06-B1E2F79B7E04}"/>
              </a:ext>
            </a:extLst>
          </p:cNvPr>
          <p:cNvSpPr>
            <a:spLocks noGrp="1"/>
          </p:cNvSpPr>
          <p:nvPr>
            <p:ph idx="1"/>
          </p:nvPr>
        </p:nvSpPr>
        <p:spPr/>
        <p:txBody>
          <a:bodyPr/>
          <a:lstStyle/>
          <a:p>
            <a:r>
              <a:rPr lang="en-US" dirty="0"/>
              <a:t>Double click the flow variable name in the lower left panel</a:t>
            </a:r>
          </a:p>
          <a:p>
            <a:pPr lvl="1"/>
            <a:r>
              <a:rPr lang="en-US" dirty="0"/>
              <a:t>To insert into the output text</a:t>
            </a:r>
          </a:p>
        </p:txBody>
      </p:sp>
      <p:pic>
        <p:nvPicPr>
          <p:cNvPr id="5" name="Picture 4">
            <a:extLst>
              <a:ext uri="{FF2B5EF4-FFF2-40B4-BE49-F238E27FC236}">
                <a16:creationId xmlns:a16="http://schemas.microsoft.com/office/drawing/2014/main" id="{DDA75167-6EF8-3D4F-6A1E-E017B9A07D3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890476" y="1475473"/>
            <a:ext cx="3363048" cy="3318377"/>
          </a:xfrm>
          <a:prstGeom prst="rect">
            <a:avLst/>
          </a:prstGeom>
          <a:effectLst>
            <a:outerShdw blurRad="50800" dist="38100" dir="2700000" algn="tl" rotWithShape="0">
              <a:prstClr val="black">
                <a:alpha val="40000"/>
              </a:prstClr>
            </a:outerShdw>
          </a:effectLst>
        </p:spPr>
      </p:pic>
      <p:cxnSp>
        <p:nvCxnSpPr>
          <p:cNvPr id="8" name="Straight Arrow Connector 7">
            <a:extLst>
              <a:ext uri="{FF2B5EF4-FFF2-40B4-BE49-F238E27FC236}">
                <a16:creationId xmlns:a16="http://schemas.microsoft.com/office/drawing/2014/main" id="{C76E693B-3493-8BC7-F9C9-1B257F8FAED1}"/>
              </a:ext>
            </a:extLst>
          </p:cNvPr>
          <p:cNvCxnSpPr>
            <a:cxnSpLocks/>
            <a:stCxn id="4" idx="3"/>
          </p:cNvCxnSpPr>
          <p:nvPr/>
        </p:nvCxnSpPr>
        <p:spPr>
          <a:xfrm flipV="1">
            <a:off x="4177806" y="2785419"/>
            <a:ext cx="636790" cy="83797"/>
          </a:xfrm>
          <a:prstGeom prst="straightConnector1">
            <a:avLst/>
          </a:prstGeom>
          <a:ln w="57150">
            <a:solidFill>
              <a:schemeClr val="accent1"/>
            </a:solidFill>
            <a:miter lim="800000"/>
            <a:tailEnd type="triangle"/>
          </a:ln>
        </p:spPr>
        <p:style>
          <a:lnRef idx="1">
            <a:schemeClr val="accent1"/>
          </a:lnRef>
          <a:fillRef idx="0">
            <a:schemeClr val="accent1"/>
          </a:fillRef>
          <a:effectRef idx="0">
            <a:schemeClr val="accent1"/>
          </a:effectRef>
          <a:fontRef idx="minor">
            <a:schemeClr val="tx1"/>
          </a:fontRef>
        </p:style>
      </p:cxnSp>
      <p:sp>
        <p:nvSpPr>
          <p:cNvPr id="4" name="Rettangolo con angoli arrotondati 3">
            <a:extLst>
              <a:ext uri="{FF2B5EF4-FFF2-40B4-BE49-F238E27FC236}">
                <a16:creationId xmlns:a16="http://schemas.microsoft.com/office/drawing/2014/main" id="{16244069-0D49-61AF-0B12-210FCD372F0E}"/>
              </a:ext>
            </a:extLst>
          </p:cNvPr>
          <p:cNvSpPr/>
          <p:nvPr/>
        </p:nvSpPr>
        <p:spPr>
          <a:xfrm>
            <a:off x="3440387" y="3071168"/>
            <a:ext cx="737419" cy="167594"/>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1" name="Rettangolo con angoli arrotondati 10">
            <a:extLst>
              <a:ext uri="{FF2B5EF4-FFF2-40B4-BE49-F238E27FC236}">
                <a16:creationId xmlns:a16="http://schemas.microsoft.com/office/drawing/2014/main" id="{90C69D42-706A-8503-6D44-38487E78A9D3}"/>
              </a:ext>
            </a:extLst>
          </p:cNvPr>
          <p:cNvSpPr/>
          <p:nvPr/>
        </p:nvSpPr>
        <p:spPr>
          <a:xfrm>
            <a:off x="4814596" y="2987371"/>
            <a:ext cx="877529" cy="167594"/>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Tree>
    <p:extLst>
      <p:ext uri="{BB962C8B-B14F-4D97-AF65-F5344CB8AC3E}">
        <p14:creationId xmlns:p14="http://schemas.microsoft.com/office/powerpoint/2010/main" val="35707690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8A700-3E26-B0B4-D989-4B1A47E20848}"/>
              </a:ext>
            </a:extLst>
          </p:cNvPr>
          <p:cNvSpPr>
            <a:spLocks noGrp="1"/>
          </p:cNvSpPr>
          <p:nvPr>
            <p:ph type="title"/>
          </p:nvPr>
        </p:nvSpPr>
        <p:spPr/>
        <p:txBody>
          <a:bodyPr/>
          <a:lstStyle/>
          <a:p>
            <a:r>
              <a:rPr lang="en-US" dirty="0"/>
              <a:t>Using a Flow Variable to Save a File</a:t>
            </a:r>
          </a:p>
        </p:txBody>
      </p:sp>
      <p:sp>
        <p:nvSpPr>
          <p:cNvPr id="3" name="Content Placeholder 2">
            <a:extLst>
              <a:ext uri="{FF2B5EF4-FFF2-40B4-BE49-F238E27FC236}">
                <a16:creationId xmlns:a16="http://schemas.microsoft.com/office/drawing/2014/main" id="{7CB03245-F514-1212-6AFC-08D5C24823D7}"/>
              </a:ext>
            </a:extLst>
          </p:cNvPr>
          <p:cNvSpPr>
            <a:spLocks noGrp="1"/>
          </p:cNvSpPr>
          <p:nvPr>
            <p:ph idx="1"/>
          </p:nvPr>
        </p:nvSpPr>
        <p:spPr/>
        <p:txBody>
          <a:bodyPr/>
          <a:lstStyle/>
          <a:p>
            <a:r>
              <a:rPr lang="en-US" dirty="0"/>
              <a:t>We want to save the word cloud as an image file</a:t>
            </a:r>
          </a:p>
          <a:p>
            <a:r>
              <a:rPr lang="en-US" dirty="0"/>
              <a:t>We use the song title (flow variable Song Name) as the output file name</a:t>
            </a:r>
          </a:p>
        </p:txBody>
      </p:sp>
    </p:spTree>
    <p:extLst>
      <p:ext uri="{BB962C8B-B14F-4D97-AF65-F5344CB8AC3E}">
        <p14:creationId xmlns:p14="http://schemas.microsoft.com/office/powerpoint/2010/main" val="24640503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225B8-9695-00E4-2D9D-1B39251BB7AA}"/>
              </a:ext>
            </a:extLst>
          </p:cNvPr>
          <p:cNvSpPr>
            <a:spLocks noGrp="1"/>
          </p:cNvSpPr>
          <p:nvPr>
            <p:ph type="title"/>
          </p:nvPr>
        </p:nvSpPr>
        <p:spPr/>
        <p:txBody>
          <a:bodyPr/>
          <a:lstStyle/>
          <a:p>
            <a:r>
              <a:rPr lang="en-US" dirty="0"/>
              <a:t>New Node – String Manipulation (Variable)</a:t>
            </a:r>
          </a:p>
        </p:txBody>
      </p:sp>
      <p:sp>
        <p:nvSpPr>
          <p:cNvPr id="3" name="Content Placeholder 2">
            <a:extLst>
              <a:ext uri="{FF2B5EF4-FFF2-40B4-BE49-F238E27FC236}">
                <a16:creationId xmlns:a16="http://schemas.microsoft.com/office/drawing/2014/main" id="{790BACFE-FD26-3DEE-82A1-0DDD52370F9F}"/>
              </a:ext>
            </a:extLst>
          </p:cNvPr>
          <p:cNvSpPr>
            <a:spLocks noGrp="1"/>
          </p:cNvSpPr>
          <p:nvPr>
            <p:ph idx="1"/>
          </p:nvPr>
        </p:nvSpPr>
        <p:spPr/>
        <p:txBody>
          <a:bodyPr/>
          <a:lstStyle/>
          <a:p>
            <a:r>
              <a:rPr lang="en-US" dirty="0"/>
              <a:t>String manipulation on flow variables</a:t>
            </a:r>
          </a:p>
          <a:p>
            <a:pPr marL="0" indent="0">
              <a:buNone/>
            </a:pPr>
            <a:endParaRPr lang="en-US" dirty="0"/>
          </a:p>
        </p:txBody>
      </p:sp>
      <p:pic>
        <p:nvPicPr>
          <p:cNvPr id="5" name="Picture 4">
            <a:extLst>
              <a:ext uri="{FF2B5EF4-FFF2-40B4-BE49-F238E27FC236}">
                <a16:creationId xmlns:a16="http://schemas.microsoft.com/office/drawing/2014/main" id="{96501F4B-76D7-9A8B-0610-EB1C05B7D345}"/>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964397" y="209689"/>
            <a:ext cx="1422966" cy="803882"/>
          </a:xfrm>
          <a:prstGeom prst="rect">
            <a:avLst/>
          </a:prstGeom>
        </p:spPr>
      </p:pic>
      <p:pic>
        <p:nvPicPr>
          <p:cNvPr id="7" name="Picture 6">
            <a:extLst>
              <a:ext uri="{FF2B5EF4-FFF2-40B4-BE49-F238E27FC236}">
                <a16:creationId xmlns:a16="http://schemas.microsoft.com/office/drawing/2014/main" id="{BEF24132-F7DB-97E7-B8EF-EC079DFE994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615202" y="1249728"/>
            <a:ext cx="1422966" cy="803883"/>
          </a:xfrm>
          <a:prstGeom prst="rect">
            <a:avLst/>
          </a:prstGeom>
        </p:spPr>
      </p:pic>
      <p:pic>
        <p:nvPicPr>
          <p:cNvPr id="9" name="Picture 8">
            <a:extLst>
              <a:ext uri="{FF2B5EF4-FFF2-40B4-BE49-F238E27FC236}">
                <a16:creationId xmlns:a16="http://schemas.microsoft.com/office/drawing/2014/main" id="{A91BDB83-30EE-A0A7-7473-449E8320BE0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46436" y="1202825"/>
            <a:ext cx="1028595" cy="780312"/>
          </a:xfrm>
          <a:prstGeom prst="rect">
            <a:avLst/>
          </a:prstGeom>
        </p:spPr>
      </p:pic>
      <p:cxnSp>
        <p:nvCxnSpPr>
          <p:cNvPr id="11" name="Straight Connector 10">
            <a:extLst>
              <a:ext uri="{FF2B5EF4-FFF2-40B4-BE49-F238E27FC236}">
                <a16:creationId xmlns:a16="http://schemas.microsoft.com/office/drawing/2014/main" id="{4388C05E-13A8-08A3-B421-28DB6E5CD04E}"/>
              </a:ext>
            </a:extLst>
          </p:cNvPr>
          <p:cNvCxnSpPr>
            <a:cxnSpLocks/>
          </p:cNvCxnSpPr>
          <p:nvPr/>
        </p:nvCxnSpPr>
        <p:spPr>
          <a:xfrm>
            <a:off x="1220749" y="1608127"/>
            <a:ext cx="995582" cy="43543"/>
          </a:xfrm>
          <a:prstGeom prst="line">
            <a:avLst/>
          </a:prstGeom>
          <a:ln w="38100">
            <a:solidFill>
              <a:srgbClr val="FF4B4B"/>
            </a:solidFill>
            <a:prstDash val="sysDot"/>
            <a:miter lim="800000"/>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BC431F93-CD95-E9A8-D6F7-990C83566CB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278341" y="1399006"/>
            <a:ext cx="4753873" cy="3394844"/>
          </a:xfrm>
          <a:prstGeom prst="rect">
            <a:avLst/>
          </a:prstGeom>
          <a:effectLst>
            <a:outerShdw blurRad="50800" dist="38100" dir="2700000" algn="tl" rotWithShape="0">
              <a:prstClr val="black">
                <a:alpha val="40000"/>
              </a:prstClr>
            </a:outerShdw>
          </a:effectLst>
        </p:spPr>
      </p:pic>
      <p:pic>
        <p:nvPicPr>
          <p:cNvPr id="39" name="Picture 38">
            <a:extLst>
              <a:ext uri="{FF2B5EF4-FFF2-40B4-BE49-F238E27FC236}">
                <a16:creationId xmlns:a16="http://schemas.microsoft.com/office/drawing/2014/main" id="{00390D1A-CF57-E4A9-63DF-07CD035D0D87}"/>
              </a:ext>
            </a:extLst>
          </p:cNvPr>
          <p:cNvPicPr>
            <a:picLocks noChangeAspect="1"/>
          </p:cNvPicPr>
          <p:nvPr/>
        </p:nvPicPr>
        <p:blipFill rotWithShape="1">
          <a:blip r:embed="rId5">
            <a:extLst>
              <a:ext uri="{28A0092B-C50C-407E-A947-70E740481C1C}">
                <a14:useLocalDpi xmlns:a14="http://schemas.microsoft.com/office/drawing/2010/main" val="0"/>
              </a:ext>
            </a:extLst>
          </a:blip>
          <a:srcRect l="34093" r="180"/>
          <a:stretch/>
        </p:blipFill>
        <p:spPr>
          <a:xfrm>
            <a:off x="6073046" y="1864835"/>
            <a:ext cx="2834640" cy="1512263"/>
          </a:xfrm>
          <a:prstGeom prst="rect">
            <a:avLst/>
          </a:prstGeom>
          <a:effectLst>
            <a:outerShdw blurRad="50800" dist="38100" dir="2700000" algn="tl" rotWithShape="0">
              <a:prstClr val="black">
                <a:alpha val="40000"/>
              </a:prstClr>
            </a:outerShdw>
          </a:effectLst>
        </p:spPr>
      </p:pic>
      <p:sp>
        <p:nvSpPr>
          <p:cNvPr id="4" name="Rettangolo con angoli arrotondati 3">
            <a:extLst>
              <a:ext uri="{FF2B5EF4-FFF2-40B4-BE49-F238E27FC236}">
                <a16:creationId xmlns:a16="http://schemas.microsoft.com/office/drawing/2014/main" id="{46C4ED53-206D-8739-2B2A-3EE0EEE806EF}"/>
              </a:ext>
            </a:extLst>
          </p:cNvPr>
          <p:cNvSpPr/>
          <p:nvPr/>
        </p:nvSpPr>
        <p:spPr>
          <a:xfrm>
            <a:off x="6183648" y="2546233"/>
            <a:ext cx="2203715" cy="149466"/>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6" name="Rettangolo con angoli arrotondati 5">
            <a:extLst>
              <a:ext uri="{FF2B5EF4-FFF2-40B4-BE49-F238E27FC236}">
                <a16:creationId xmlns:a16="http://schemas.microsoft.com/office/drawing/2014/main" id="{2D47B136-C887-B895-9586-54CCB8D17F2C}"/>
              </a:ext>
            </a:extLst>
          </p:cNvPr>
          <p:cNvSpPr/>
          <p:nvPr/>
        </p:nvSpPr>
        <p:spPr>
          <a:xfrm>
            <a:off x="4040156" y="3447096"/>
            <a:ext cx="1453619" cy="147784"/>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8" name="Rettangolo con angoli arrotondati 7">
            <a:extLst>
              <a:ext uri="{FF2B5EF4-FFF2-40B4-BE49-F238E27FC236}">
                <a16:creationId xmlns:a16="http://schemas.microsoft.com/office/drawing/2014/main" id="{0A174A01-E8CF-AD69-6737-A462B3157F7C}"/>
              </a:ext>
            </a:extLst>
          </p:cNvPr>
          <p:cNvSpPr/>
          <p:nvPr/>
        </p:nvSpPr>
        <p:spPr>
          <a:xfrm>
            <a:off x="3857229" y="4072398"/>
            <a:ext cx="1313574" cy="199238"/>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0" name="Fumetto: rettangolo con angoli arrotondati 9">
            <a:extLst>
              <a:ext uri="{FF2B5EF4-FFF2-40B4-BE49-F238E27FC236}">
                <a16:creationId xmlns:a16="http://schemas.microsoft.com/office/drawing/2014/main" id="{7B3B715C-A278-7055-4695-49CD58368CEC}"/>
              </a:ext>
            </a:extLst>
          </p:cNvPr>
          <p:cNvSpPr/>
          <p:nvPr/>
        </p:nvSpPr>
        <p:spPr>
          <a:xfrm>
            <a:off x="536378" y="2320742"/>
            <a:ext cx="2337223" cy="467191"/>
          </a:xfrm>
          <a:prstGeom prst="wedgeRoundRectCallout">
            <a:avLst>
              <a:gd name="adj1" fmla="val 1924"/>
              <a:gd name="adj2" fmla="val -98443"/>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Song info flow variables are passed on</a:t>
            </a:r>
          </a:p>
        </p:txBody>
      </p:sp>
      <p:sp>
        <p:nvSpPr>
          <p:cNvPr id="12" name="Fumetto: rettangolo con angoli arrotondati 11">
            <a:extLst>
              <a:ext uri="{FF2B5EF4-FFF2-40B4-BE49-F238E27FC236}">
                <a16:creationId xmlns:a16="http://schemas.microsoft.com/office/drawing/2014/main" id="{F5C74CCC-D0A4-3BE1-1653-CF6731ED79A6}"/>
              </a:ext>
            </a:extLst>
          </p:cNvPr>
          <p:cNvSpPr/>
          <p:nvPr/>
        </p:nvSpPr>
        <p:spPr>
          <a:xfrm>
            <a:off x="877530" y="3040011"/>
            <a:ext cx="2160639" cy="921774"/>
          </a:xfrm>
          <a:prstGeom prst="wedgeRoundRectCallout">
            <a:avLst>
              <a:gd name="adj1" fmla="val 88879"/>
              <a:gd name="adj2" fmla="val 8100"/>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String “</a:t>
            </a:r>
            <a:r>
              <a:rPr lang="en-US" sz="1400" dirty="0" err="1">
                <a:solidFill>
                  <a:schemeClr val="tx1"/>
                </a:solidFill>
              </a:rPr>
              <a:t>TagCloud</a:t>
            </a:r>
            <a:r>
              <a:rPr lang="en-US" sz="1400" dirty="0">
                <a:solidFill>
                  <a:schemeClr val="tx1"/>
                </a:solidFill>
              </a:rPr>
              <a:t>_” is appended with flow variable Song Name</a:t>
            </a:r>
          </a:p>
        </p:txBody>
      </p:sp>
      <p:sp>
        <p:nvSpPr>
          <p:cNvPr id="14" name="Fumetto: rettangolo con angoli arrotondati 13">
            <a:extLst>
              <a:ext uri="{FF2B5EF4-FFF2-40B4-BE49-F238E27FC236}">
                <a16:creationId xmlns:a16="http://schemas.microsoft.com/office/drawing/2014/main" id="{680E6914-24C2-AA2C-66F5-72A9D2FCA098}"/>
              </a:ext>
            </a:extLst>
          </p:cNvPr>
          <p:cNvSpPr/>
          <p:nvPr/>
        </p:nvSpPr>
        <p:spPr>
          <a:xfrm>
            <a:off x="995819" y="4228916"/>
            <a:ext cx="1877783" cy="710100"/>
          </a:xfrm>
          <a:prstGeom prst="wedgeRoundRectCallout">
            <a:avLst>
              <a:gd name="adj1" fmla="val 100105"/>
              <a:gd name="adj2" fmla="val -54848"/>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Passed on as a new flow variable “file-name”</a:t>
            </a:r>
          </a:p>
        </p:txBody>
      </p:sp>
    </p:spTree>
    <p:extLst>
      <p:ext uri="{BB962C8B-B14F-4D97-AF65-F5344CB8AC3E}">
        <p14:creationId xmlns:p14="http://schemas.microsoft.com/office/powerpoint/2010/main" val="630174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4EEAF-605F-9E23-1E0B-9218A364AEEA}"/>
              </a:ext>
            </a:extLst>
          </p:cNvPr>
          <p:cNvSpPr>
            <a:spLocks noGrp="1"/>
          </p:cNvSpPr>
          <p:nvPr>
            <p:ph type="title"/>
          </p:nvPr>
        </p:nvSpPr>
        <p:spPr/>
        <p:txBody>
          <a:bodyPr/>
          <a:lstStyle/>
          <a:p>
            <a:r>
              <a:rPr lang="en-US" dirty="0"/>
              <a:t>New Node – Create File/Folder Variables</a:t>
            </a:r>
          </a:p>
        </p:txBody>
      </p:sp>
      <p:sp>
        <p:nvSpPr>
          <p:cNvPr id="3" name="Content Placeholder 2">
            <a:extLst>
              <a:ext uri="{FF2B5EF4-FFF2-40B4-BE49-F238E27FC236}">
                <a16:creationId xmlns:a16="http://schemas.microsoft.com/office/drawing/2014/main" id="{18EE4FCD-2569-1CA2-4A09-432FB4BF8B9D}"/>
              </a:ext>
            </a:extLst>
          </p:cNvPr>
          <p:cNvSpPr>
            <a:spLocks noGrp="1"/>
          </p:cNvSpPr>
          <p:nvPr>
            <p:ph idx="1"/>
          </p:nvPr>
        </p:nvSpPr>
        <p:spPr/>
        <p:txBody>
          <a:bodyPr/>
          <a:lstStyle/>
          <a:p>
            <a:r>
              <a:rPr lang="en-US" dirty="0"/>
              <a:t>Creates a path to a file or a folder as a flow variable</a:t>
            </a:r>
          </a:p>
          <a:p>
            <a:r>
              <a:rPr lang="en-US" dirty="0"/>
              <a:t>What is a path? Detailed location of a file / folder</a:t>
            </a:r>
          </a:p>
        </p:txBody>
      </p:sp>
      <p:pic>
        <p:nvPicPr>
          <p:cNvPr id="7" name="Picture 6">
            <a:extLst>
              <a:ext uri="{FF2B5EF4-FFF2-40B4-BE49-F238E27FC236}">
                <a16:creationId xmlns:a16="http://schemas.microsoft.com/office/drawing/2014/main" id="{481C4A49-F32C-6220-B02C-EC8F880F05A0}"/>
              </a:ext>
            </a:extLst>
          </p:cNvPr>
          <p:cNvPicPr>
            <a:picLocks noChangeAspect="1"/>
          </p:cNvPicPr>
          <p:nvPr/>
        </p:nvPicPr>
        <p:blipFill rotWithShape="1">
          <a:blip r:embed="rId2">
            <a:extLst>
              <a:ext uri="{28A0092B-C50C-407E-A947-70E740481C1C}">
                <a14:useLocalDpi xmlns:a14="http://schemas.microsoft.com/office/drawing/2010/main" val="0"/>
              </a:ext>
            </a:extLst>
          </a:blip>
          <a:srcRect t="-50" b="54022"/>
          <a:stretch/>
        </p:blipFill>
        <p:spPr>
          <a:xfrm>
            <a:off x="840096" y="1766950"/>
            <a:ext cx="7251159" cy="1517373"/>
          </a:xfrm>
          <a:prstGeom prst="rect">
            <a:avLst/>
          </a:prstGeom>
          <a:effectLst>
            <a:outerShdw blurRad="50800" dist="38100" dir="2700000" algn="tl" rotWithShape="0">
              <a:prstClr val="black">
                <a:alpha val="40000"/>
              </a:prstClr>
            </a:outerShdw>
          </a:effectLst>
        </p:spPr>
      </p:pic>
      <p:sp>
        <p:nvSpPr>
          <p:cNvPr id="4" name="Rettangolo con angoli arrotondati 3">
            <a:extLst>
              <a:ext uri="{FF2B5EF4-FFF2-40B4-BE49-F238E27FC236}">
                <a16:creationId xmlns:a16="http://schemas.microsoft.com/office/drawing/2014/main" id="{738C76A9-E174-1048-D0BD-C5DB8F4F506B}"/>
              </a:ext>
            </a:extLst>
          </p:cNvPr>
          <p:cNvSpPr/>
          <p:nvPr/>
        </p:nvSpPr>
        <p:spPr>
          <a:xfrm>
            <a:off x="946421" y="2528898"/>
            <a:ext cx="2652186" cy="515881"/>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6" name="Fumetto: rettangolo con angoli arrotondati 5">
            <a:extLst>
              <a:ext uri="{FF2B5EF4-FFF2-40B4-BE49-F238E27FC236}">
                <a16:creationId xmlns:a16="http://schemas.microsoft.com/office/drawing/2014/main" id="{4E1A3143-103F-3338-DBBD-CC53CDF3B4D0}"/>
              </a:ext>
            </a:extLst>
          </p:cNvPr>
          <p:cNvSpPr/>
          <p:nvPr/>
        </p:nvSpPr>
        <p:spPr>
          <a:xfrm>
            <a:off x="1666568" y="3681566"/>
            <a:ext cx="2588342" cy="1240993"/>
          </a:xfrm>
          <a:prstGeom prst="wedgeRoundRectCallout">
            <a:avLst>
              <a:gd name="adj1" fmla="val -23404"/>
              <a:gd name="adj2" fmla="val -78051"/>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Specifying the folder where the file is located</a:t>
            </a:r>
          </a:p>
          <a:p>
            <a:pPr algn="ctr"/>
            <a:endParaRPr lang="en-US" sz="1400" dirty="0">
              <a:solidFill>
                <a:schemeClr val="tx1"/>
              </a:solidFill>
            </a:endParaRPr>
          </a:p>
          <a:p>
            <a:pPr algn="ctr"/>
            <a:r>
              <a:rPr lang="en-US" sz="1400" dirty="0">
                <a:solidFill>
                  <a:schemeClr val="tx1"/>
                </a:solidFill>
              </a:rPr>
              <a:t>Folder “</a:t>
            </a:r>
            <a:r>
              <a:rPr lang="en-US" sz="1400" dirty="0" err="1">
                <a:solidFill>
                  <a:schemeClr val="tx1"/>
                </a:solidFill>
              </a:rPr>
              <a:t>TagClouds</a:t>
            </a:r>
            <a:r>
              <a:rPr lang="en-US" sz="1400" dirty="0">
                <a:solidFill>
                  <a:schemeClr val="tx1"/>
                </a:solidFill>
              </a:rPr>
              <a:t>” located under data </a:t>
            </a:r>
          </a:p>
        </p:txBody>
      </p:sp>
      <p:pic>
        <p:nvPicPr>
          <p:cNvPr id="10" name="Picture 4">
            <a:extLst>
              <a:ext uri="{FF2B5EF4-FFF2-40B4-BE49-F238E27FC236}">
                <a16:creationId xmlns:a16="http://schemas.microsoft.com/office/drawing/2014/main" id="{4E109785-452F-AD4D-CE41-68201A3ED3E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953251" y="695334"/>
            <a:ext cx="1355343" cy="785165"/>
          </a:xfrm>
          <a:prstGeom prst="rect">
            <a:avLst/>
          </a:prstGeom>
        </p:spPr>
      </p:pic>
    </p:spTree>
    <p:extLst>
      <p:ext uri="{BB962C8B-B14F-4D97-AF65-F5344CB8AC3E}">
        <p14:creationId xmlns:p14="http://schemas.microsoft.com/office/powerpoint/2010/main" val="33267254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4EEAF-605F-9E23-1E0B-9218A364AEEA}"/>
              </a:ext>
            </a:extLst>
          </p:cNvPr>
          <p:cNvSpPr>
            <a:spLocks noGrp="1"/>
          </p:cNvSpPr>
          <p:nvPr>
            <p:ph type="title"/>
          </p:nvPr>
        </p:nvSpPr>
        <p:spPr/>
        <p:txBody>
          <a:bodyPr/>
          <a:lstStyle/>
          <a:p>
            <a:r>
              <a:rPr lang="en-US" dirty="0"/>
              <a:t>New Node – Create File/Folder Variables</a:t>
            </a:r>
          </a:p>
        </p:txBody>
      </p:sp>
      <p:sp>
        <p:nvSpPr>
          <p:cNvPr id="3" name="Content Placeholder 2">
            <a:extLst>
              <a:ext uri="{FF2B5EF4-FFF2-40B4-BE49-F238E27FC236}">
                <a16:creationId xmlns:a16="http://schemas.microsoft.com/office/drawing/2014/main" id="{18EE4FCD-2569-1CA2-4A09-432FB4BF8B9D}"/>
              </a:ext>
            </a:extLst>
          </p:cNvPr>
          <p:cNvSpPr>
            <a:spLocks noGrp="1"/>
          </p:cNvSpPr>
          <p:nvPr>
            <p:ph idx="1"/>
          </p:nvPr>
        </p:nvSpPr>
        <p:spPr/>
        <p:txBody>
          <a:bodyPr/>
          <a:lstStyle/>
          <a:p>
            <a:r>
              <a:rPr lang="en-US" dirty="0"/>
              <a:t>Creates a path to a file or a folder as a flow variable</a:t>
            </a:r>
          </a:p>
          <a:p>
            <a:r>
              <a:rPr lang="en-US" dirty="0"/>
              <a:t>What is a path? Detailed location of a file / folder</a:t>
            </a:r>
          </a:p>
        </p:txBody>
      </p:sp>
      <p:pic>
        <p:nvPicPr>
          <p:cNvPr id="5" name="Picture 4">
            <a:extLst>
              <a:ext uri="{FF2B5EF4-FFF2-40B4-BE49-F238E27FC236}">
                <a16:creationId xmlns:a16="http://schemas.microsoft.com/office/drawing/2014/main" id="{D309FECF-A986-A65E-83EC-51088308B2A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953251" y="695334"/>
            <a:ext cx="1355343" cy="785165"/>
          </a:xfrm>
          <a:prstGeom prst="rect">
            <a:avLst/>
          </a:prstGeom>
        </p:spPr>
      </p:pic>
      <p:pic>
        <p:nvPicPr>
          <p:cNvPr id="7" name="Picture 6">
            <a:extLst>
              <a:ext uri="{FF2B5EF4-FFF2-40B4-BE49-F238E27FC236}">
                <a16:creationId xmlns:a16="http://schemas.microsoft.com/office/drawing/2014/main" id="{481C4A49-F32C-6220-B02C-EC8F880F05A0}"/>
              </a:ext>
            </a:extLst>
          </p:cNvPr>
          <p:cNvPicPr>
            <a:picLocks noChangeAspect="1"/>
          </p:cNvPicPr>
          <p:nvPr/>
        </p:nvPicPr>
        <p:blipFill rotWithShape="1">
          <a:blip r:embed="rId3">
            <a:extLst>
              <a:ext uri="{28A0092B-C50C-407E-A947-70E740481C1C}">
                <a14:useLocalDpi xmlns:a14="http://schemas.microsoft.com/office/drawing/2010/main" val="0"/>
              </a:ext>
            </a:extLst>
          </a:blip>
          <a:srcRect t="33" b="38571"/>
          <a:stretch/>
        </p:blipFill>
        <p:spPr>
          <a:xfrm>
            <a:off x="356401" y="1735448"/>
            <a:ext cx="8181963" cy="2283776"/>
          </a:xfrm>
          <a:prstGeom prst="rect">
            <a:avLst/>
          </a:prstGeom>
          <a:effectLst>
            <a:outerShdw blurRad="50800" dist="38100" dir="2700000" algn="tl" rotWithShape="0">
              <a:prstClr val="black">
                <a:alpha val="40000"/>
              </a:prstClr>
            </a:outerShdw>
          </a:effectLst>
        </p:spPr>
      </p:pic>
      <p:sp>
        <p:nvSpPr>
          <p:cNvPr id="8" name="Rettangolo con angoli arrotondati 7">
            <a:extLst>
              <a:ext uri="{FF2B5EF4-FFF2-40B4-BE49-F238E27FC236}">
                <a16:creationId xmlns:a16="http://schemas.microsoft.com/office/drawing/2014/main" id="{731F7CA9-4C46-9940-3A37-E73C8678BC39}"/>
              </a:ext>
            </a:extLst>
          </p:cNvPr>
          <p:cNvSpPr/>
          <p:nvPr/>
        </p:nvSpPr>
        <p:spPr>
          <a:xfrm>
            <a:off x="476872" y="3604757"/>
            <a:ext cx="1024996" cy="401758"/>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9" name="Rettangolo con angoli arrotondati 8">
            <a:extLst>
              <a:ext uri="{FF2B5EF4-FFF2-40B4-BE49-F238E27FC236}">
                <a16:creationId xmlns:a16="http://schemas.microsoft.com/office/drawing/2014/main" id="{9C22D0A7-4EB1-2921-3823-6AF1F38389E1}"/>
              </a:ext>
            </a:extLst>
          </p:cNvPr>
          <p:cNvSpPr/>
          <p:nvPr/>
        </p:nvSpPr>
        <p:spPr>
          <a:xfrm>
            <a:off x="4240162" y="3611243"/>
            <a:ext cx="1991033" cy="395273"/>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0" name="Rettangolo con angoli arrotondati 9">
            <a:extLst>
              <a:ext uri="{FF2B5EF4-FFF2-40B4-BE49-F238E27FC236}">
                <a16:creationId xmlns:a16="http://schemas.microsoft.com/office/drawing/2014/main" id="{F2E81E97-8F02-A568-2D6F-3CE773EB8343}"/>
              </a:ext>
            </a:extLst>
          </p:cNvPr>
          <p:cNvSpPr/>
          <p:nvPr/>
        </p:nvSpPr>
        <p:spPr>
          <a:xfrm>
            <a:off x="1544350" y="3604758"/>
            <a:ext cx="2653331" cy="387871"/>
          </a:xfrm>
          <a:prstGeom prst="roundRect">
            <a:avLst/>
          </a:prstGeom>
          <a:noFill/>
          <a:ln w="31750">
            <a:solidFill>
              <a:srgbClr val="FFC000"/>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2" name="Rettangolo con angoli arrotondati 11">
            <a:extLst>
              <a:ext uri="{FF2B5EF4-FFF2-40B4-BE49-F238E27FC236}">
                <a16:creationId xmlns:a16="http://schemas.microsoft.com/office/drawing/2014/main" id="{1E0E6ADA-00A2-CF7A-1CCB-706E3ED2AE0C}"/>
              </a:ext>
            </a:extLst>
          </p:cNvPr>
          <p:cNvSpPr/>
          <p:nvPr/>
        </p:nvSpPr>
        <p:spPr>
          <a:xfrm>
            <a:off x="6273675" y="3609975"/>
            <a:ext cx="1009566" cy="370752"/>
          </a:xfrm>
          <a:prstGeom prst="roundRect">
            <a:avLst/>
          </a:prstGeom>
          <a:noFill/>
          <a:ln w="31750">
            <a:solidFill>
              <a:srgbClr val="FFC000"/>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3" name="Fumetto: rettangolo con angoli arrotondati 12">
            <a:extLst>
              <a:ext uri="{FF2B5EF4-FFF2-40B4-BE49-F238E27FC236}">
                <a16:creationId xmlns:a16="http://schemas.microsoft.com/office/drawing/2014/main" id="{F2A6696D-99DE-354A-8701-0EDD8008DB5E}"/>
              </a:ext>
            </a:extLst>
          </p:cNvPr>
          <p:cNvSpPr/>
          <p:nvPr/>
        </p:nvSpPr>
        <p:spPr>
          <a:xfrm>
            <a:off x="1939413" y="4138767"/>
            <a:ext cx="2160639" cy="227259"/>
          </a:xfrm>
          <a:prstGeom prst="wedgeRoundRectCallout">
            <a:avLst>
              <a:gd name="adj1" fmla="val -23080"/>
              <a:gd name="adj2" fmla="val -80273"/>
              <a:gd name="adj3" fmla="val 16667"/>
            </a:avLst>
          </a:prstGeom>
          <a:solidFill>
            <a:srgbClr val="FFC000"/>
          </a:solidFill>
          <a:ln w="31750">
            <a:solidFill>
              <a:srgbClr val="FFC000"/>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Folder for the new file </a:t>
            </a:r>
          </a:p>
        </p:txBody>
      </p:sp>
      <p:sp>
        <p:nvSpPr>
          <p:cNvPr id="14" name="Fumetto: rettangolo con angoli arrotondati 13">
            <a:extLst>
              <a:ext uri="{FF2B5EF4-FFF2-40B4-BE49-F238E27FC236}">
                <a16:creationId xmlns:a16="http://schemas.microsoft.com/office/drawing/2014/main" id="{22999E83-435C-F52F-38FD-E3B48941A653}"/>
              </a:ext>
            </a:extLst>
          </p:cNvPr>
          <p:cNvSpPr/>
          <p:nvPr/>
        </p:nvSpPr>
        <p:spPr>
          <a:xfrm>
            <a:off x="6673646" y="4133750"/>
            <a:ext cx="2050353" cy="440094"/>
          </a:xfrm>
          <a:prstGeom prst="wedgeRoundRectCallout">
            <a:avLst>
              <a:gd name="adj1" fmla="val -35939"/>
              <a:gd name="adj2" fmla="val -67665"/>
              <a:gd name="adj3" fmla="val 16667"/>
            </a:avLst>
          </a:prstGeom>
          <a:solidFill>
            <a:srgbClr val="FFC000"/>
          </a:solidFill>
          <a:ln w="31750">
            <a:solidFill>
              <a:srgbClr val="FFC000"/>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Output file extension</a:t>
            </a:r>
          </a:p>
        </p:txBody>
      </p:sp>
      <p:sp>
        <p:nvSpPr>
          <p:cNvPr id="15" name="Fumetto: rettangolo con angoli arrotondati 14">
            <a:extLst>
              <a:ext uri="{FF2B5EF4-FFF2-40B4-BE49-F238E27FC236}">
                <a16:creationId xmlns:a16="http://schemas.microsoft.com/office/drawing/2014/main" id="{8765CDF2-8B9C-47E4-7AA2-3AF8F7A27287}"/>
              </a:ext>
            </a:extLst>
          </p:cNvPr>
          <p:cNvSpPr/>
          <p:nvPr/>
        </p:nvSpPr>
        <p:spPr>
          <a:xfrm>
            <a:off x="356401" y="4426361"/>
            <a:ext cx="2290934" cy="538285"/>
          </a:xfrm>
          <a:prstGeom prst="wedgeRoundRectCallout">
            <a:avLst>
              <a:gd name="adj1" fmla="val -22528"/>
              <a:gd name="adj2" fmla="val -122442"/>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New flow variable containing the file path</a:t>
            </a:r>
          </a:p>
        </p:txBody>
      </p:sp>
      <p:sp>
        <p:nvSpPr>
          <p:cNvPr id="23" name="Fumetto: rettangolo con angoli arrotondati 22">
            <a:extLst>
              <a:ext uri="{FF2B5EF4-FFF2-40B4-BE49-F238E27FC236}">
                <a16:creationId xmlns:a16="http://schemas.microsoft.com/office/drawing/2014/main" id="{EB19A90D-2B20-E9DC-6A56-E65C363069AF}"/>
              </a:ext>
            </a:extLst>
          </p:cNvPr>
          <p:cNvSpPr/>
          <p:nvPr/>
        </p:nvSpPr>
        <p:spPr>
          <a:xfrm>
            <a:off x="4395591" y="4236300"/>
            <a:ext cx="2086899" cy="803787"/>
          </a:xfrm>
          <a:prstGeom prst="wedgeRoundRectCallout">
            <a:avLst>
              <a:gd name="adj1" fmla="val 19844"/>
              <a:gd name="adj2" fmla="val -73287"/>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Output file name;</a:t>
            </a:r>
          </a:p>
          <a:p>
            <a:pPr algn="ctr"/>
            <a:r>
              <a:rPr lang="en-US" sz="1400" dirty="0">
                <a:solidFill>
                  <a:schemeClr val="tx1"/>
                </a:solidFill>
              </a:rPr>
              <a:t>We want to use flow variable “file-name”</a:t>
            </a:r>
          </a:p>
        </p:txBody>
      </p:sp>
    </p:spTree>
    <p:extLst>
      <p:ext uri="{BB962C8B-B14F-4D97-AF65-F5344CB8AC3E}">
        <p14:creationId xmlns:p14="http://schemas.microsoft.com/office/powerpoint/2010/main" val="19875899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4EEAF-605F-9E23-1E0B-9218A364AEEA}"/>
              </a:ext>
            </a:extLst>
          </p:cNvPr>
          <p:cNvSpPr>
            <a:spLocks noGrp="1"/>
          </p:cNvSpPr>
          <p:nvPr>
            <p:ph type="title"/>
          </p:nvPr>
        </p:nvSpPr>
        <p:spPr/>
        <p:txBody>
          <a:bodyPr/>
          <a:lstStyle/>
          <a:p>
            <a:r>
              <a:rPr lang="en-US" dirty="0"/>
              <a:t>New Node – Create File/Folder Variables</a:t>
            </a:r>
          </a:p>
        </p:txBody>
      </p:sp>
      <p:pic>
        <p:nvPicPr>
          <p:cNvPr id="9" name="Picture 8">
            <a:extLst>
              <a:ext uri="{FF2B5EF4-FFF2-40B4-BE49-F238E27FC236}">
                <a16:creationId xmlns:a16="http://schemas.microsoft.com/office/drawing/2014/main" id="{F8BC67E9-9761-D495-433D-08C4F5384B17}"/>
              </a:ext>
            </a:extLst>
          </p:cNvPr>
          <p:cNvPicPr>
            <a:picLocks noChangeAspect="1"/>
          </p:cNvPicPr>
          <p:nvPr/>
        </p:nvPicPr>
        <p:blipFill rotWithShape="1">
          <a:blip r:embed="rId2">
            <a:extLst>
              <a:ext uri="{28A0092B-C50C-407E-A947-70E740481C1C}">
                <a14:useLocalDpi xmlns:a14="http://schemas.microsoft.com/office/drawing/2010/main" val="0"/>
              </a:ext>
            </a:extLst>
          </a:blip>
          <a:srcRect l="340" t="-248" r="48840" b="248"/>
          <a:stretch/>
        </p:blipFill>
        <p:spPr>
          <a:xfrm>
            <a:off x="3122643" y="1287792"/>
            <a:ext cx="3533194" cy="3014646"/>
          </a:xfrm>
          <a:prstGeom prst="rect">
            <a:avLst/>
          </a:prstGeom>
          <a:effectLst>
            <a:outerShdw blurRad="50800" dist="38100" dir="2700000" algn="tl" rotWithShape="0">
              <a:prstClr val="black">
                <a:alpha val="40000"/>
              </a:prstClr>
            </a:outerShdw>
          </a:effectLst>
        </p:spPr>
      </p:pic>
      <p:sp>
        <p:nvSpPr>
          <p:cNvPr id="4" name="Rettangolo con angoli arrotondati 3">
            <a:extLst>
              <a:ext uri="{FF2B5EF4-FFF2-40B4-BE49-F238E27FC236}">
                <a16:creationId xmlns:a16="http://schemas.microsoft.com/office/drawing/2014/main" id="{A27A55F2-05B0-B58F-73EC-99D4362FA580}"/>
              </a:ext>
            </a:extLst>
          </p:cNvPr>
          <p:cNvSpPr/>
          <p:nvPr/>
        </p:nvSpPr>
        <p:spPr>
          <a:xfrm>
            <a:off x="3508123" y="1673680"/>
            <a:ext cx="575022" cy="199271"/>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5" name="Rettangolo con angoli arrotondati 4">
            <a:extLst>
              <a:ext uri="{FF2B5EF4-FFF2-40B4-BE49-F238E27FC236}">
                <a16:creationId xmlns:a16="http://schemas.microsoft.com/office/drawing/2014/main" id="{461888FB-FB30-12B7-BD5B-8FDFF01DA3B5}"/>
              </a:ext>
            </a:extLst>
          </p:cNvPr>
          <p:cNvSpPr/>
          <p:nvPr/>
        </p:nvSpPr>
        <p:spPr>
          <a:xfrm>
            <a:off x="3189948" y="2084194"/>
            <a:ext cx="153953" cy="167632"/>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6" name="Rettangolo con angoli arrotondati 5">
            <a:extLst>
              <a:ext uri="{FF2B5EF4-FFF2-40B4-BE49-F238E27FC236}">
                <a16:creationId xmlns:a16="http://schemas.microsoft.com/office/drawing/2014/main" id="{0B2FA31F-014F-D852-CFDF-A6CF1C845900}"/>
              </a:ext>
            </a:extLst>
          </p:cNvPr>
          <p:cNvSpPr/>
          <p:nvPr/>
        </p:nvSpPr>
        <p:spPr>
          <a:xfrm>
            <a:off x="3354353" y="2473546"/>
            <a:ext cx="728792" cy="160785"/>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7" name="Rettangolo con angoli arrotondati 6">
            <a:extLst>
              <a:ext uri="{FF2B5EF4-FFF2-40B4-BE49-F238E27FC236}">
                <a16:creationId xmlns:a16="http://schemas.microsoft.com/office/drawing/2014/main" id="{2F558631-045C-264B-7E3C-B12D1B6D5B32}"/>
              </a:ext>
            </a:extLst>
          </p:cNvPr>
          <p:cNvSpPr/>
          <p:nvPr/>
        </p:nvSpPr>
        <p:spPr>
          <a:xfrm>
            <a:off x="4143771" y="2714723"/>
            <a:ext cx="1490938" cy="160785"/>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1" name="Fumetto: rettangolo con angoli arrotondati 10">
            <a:extLst>
              <a:ext uri="{FF2B5EF4-FFF2-40B4-BE49-F238E27FC236}">
                <a16:creationId xmlns:a16="http://schemas.microsoft.com/office/drawing/2014/main" id="{B9A281F5-52E6-E642-E967-FDDCD84C210F}"/>
              </a:ext>
            </a:extLst>
          </p:cNvPr>
          <p:cNvSpPr/>
          <p:nvPr/>
        </p:nvSpPr>
        <p:spPr>
          <a:xfrm>
            <a:off x="1224117" y="1295254"/>
            <a:ext cx="1632030" cy="565146"/>
          </a:xfrm>
          <a:prstGeom prst="wedgeRoundRectCallout">
            <a:avLst>
              <a:gd name="adj1" fmla="val 88765"/>
              <a:gd name="adj2" fmla="val 29844"/>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Switch to Flow Variables</a:t>
            </a:r>
          </a:p>
        </p:txBody>
      </p:sp>
      <p:sp>
        <p:nvSpPr>
          <p:cNvPr id="14" name="Fumetto: rettangolo con angoli arrotondati 13">
            <a:extLst>
              <a:ext uri="{FF2B5EF4-FFF2-40B4-BE49-F238E27FC236}">
                <a16:creationId xmlns:a16="http://schemas.microsoft.com/office/drawing/2014/main" id="{7316FFDC-D6F0-CCC3-EFC4-6627FEDECB13}"/>
              </a:ext>
            </a:extLst>
          </p:cNvPr>
          <p:cNvSpPr/>
          <p:nvPr/>
        </p:nvSpPr>
        <p:spPr>
          <a:xfrm>
            <a:off x="1858298" y="1961240"/>
            <a:ext cx="1021811" cy="331839"/>
          </a:xfrm>
          <a:prstGeom prst="wedgeRoundRectCallout">
            <a:avLst>
              <a:gd name="adj1" fmla="val 73285"/>
              <a:gd name="adj2" fmla="val 11389"/>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Expand</a:t>
            </a:r>
          </a:p>
        </p:txBody>
      </p:sp>
      <p:sp>
        <p:nvSpPr>
          <p:cNvPr id="15" name="Fumetto: rettangolo con angoli arrotondati 14">
            <a:extLst>
              <a:ext uri="{FF2B5EF4-FFF2-40B4-BE49-F238E27FC236}">
                <a16:creationId xmlns:a16="http://schemas.microsoft.com/office/drawing/2014/main" id="{648CC54C-F9DF-15D1-0A59-48222DF1E2D8}"/>
              </a:ext>
            </a:extLst>
          </p:cNvPr>
          <p:cNvSpPr/>
          <p:nvPr/>
        </p:nvSpPr>
        <p:spPr>
          <a:xfrm>
            <a:off x="1290485" y="2758050"/>
            <a:ext cx="1445342" cy="679702"/>
          </a:xfrm>
          <a:prstGeom prst="wedgeRoundRectCallout">
            <a:avLst>
              <a:gd name="adj1" fmla="val 93529"/>
              <a:gd name="adj2" fmla="val -81794"/>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Controls the output file name</a:t>
            </a:r>
          </a:p>
        </p:txBody>
      </p:sp>
      <p:sp>
        <p:nvSpPr>
          <p:cNvPr id="16" name="Fumetto: rettangolo con angoli arrotondati 15">
            <a:extLst>
              <a:ext uri="{FF2B5EF4-FFF2-40B4-BE49-F238E27FC236}">
                <a16:creationId xmlns:a16="http://schemas.microsoft.com/office/drawing/2014/main" id="{55F50283-8EE7-9621-8DC3-84AF8FF18390}"/>
              </a:ext>
            </a:extLst>
          </p:cNvPr>
          <p:cNvSpPr/>
          <p:nvPr/>
        </p:nvSpPr>
        <p:spPr>
          <a:xfrm>
            <a:off x="7079226" y="3017890"/>
            <a:ext cx="1592826" cy="1025013"/>
          </a:xfrm>
          <a:prstGeom prst="wedgeRoundRectCallout">
            <a:avLst>
              <a:gd name="adj1" fmla="val -141886"/>
              <a:gd name="adj2" fmla="val -69964"/>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u="sng" dirty="0">
                <a:solidFill>
                  <a:schemeClr val="tx1"/>
                </a:solidFill>
              </a:rPr>
              <a:t>Flow variable for output file name created earlier</a:t>
            </a:r>
          </a:p>
        </p:txBody>
      </p:sp>
    </p:spTree>
    <p:extLst>
      <p:ext uri="{BB962C8B-B14F-4D97-AF65-F5344CB8AC3E}">
        <p14:creationId xmlns:p14="http://schemas.microsoft.com/office/powerpoint/2010/main" val="39519414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4EEAF-605F-9E23-1E0B-9218A364AEEA}"/>
              </a:ext>
            </a:extLst>
          </p:cNvPr>
          <p:cNvSpPr>
            <a:spLocks noGrp="1"/>
          </p:cNvSpPr>
          <p:nvPr>
            <p:ph type="title"/>
          </p:nvPr>
        </p:nvSpPr>
        <p:spPr/>
        <p:txBody>
          <a:bodyPr/>
          <a:lstStyle/>
          <a:p>
            <a:r>
              <a:rPr lang="en-US" dirty="0"/>
              <a:t>New Node – Create File/Folder Variables</a:t>
            </a:r>
          </a:p>
        </p:txBody>
      </p:sp>
      <p:pic>
        <p:nvPicPr>
          <p:cNvPr id="7" name="Picture 6">
            <a:extLst>
              <a:ext uri="{FF2B5EF4-FFF2-40B4-BE49-F238E27FC236}">
                <a16:creationId xmlns:a16="http://schemas.microsoft.com/office/drawing/2014/main" id="{481C4A49-F32C-6220-B02C-EC8F880F05A0}"/>
              </a:ext>
            </a:extLst>
          </p:cNvPr>
          <p:cNvPicPr>
            <a:picLocks noChangeAspect="1"/>
          </p:cNvPicPr>
          <p:nvPr/>
        </p:nvPicPr>
        <p:blipFill>
          <a:blip r:embed="rId2">
            <a:extLst>
              <a:ext uri="{28A0092B-C50C-407E-A947-70E740481C1C}">
                <a14:useLocalDpi xmlns:a14="http://schemas.microsoft.com/office/drawing/2010/main" val="0"/>
              </a:ext>
            </a:extLst>
          </a:blip>
          <a:srcRect l="993" r="993"/>
          <a:stretch/>
        </p:blipFill>
        <p:spPr>
          <a:xfrm>
            <a:off x="2962271" y="842862"/>
            <a:ext cx="5649530" cy="2620495"/>
          </a:xfrm>
          <a:prstGeom prst="rect">
            <a:avLst/>
          </a:prstGeom>
          <a:effectLst>
            <a:outerShdw blurRad="50800" dist="38100" dir="2700000" algn="tl" rotWithShape="0">
              <a:prstClr val="black">
                <a:alpha val="40000"/>
              </a:prstClr>
            </a:outerShdw>
          </a:effectLst>
        </p:spPr>
      </p:pic>
      <p:sp>
        <p:nvSpPr>
          <p:cNvPr id="8" name="Rettangolo con angoli arrotondati 7">
            <a:extLst>
              <a:ext uri="{FF2B5EF4-FFF2-40B4-BE49-F238E27FC236}">
                <a16:creationId xmlns:a16="http://schemas.microsoft.com/office/drawing/2014/main" id="{ABCE5677-382C-5948-7CFD-CF5BD220CFF5}"/>
              </a:ext>
            </a:extLst>
          </p:cNvPr>
          <p:cNvSpPr/>
          <p:nvPr/>
        </p:nvSpPr>
        <p:spPr>
          <a:xfrm>
            <a:off x="2962271" y="2963825"/>
            <a:ext cx="2117081" cy="221225"/>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grpSp>
        <p:nvGrpSpPr>
          <p:cNvPr id="5" name="Group 4">
            <a:extLst>
              <a:ext uri="{FF2B5EF4-FFF2-40B4-BE49-F238E27FC236}">
                <a16:creationId xmlns:a16="http://schemas.microsoft.com/office/drawing/2014/main" id="{9DA9EB49-661D-5205-C090-F951C91B6143}"/>
              </a:ext>
            </a:extLst>
          </p:cNvPr>
          <p:cNvGrpSpPr/>
          <p:nvPr/>
        </p:nvGrpSpPr>
        <p:grpSpPr>
          <a:xfrm>
            <a:off x="3286605" y="3635369"/>
            <a:ext cx="4669536" cy="1303809"/>
            <a:chOff x="4389120" y="3748783"/>
            <a:chExt cx="4669536" cy="1303809"/>
          </a:xfrm>
        </p:grpSpPr>
        <p:pic>
          <p:nvPicPr>
            <p:cNvPr id="16" name="Picture 15">
              <a:extLst>
                <a:ext uri="{FF2B5EF4-FFF2-40B4-BE49-F238E27FC236}">
                  <a16:creationId xmlns:a16="http://schemas.microsoft.com/office/drawing/2014/main" id="{17C07349-B8B5-AC74-BF9C-D21F89B0AE77}"/>
                </a:ext>
              </a:extLst>
            </p:cNvPr>
            <p:cNvPicPr>
              <a:picLocks noChangeAspect="1"/>
            </p:cNvPicPr>
            <p:nvPr/>
          </p:nvPicPr>
          <p:blipFill rotWithShape="1">
            <a:blip r:embed="rId3">
              <a:extLst>
                <a:ext uri="{28A0092B-C50C-407E-A947-70E740481C1C}">
                  <a14:useLocalDpi xmlns:a14="http://schemas.microsoft.com/office/drawing/2010/main" val="0"/>
                </a:ext>
              </a:extLst>
            </a:blip>
            <a:srcRect l="26" r="385"/>
            <a:stretch/>
          </p:blipFill>
          <p:spPr>
            <a:xfrm>
              <a:off x="4389120" y="3748783"/>
              <a:ext cx="4669536" cy="1303809"/>
            </a:xfrm>
            <a:prstGeom prst="rect">
              <a:avLst/>
            </a:prstGeom>
            <a:effectLst>
              <a:outerShdw blurRad="50800" dist="38100" dir="2700000" algn="tl" rotWithShape="0">
                <a:prstClr val="black">
                  <a:alpha val="40000"/>
                </a:prstClr>
              </a:outerShdw>
            </a:effectLst>
          </p:spPr>
        </p:pic>
        <p:sp>
          <p:nvSpPr>
            <p:cNvPr id="10" name="Rettangolo con angoli arrotondati 9">
              <a:extLst>
                <a:ext uri="{FF2B5EF4-FFF2-40B4-BE49-F238E27FC236}">
                  <a16:creationId xmlns:a16="http://schemas.microsoft.com/office/drawing/2014/main" id="{1959D851-E387-891F-CDF2-9023A94CD4F5}"/>
                </a:ext>
              </a:extLst>
            </p:cNvPr>
            <p:cNvSpPr/>
            <p:nvPr/>
          </p:nvSpPr>
          <p:spPr>
            <a:xfrm>
              <a:off x="4389120" y="3965500"/>
              <a:ext cx="4669536" cy="198831"/>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grpSp>
      <p:sp>
        <p:nvSpPr>
          <p:cNvPr id="11" name="Fumetto: rettangolo con angoli arrotondati 10">
            <a:extLst>
              <a:ext uri="{FF2B5EF4-FFF2-40B4-BE49-F238E27FC236}">
                <a16:creationId xmlns:a16="http://schemas.microsoft.com/office/drawing/2014/main" id="{AC6CFDBA-61EF-C920-63D4-6B5D94E56F2A}"/>
              </a:ext>
            </a:extLst>
          </p:cNvPr>
          <p:cNvSpPr/>
          <p:nvPr/>
        </p:nvSpPr>
        <p:spPr>
          <a:xfrm>
            <a:off x="501445" y="2420580"/>
            <a:ext cx="1902542" cy="1328203"/>
          </a:xfrm>
          <a:prstGeom prst="wedgeRoundRectCallout">
            <a:avLst>
              <a:gd name="adj1" fmla="val 77389"/>
              <a:gd name="adj2" fmla="val -4081"/>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Message stating that “</a:t>
            </a:r>
            <a:r>
              <a:rPr lang="en-US" sz="1400" dirty="0" err="1">
                <a:solidFill>
                  <a:schemeClr val="tx1"/>
                </a:solidFill>
              </a:rPr>
              <a:t>path_value</a:t>
            </a:r>
            <a:r>
              <a:rPr lang="en-US" sz="1400" dirty="0">
                <a:solidFill>
                  <a:schemeClr val="tx1"/>
                </a:solidFill>
              </a:rPr>
              <a:t>” </a:t>
            </a:r>
            <a:br>
              <a:rPr lang="en-US" sz="1400" dirty="0">
                <a:solidFill>
                  <a:schemeClr val="tx1"/>
                </a:solidFill>
              </a:rPr>
            </a:br>
            <a:r>
              <a:rPr lang="en-US" sz="1400" dirty="0">
                <a:solidFill>
                  <a:schemeClr val="tx1"/>
                </a:solidFill>
              </a:rPr>
              <a:t>(output file name)</a:t>
            </a:r>
            <a:br>
              <a:rPr lang="en-US" sz="1400" dirty="0">
                <a:solidFill>
                  <a:schemeClr val="tx1"/>
                </a:solidFill>
              </a:rPr>
            </a:br>
            <a:r>
              <a:rPr lang="en-US" sz="1400" dirty="0">
                <a:solidFill>
                  <a:schemeClr val="tx1"/>
                </a:solidFill>
              </a:rPr>
              <a:t>is controlled by </a:t>
            </a:r>
            <a:br>
              <a:rPr lang="en-US" sz="1400" dirty="0">
                <a:solidFill>
                  <a:schemeClr val="tx1"/>
                </a:solidFill>
              </a:rPr>
            </a:br>
            <a:r>
              <a:rPr lang="en-US" sz="1400" dirty="0">
                <a:solidFill>
                  <a:schemeClr val="tx1"/>
                </a:solidFill>
              </a:rPr>
              <a:t>a flow variable </a:t>
            </a:r>
          </a:p>
        </p:txBody>
      </p:sp>
    </p:spTree>
    <p:extLst>
      <p:ext uri="{BB962C8B-B14F-4D97-AF65-F5344CB8AC3E}">
        <p14:creationId xmlns:p14="http://schemas.microsoft.com/office/powerpoint/2010/main" val="3657479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B3BEB-6094-56D4-C897-E1D18D73626E}"/>
              </a:ext>
            </a:extLst>
          </p:cNvPr>
          <p:cNvSpPr>
            <a:spLocks noGrp="1"/>
          </p:cNvSpPr>
          <p:nvPr>
            <p:ph type="ctrTitle"/>
          </p:nvPr>
        </p:nvSpPr>
        <p:spPr/>
        <p:txBody>
          <a:bodyPr/>
          <a:lstStyle/>
          <a:p>
            <a:r>
              <a:rPr lang="en-US" dirty="0"/>
              <a:t>Widgets</a:t>
            </a:r>
          </a:p>
        </p:txBody>
      </p:sp>
    </p:spTree>
    <p:extLst>
      <p:ext uri="{BB962C8B-B14F-4D97-AF65-F5344CB8AC3E}">
        <p14:creationId xmlns:p14="http://schemas.microsoft.com/office/powerpoint/2010/main" val="15364410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4C1A0-4C1A-68E9-DFAC-C38AB4738C96}"/>
              </a:ext>
            </a:extLst>
          </p:cNvPr>
          <p:cNvSpPr>
            <a:spLocks noGrp="1"/>
          </p:cNvSpPr>
          <p:nvPr>
            <p:ph type="title"/>
          </p:nvPr>
        </p:nvSpPr>
        <p:spPr/>
        <p:txBody>
          <a:bodyPr/>
          <a:lstStyle/>
          <a:p>
            <a:r>
              <a:rPr lang="en-US" dirty="0"/>
              <a:t>New Node – Image Writer (Port)</a:t>
            </a:r>
          </a:p>
        </p:txBody>
      </p:sp>
      <p:sp>
        <p:nvSpPr>
          <p:cNvPr id="3" name="Content Placeholder 2">
            <a:extLst>
              <a:ext uri="{FF2B5EF4-FFF2-40B4-BE49-F238E27FC236}">
                <a16:creationId xmlns:a16="http://schemas.microsoft.com/office/drawing/2014/main" id="{F7DE69A0-21B5-86BB-83F9-517A40F783BC}"/>
              </a:ext>
            </a:extLst>
          </p:cNvPr>
          <p:cNvSpPr>
            <a:spLocks noGrp="1"/>
          </p:cNvSpPr>
          <p:nvPr>
            <p:ph idx="1"/>
          </p:nvPr>
        </p:nvSpPr>
        <p:spPr/>
        <p:txBody>
          <a:bodyPr/>
          <a:lstStyle/>
          <a:p>
            <a:r>
              <a:rPr lang="en-US" dirty="0"/>
              <a:t>Writes an image object to a file</a:t>
            </a:r>
          </a:p>
          <a:p>
            <a:r>
              <a:rPr lang="en-US" dirty="0"/>
              <a:t>By default, this node doesn’t show flow variable ports</a:t>
            </a:r>
          </a:p>
          <a:p>
            <a:r>
              <a:rPr lang="en-US" dirty="0"/>
              <a:t>Make flow variable ports visible by hovering over the upper corners</a:t>
            </a:r>
          </a:p>
        </p:txBody>
      </p:sp>
      <p:sp>
        <p:nvSpPr>
          <p:cNvPr id="10" name="Arrow: Right 9">
            <a:extLst>
              <a:ext uri="{FF2B5EF4-FFF2-40B4-BE49-F238E27FC236}">
                <a16:creationId xmlns:a16="http://schemas.microsoft.com/office/drawing/2014/main" id="{95555BAB-5CB5-58B1-C052-055F7C39542F}"/>
              </a:ext>
            </a:extLst>
          </p:cNvPr>
          <p:cNvSpPr/>
          <p:nvPr/>
        </p:nvSpPr>
        <p:spPr>
          <a:xfrm>
            <a:off x="3925078" y="3188299"/>
            <a:ext cx="646922" cy="335902"/>
          </a:xfrm>
          <a:prstGeom prst="rightArrow">
            <a:avLst/>
          </a:prstGeom>
          <a:solidFill>
            <a:srgbClr val="FFD800"/>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pic>
        <p:nvPicPr>
          <p:cNvPr id="11" name="Picture 10">
            <a:extLst>
              <a:ext uri="{FF2B5EF4-FFF2-40B4-BE49-F238E27FC236}">
                <a16:creationId xmlns:a16="http://schemas.microsoft.com/office/drawing/2014/main" id="{E4B2D7B8-5C24-359B-F9DF-2C054EDA3842}"/>
              </a:ext>
            </a:extLst>
          </p:cNvPr>
          <p:cNvPicPr>
            <a:picLocks noChangeAspect="1"/>
          </p:cNvPicPr>
          <p:nvPr/>
        </p:nvPicPr>
        <p:blipFill>
          <a:blip r:embed="rId2"/>
          <a:stretch>
            <a:fillRect/>
          </a:stretch>
        </p:blipFill>
        <p:spPr>
          <a:xfrm>
            <a:off x="5043826" y="2866604"/>
            <a:ext cx="1302432" cy="1017372"/>
          </a:xfrm>
          <a:prstGeom prst="rect">
            <a:avLst/>
          </a:prstGeom>
        </p:spPr>
      </p:pic>
      <p:pic>
        <p:nvPicPr>
          <p:cNvPr id="14" name="Picture 13">
            <a:extLst>
              <a:ext uri="{FF2B5EF4-FFF2-40B4-BE49-F238E27FC236}">
                <a16:creationId xmlns:a16="http://schemas.microsoft.com/office/drawing/2014/main" id="{226AC744-9D2B-91B5-A90A-93FD84E93B1D}"/>
              </a:ext>
            </a:extLst>
          </p:cNvPr>
          <p:cNvPicPr>
            <a:picLocks noChangeAspect="1"/>
          </p:cNvPicPr>
          <p:nvPr/>
        </p:nvPicPr>
        <p:blipFill>
          <a:blip r:embed="rId3"/>
          <a:stretch>
            <a:fillRect/>
          </a:stretch>
        </p:blipFill>
        <p:spPr>
          <a:xfrm>
            <a:off x="2275622" y="2788575"/>
            <a:ext cx="1281689" cy="1017372"/>
          </a:xfrm>
          <a:prstGeom prst="rect">
            <a:avLst/>
          </a:prstGeom>
        </p:spPr>
      </p:pic>
    </p:spTree>
    <p:extLst>
      <p:ext uri="{BB962C8B-B14F-4D97-AF65-F5344CB8AC3E}">
        <p14:creationId xmlns:p14="http://schemas.microsoft.com/office/powerpoint/2010/main" val="11633552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4C1A0-4C1A-68E9-DFAC-C38AB4738C96}"/>
              </a:ext>
            </a:extLst>
          </p:cNvPr>
          <p:cNvSpPr>
            <a:spLocks noGrp="1"/>
          </p:cNvSpPr>
          <p:nvPr>
            <p:ph type="title"/>
          </p:nvPr>
        </p:nvSpPr>
        <p:spPr/>
        <p:txBody>
          <a:bodyPr/>
          <a:lstStyle/>
          <a:p>
            <a:r>
              <a:rPr lang="en-US" dirty="0"/>
              <a:t>New Node – Image Writer (Port)</a:t>
            </a:r>
          </a:p>
        </p:txBody>
      </p:sp>
      <p:sp>
        <p:nvSpPr>
          <p:cNvPr id="3" name="Content Placeholder 2">
            <a:extLst>
              <a:ext uri="{FF2B5EF4-FFF2-40B4-BE49-F238E27FC236}">
                <a16:creationId xmlns:a16="http://schemas.microsoft.com/office/drawing/2014/main" id="{F7DE69A0-21B5-86BB-83F9-517A40F783BC}"/>
              </a:ext>
            </a:extLst>
          </p:cNvPr>
          <p:cNvSpPr>
            <a:spLocks noGrp="1"/>
          </p:cNvSpPr>
          <p:nvPr>
            <p:ph idx="1"/>
          </p:nvPr>
        </p:nvSpPr>
        <p:spPr/>
        <p:txBody>
          <a:bodyPr/>
          <a:lstStyle/>
          <a:p>
            <a:r>
              <a:rPr lang="en-US" dirty="0"/>
              <a:t>Inputs</a:t>
            </a:r>
          </a:p>
          <a:p>
            <a:pPr lvl="1"/>
            <a:r>
              <a:rPr lang="en-US" dirty="0"/>
              <a:t>Image object (green square port) – from Tag Cloud</a:t>
            </a:r>
          </a:p>
          <a:p>
            <a:pPr lvl="1"/>
            <a:r>
              <a:rPr lang="en-US" dirty="0"/>
              <a:t>Flow variables (red circle port) – from Create File/Folder Variables</a:t>
            </a:r>
          </a:p>
        </p:txBody>
      </p:sp>
      <p:pic>
        <p:nvPicPr>
          <p:cNvPr id="5" name="Picture 4">
            <a:extLst>
              <a:ext uri="{FF2B5EF4-FFF2-40B4-BE49-F238E27FC236}">
                <a16:creationId xmlns:a16="http://schemas.microsoft.com/office/drawing/2014/main" id="{D96E9C69-CC9A-9881-7E50-FA8FDC218A3E}"/>
              </a:ext>
            </a:extLst>
          </p:cNvPr>
          <p:cNvPicPr>
            <a:picLocks noChangeAspect="1"/>
          </p:cNvPicPr>
          <p:nvPr/>
        </p:nvPicPr>
        <p:blipFill>
          <a:blip r:embed="rId2">
            <a:extLst>
              <a:ext uri="{28A0092B-C50C-407E-A947-70E740481C1C}">
                <a14:useLocalDpi xmlns:a14="http://schemas.microsoft.com/office/drawing/2010/main" val="0"/>
              </a:ext>
            </a:extLst>
          </a:blip>
          <a:srcRect t="5658" b="5658"/>
          <a:stretch/>
        </p:blipFill>
        <p:spPr>
          <a:xfrm>
            <a:off x="5018040" y="3009901"/>
            <a:ext cx="1190637" cy="867727"/>
          </a:xfrm>
          <a:prstGeom prst="rect">
            <a:avLst/>
          </a:prstGeom>
        </p:spPr>
      </p:pic>
      <p:pic>
        <p:nvPicPr>
          <p:cNvPr id="6" name="Picture 5">
            <a:extLst>
              <a:ext uri="{FF2B5EF4-FFF2-40B4-BE49-F238E27FC236}">
                <a16:creationId xmlns:a16="http://schemas.microsoft.com/office/drawing/2014/main" id="{69EE1F2B-7F78-BC12-BBE7-EE19254AB3E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063718" y="1931590"/>
            <a:ext cx="1515949" cy="878206"/>
          </a:xfrm>
          <a:prstGeom prst="rect">
            <a:avLst/>
          </a:prstGeom>
        </p:spPr>
      </p:pic>
      <p:pic>
        <p:nvPicPr>
          <p:cNvPr id="11" name="Picture 10">
            <a:extLst>
              <a:ext uri="{FF2B5EF4-FFF2-40B4-BE49-F238E27FC236}">
                <a16:creationId xmlns:a16="http://schemas.microsoft.com/office/drawing/2014/main" id="{C410D918-3D79-A1D8-6655-A6092D65EC2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160021" y="3259883"/>
            <a:ext cx="1323341" cy="1009328"/>
          </a:xfrm>
          <a:prstGeom prst="rect">
            <a:avLst/>
          </a:prstGeom>
        </p:spPr>
      </p:pic>
      <p:cxnSp>
        <p:nvCxnSpPr>
          <p:cNvPr id="14" name="Straight Connector 13">
            <a:extLst>
              <a:ext uri="{FF2B5EF4-FFF2-40B4-BE49-F238E27FC236}">
                <a16:creationId xmlns:a16="http://schemas.microsoft.com/office/drawing/2014/main" id="{5153769C-8C09-60EB-6052-35C26B8786EE}"/>
              </a:ext>
            </a:extLst>
          </p:cNvPr>
          <p:cNvCxnSpPr>
            <a:cxnSpLocks/>
          </p:cNvCxnSpPr>
          <p:nvPr/>
        </p:nvCxnSpPr>
        <p:spPr>
          <a:xfrm>
            <a:off x="3502091" y="2488553"/>
            <a:ext cx="1515949" cy="636933"/>
          </a:xfrm>
          <a:prstGeom prst="line">
            <a:avLst/>
          </a:prstGeom>
          <a:ln w="38100">
            <a:solidFill>
              <a:srgbClr val="FF4B4B"/>
            </a:solidFill>
            <a:prstDash val="sysDot"/>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841CDDA-1D87-75EB-B7C7-6358B06B3FE2}"/>
              </a:ext>
            </a:extLst>
          </p:cNvPr>
          <p:cNvCxnSpPr>
            <a:cxnSpLocks/>
            <a:endCxn id="5" idx="1"/>
          </p:cNvCxnSpPr>
          <p:nvPr/>
        </p:nvCxnSpPr>
        <p:spPr>
          <a:xfrm flipV="1">
            <a:off x="3502091" y="3443765"/>
            <a:ext cx="1515949" cy="203069"/>
          </a:xfrm>
          <a:prstGeom prst="line">
            <a:avLst/>
          </a:prstGeom>
          <a:ln w="38100">
            <a:solidFill>
              <a:srgbClr val="979797"/>
            </a:solidFill>
            <a:prstDash val="sysDot"/>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50231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4C1A0-4C1A-68E9-DFAC-C38AB4738C96}"/>
              </a:ext>
            </a:extLst>
          </p:cNvPr>
          <p:cNvSpPr>
            <a:spLocks noGrp="1"/>
          </p:cNvSpPr>
          <p:nvPr>
            <p:ph type="title"/>
          </p:nvPr>
        </p:nvSpPr>
        <p:spPr/>
        <p:txBody>
          <a:bodyPr/>
          <a:lstStyle/>
          <a:p>
            <a:r>
              <a:rPr lang="en-US" dirty="0"/>
              <a:t>New Node – Image Writer (Port)</a:t>
            </a:r>
          </a:p>
        </p:txBody>
      </p:sp>
      <p:sp>
        <p:nvSpPr>
          <p:cNvPr id="3" name="Content Placeholder 2">
            <a:extLst>
              <a:ext uri="{FF2B5EF4-FFF2-40B4-BE49-F238E27FC236}">
                <a16:creationId xmlns:a16="http://schemas.microsoft.com/office/drawing/2014/main" id="{F7DE69A0-21B5-86BB-83F9-517A40F783BC}"/>
              </a:ext>
            </a:extLst>
          </p:cNvPr>
          <p:cNvSpPr>
            <a:spLocks noGrp="1"/>
          </p:cNvSpPr>
          <p:nvPr>
            <p:ph idx="1"/>
          </p:nvPr>
        </p:nvSpPr>
        <p:spPr/>
        <p:txBody>
          <a:bodyPr/>
          <a:lstStyle/>
          <a:p>
            <a:r>
              <a:rPr lang="en-US" dirty="0"/>
              <a:t>In the configuration window, there is a button to specify a flow variable to specify the path</a:t>
            </a:r>
          </a:p>
        </p:txBody>
      </p:sp>
      <p:pic>
        <p:nvPicPr>
          <p:cNvPr id="6" name="Picture 5">
            <a:extLst>
              <a:ext uri="{FF2B5EF4-FFF2-40B4-BE49-F238E27FC236}">
                <a16:creationId xmlns:a16="http://schemas.microsoft.com/office/drawing/2014/main" id="{0C063D8D-D8E7-9B3D-596C-8BF65F0825E7}"/>
              </a:ext>
            </a:extLst>
          </p:cNvPr>
          <p:cNvPicPr>
            <a:picLocks noChangeAspect="1"/>
          </p:cNvPicPr>
          <p:nvPr/>
        </p:nvPicPr>
        <p:blipFill>
          <a:blip r:embed="rId2"/>
          <a:stretch>
            <a:fillRect/>
          </a:stretch>
        </p:blipFill>
        <p:spPr>
          <a:xfrm>
            <a:off x="356400" y="1605152"/>
            <a:ext cx="6676662" cy="2219389"/>
          </a:xfrm>
          <a:prstGeom prst="rect">
            <a:avLst/>
          </a:prstGeom>
          <a:effectLst>
            <a:outerShdw blurRad="50800" dist="38100" dir="2700000" algn="tl" rotWithShape="0">
              <a:prstClr val="black">
                <a:alpha val="40000"/>
              </a:prstClr>
            </a:outerShdw>
          </a:effectLst>
        </p:spPr>
      </p:pic>
      <p:pic>
        <p:nvPicPr>
          <p:cNvPr id="15" name="Picture 14">
            <a:extLst>
              <a:ext uri="{FF2B5EF4-FFF2-40B4-BE49-F238E27FC236}">
                <a16:creationId xmlns:a16="http://schemas.microsoft.com/office/drawing/2014/main" id="{5A3BC651-F736-3B02-0CB9-AF2AB73E64C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493685" y="2613389"/>
            <a:ext cx="1407720" cy="1092449"/>
          </a:xfrm>
          <a:prstGeom prst="rect">
            <a:avLst/>
          </a:prstGeom>
          <a:effectLst>
            <a:outerShdw blurRad="50800" dist="38100" dir="2700000" algn="tl" rotWithShape="0">
              <a:prstClr val="black">
                <a:alpha val="40000"/>
              </a:prstClr>
            </a:outerShdw>
          </a:effectLst>
        </p:spPr>
      </p:pic>
      <p:sp>
        <p:nvSpPr>
          <p:cNvPr id="4" name="Rettangolo con angoli arrotondati 3">
            <a:extLst>
              <a:ext uri="{FF2B5EF4-FFF2-40B4-BE49-F238E27FC236}">
                <a16:creationId xmlns:a16="http://schemas.microsoft.com/office/drawing/2014/main" id="{48E469CE-42D0-56A0-FEA1-EE80D2BFB3FB}"/>
              </a:ext>
            </a:extLst>
          </p:cNvPr>
          <p:cNvSpPr/>
          <p:nvPr/>
        </p:nvSpPr>
        <p:spPr>
          <a:xfrm>
            <a:off x="6706214" y="2473903"/>
            <a:ext cx="255834" cy="263730"/>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Tree>
    <p:extLst>
      <p:ext uri="{BB962C8B-B14F-4D97-AF65-F5344CB8AC3E}">
        <p14:creationId xmlns:p14="http://schemas.microsoft.com/office/powerpoint/2010/main" val="28411484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4C1A0-4C1A-68E9-DFAC-C38AB4738C96}"/>
              </a:ext>
            </a:extLst>
          </p:cNvPr>
          <p:cNvSpPr>
            <a:spLocks noGrp="1"/>
          </p:cNvSpPr>
          <p:nvPr>
            <p:ph type="title"/>
          </p:nvPr>
        </p:nvSpPr>
        <p:spPr/>
        <p:txBody>
          <a:bodyPr/>
          <a:lstStyle/>
          <a:p>
            <a:r>
              <a:rPr lang="en-US" dirty="0"/>
              <a:t>New Node – Image Writer (Port)</a:t>
            </a:r>
          </a:p>
        </p:txBody>
      </p:sp>
      <p:sp>
        <p:nvSpPr>
          <p:cNvPr id="3" name="Content Placeholder 2">
            <a:extLst>
              <a:ext uri="{FF2B5EF4-FFF2-40B4-BE49-F238E27FC236}">
                <a16:creationId xmlns:a16="http://schemas.microsoft.com/office/drawing/2014/main" id="{F7DE69A0-21B5-86BB-83F9-517A40F783BC}"/>
              </a:ext>
            </a:extLst>
          </p:cNvPr>
          <p:cNvSpPr>
            <a:spLocks noGrp="1"/>
          </p:cNvSpPr>
          <p:nvPr>
            <p:ph idx="1"/>
          </p:nvPr>
        </p:nvSpPr>
        <p:spPr/>
        <p:txBody>
          <a:bodyPr/>
          <a:lstStyle/>
          <a:p>
            <a:r>
              <a:rPr lang="en-US" dirty="0"/>
              <a:t>Now the output file location “path” is controlled by the flow variable “file-path”</a:t>
            </a:r>
          </a:p>
        </p:txBody>
      </p:sp>
      <p:pic>
        <p:nvPicPr>
          <p:cNvPr id="5" name="Picture 4">
            <a:extLst>
              <a:ext uri="{FF2B5EF4-FFF2-40B4-BE49-F238E27FC236}">
                <a16:creationId xmlns:a16="http://schemas.microsoft.com/office/drawing/2014/main" id="{02DA661B-95BA-F83C-D648-CFBDE216465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96686" y="1621813"/>
            <a:ext cx="7750629" cy="2799437"/>
          </a:xfrm>
          <a:prstGeom prst="rect">
            <a:avLst/>
          </a:prstGeom>
          <a:effectLst>
            <a:outerShdw blurRad="50800" dist="38100" dir="2700000" algn="tl" rotWithShape="0">
              <a:prstClr val="black">
                <a:alpha val="40000"/>
              </a:prstClr>
            </a:outerShdw>
          </a:effectLst>
        </p:spPr>
      </p:pic>
      <p:sp>
        <p:nvSpPr>
          <p:cNvPr id="4" name="Rettangolo con angoli arrotondati 3">
            <a:extLst>
              <a:ext uri="{FF2B5EF4-FFF2-40B4-BE49-F238E27FC236}">
                <a16:creationId xmlns:a16="http://schemas.microsoft.com/office/drawing/2014/main" id="{CEACFB42-1FCB-F920-9A2E-E21C2DB5E32A}"/>
              </a:ext>
            </a:extLst>
          </p:cNvPr>
          <p:cNvSpPr/>
          <p:nvPr/>
        </p:nvSpPr>
        <p:spPr>
          <a:xfrm>
            <a:off x="696685" y="3757253"/>
            <a:ext cx="2393102" cy="221226"/>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Tree>
    <p:extLst>
      <p:ext uri="{BB962C8B-B14F-4D97-AF65-F5344CB8AC3E}">
        <p14:creationId xmlns:p14="http://schemas.microsoft.com/office/powerpoint/2010/main" val="30124641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9B661-9DD2-EA1B-C182-242EC578D4A1}"/>
              </a:ext>
            </a:extLst>
          </p:cNvPr>
          <p:cNvSpPr>
            <a:spLocks noGrp="1"/>
          </p:cNvSpPr>
          <p:nvPr>
            <p:ph type="title"/>
          </p:nvPr>
        </p:nvSpPr>
        <p:spPr/>
        <p:txBody>
          <a:bodyPr/>
          <a:lstStyle/>
          <a:p>
            <a:r>
              <a:rPr lang="en-US" dirty="0"/>
              <a:t>Footnote – Survey</a:t>
            </a:r>
          </a:p>
        </p:txBody>
      </p:sp>
      <p:sp>
        <p:nvSpPr>
          <p:cNvPr id="3" name="Content Placeholder 2">
            <a:extLst>
              <a:ext uri="{FF2B5EF4-FFF2-40B4-BE49-F238E27FC236}">
                <a16:creationId xmlns:a16="http://schemas.microsoft.com/office/drawing/2014/main" id="{BA425394-F904-9A08-2145-65449061207A}"/>
              </a:ext>
            </a:extLst>
          </p:cNvPr>
          <p:cNvSpPr>
            <a:spLocks noGrp="1"/>
          </p:cNvSpPr>
          <p:nvPr>
            <p:ph idx="1"/>
          </p:nvPr>
        </p:nvSpPr>
        <p:spPr/>
        <p:txBody>
          <a:bodyPr/>
          <a:lstStyle/>
          <a:p>
            <a:r>
              <a:rPr lang="en-US" dirty="0"/>
              <a:t>We want to have a little survey at the bottom of the dashboard</a:t>
            </a:r>
          </a:p>
        </p:txBody>
      </p:sp>
      <p:pic>
        <p:nvPicPr>
          <p:cNvPr id="5" name="Picture 4">
            <a:extLst>
              <a:ext uri="{FF2B5EF4-FFF2-40B4-BE49-F238E27FC236}">
                <a16:creationId xmlns:a16="http://schemas.microsoft.com/office/drawing/2014/main" id="{658B128D-E381-47A5-2575-79CAB5956105}"/>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77193" y="1355202"/>
            <a:ext cx="4094807" cy="3327543"/>
          </a:xfrm>
          <a:prstGeom prst="rect">
            <a:avLst/>
          </a:prstGeom>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C6A0652D-2CA7-C215-DA86-D9FFEB7DA65D}"/>
              </a:ext>
            </a:extLst>
          </p:cNvPr>
          <p:cNvPicPr>
            <a:picLocks noChangeAspect="1"/>
          </p:cNvPicPr>
          <p:nvPr/>
        </p:nvPicPr>
        <p:blipFill rotWithShape="1">
          <a:blip r:embed="rId3"/>
          <a:srcRect l="3072" t="83634" r="59356" b="2555"/>
          <a:stretch/>
        </p:blipFill>
        <p:spPr>
          <a:xfrm>
            <a:off x="5574888" y="2458291"/>
            <a:ext cx="3148782" cy="997380"/>
          </a:xfrm>
          <a:prstGeom prst="rect">
            <a:avLst/>
          </a:prstGeom>
          <a:effectLst>
            <a:outerShdw blurRad="50800" dist="38100" dir="2700000" algn="tl" rotWithShape="0">
              <a:prstClr val="black">
                <a:alpha val="40000"/>
              </a:prstClr>
            </a:outerShdw>
          </a:effectLst>
        </p:spPr>
      </p:pic>
      <p:sp>
        <p:nvSpPr>
          <p:cNvPr id="4" name="Rettangolo con angoli arrotondati 3">
            <a:extLst>
              <a:ext uri="{FF2B5EF4-FFF2-40B4-BE49-F238E27FC236}">
                <a16:creationId xmlns:a16="http://schemas.microsoft.com/office/drawing/2014/main" id="{343B32A5-1676-609C-E782-69A80EA50866}"/>
              </a:ext>
            </a:extLst>
          </p:cNvPr>
          <p:cNvSpPr/>
          <p:nvPr/>
        </p:nvSpPr>
        <p:spPr>
          <a:xfrm>
            <a:off x="5574890" y="2458290"/>
            <a:ext cx="3148781" cy="997380"/>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0" name="Fumetto: rettangolo con angoli arrotondati 9">
            <a:extLst>
              <a:ext uri="{FF2B5EF4-FFF2-40B4-BE49-F238E27FC236}">
                <a16:creationId xmlns:a16="http://schemas.microsoft.com/office/drawing/2014/main" id="{3272BEE3-97C5-AE18-CFDB-348DADE15692}"/>
              </a:ext>
            </a:extLst>
          </p:cNvPr>
          <p:cNvSpPr/>
          <p:nvPr/>
        </p:nvSpPr>
        <p:spPr>
          <a:xfrm>
            <a:off x="629609" y="4153022"/>
            <a:ext cx="1360967" cy="529723"/>
          </a:xfrm>
          <a:prstGeom prst="wedgeRoundRectCallout">
            <a:avLst>
              <a:gd name="adj1" fmla="val 302643"/>
              <a:gd name="adj2" fmla="val -199212"/>
              <a:gd name="adj3" fmla="val 16667"/>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Tree>
    <p:extLst>
      <p:ext uri="{BB962C8B-B14F-4D97-AF65-F5344CB8AC3E}">
        <p14:creationId xmlns:p14="http://schemas.microsoft.com/office/powerpoint/2010/main" val="3506522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E0893-CE3B-441B-8CC2-6D53623C5988}"/>
              </a:ext>
            </a:extLst>
          </p:cNvPr>
          <p:cNvSpPr>
            <a:spLocks noGrp="1"/>
          </p:cNvSpPr>
          <p:nvPr>
            <p:ph type="title"/>
          </p:nvPr>
        </p:nvSpPr>
        <p:spPr/>
        <p:txBody>
          <a:bodyPr/>
          <a:lstStyle/>
          <a:p>
            <a:r>
              <a:rPr lang="en-US" dirty="0"/>
              <a:t>New Node – Single Selection Widget</a:t>
            </a:r>
          </a:p>
        </p:txBody>
      </p:sp>
      <p:sp>
        <p:nvSpPr>
          <p:cNvPr id="3" name="Content Placeholder 2">
            <a:extLst>
              <a:ext uri="{FF2B5EF4-FFF2-40B4-BE49-F238E27FC236}">
                <a16:creationId xmlns:a16="http://schemas.microsoft.com/office/drawing/2014/main" id="{77374833-5160-F14E-2F46-8F5AEBC287AE}"/>
              </a:ext>
            </a:extLst>
          </p:cNvPr>
          <p:cNvSpPr>
            <a:spLocks noGrp="1"/>
          </p:cNvSpPr>
          <p:nvPr>
            <p:ph idx="1"/>
          </p:nvPr>
        </p:nvSpPr>
        <p:spPr/>
        <p:txBody>
          <a:bodyPr/>
          <a:lstStyle/>
          <a:p>
            <a:r>
              <a:rPr lang="en-US" dirty="0"/>
              <a:t>Asks the user to select a single option from multiple possible options</a:t>
            </a:r>
          </a:p>
          <a:p>
            <a:r>
              <a:rPr lang="en-US" dirty="0"/>
              <a:t>In the form of a list, a dropdown menu, or radio buttons</a:t>
            </a:r>
          </a:p>
        </p:txBody>
      </p:sp>
      <p:pic>
        <p:nvPicPr>
          <p:cNvPr id="5" name="Picture 4">
            <a:extLst>
              <a:ext uri="{FF2B5EF4-FFF2-40B4-BE49-F238E27FC236}">
                <a16:creationId xmlns:a16="http://schemas.microsoft.com/office/drawing/2014/main" id="{58872B89-1D5A-D0F1-31D3-EA48803B0BEB}"/>
              </a:ext>
            </a:extLst>
          </p:cNvPr>
          <p:cNvPicPr>
            <a:picLocks noChangeAspect="1"/>
          </p:cNvPicPr>
          <p:nvPr/>
        </p:nvPicPr>
        <p:blipFill rotWithShape="1">
          <a:blip r:embed="rId2">
            <a:extLst>
              <a:ext uri="{28A0092B-C50C-407E-A947-70E740481C1C}">
                <a14:useLocalDpi xmlns:a14="http://schemas.microsoft.com/office/drawing/2010/main" val="0"/>
              </a:ext>
            </a:extLst>
          </a:blip>
          <a:srcRect t="-158" b="13339"/>
          <a:stretch/>
        </p:blipFill>
        <p:spPr>
          <a:xfrm>
            <a:off x="663934" y="1805658"/>
            <a:ext cx="3908066" cy="2988193"/>
          </a:xfrm>
          <a:prstGeom prst="rect">
            <a:avLst/>
          </a:prstGeom>
          <a:effectLst>
            <a:outerShdw blurRad="50800" dist="38100" dir="2700000" algn="tl" rotWithShape="0">
              <a:prstClr val="black">
                <a:alpha val="40000"/>
              </a:prstClr>
            </a:outerShdw>
          </a:effectLst>
        </p:spPr>
      </p:pic>
      <p:sp>
        <p:nvSpPr>
          <p:cNvPr id="4" name="Rettangolo con angoli arrotondati 3">
            <a:extLst>
              <a:ext uri="{FF2B5EF4-FFF2-40B4-BE49-F238E27FC236}">
                <a16:creationId xmlns:a16="http://schemas.microsoft.com/office/drawing/2014/main" id="{6B3FCC5B-F401-F946-E9F5-0AB7049EC685}"/>
              </a:ext>
            </a:extLst>
          </p:cNvPr>
          <p:cNvSpPr/>
          <p:nvPr/>
        </p:nvSpPr>
        <p:spPr>
          <a:xfrm>
            <a:off x="1961918" y="2819785"/>
            <a:ext cx="2552700" cy="221867"/>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8" name="Rettangolo con angoli arrotondati 7">
            <a:extLst>
              <a:ext uri="{FF2B5EF4-FFF2-40B4-BE49-F238E27FC236}">
                <a16:creationId xmlns:a16="http://schemas.microsoft.com/office/drawing/2014/main" id="{4ACC400D-8FF1-48B8-2285-377EF459113D}"/>
              </a:ext>
            </a:extLst>
          </p:cNvPr>
          <p:cNvSpPr/>
          <p:nvPr/>
        </p:nvSpPr>
        <p:spPr>
          <a:xfrm>
            <a:off x="1961918" y="3077888"/>
            <a:ext cx="2552700" cy="221867"/>
          </a:xfrm>
          <a:prstGeom prst="roundRect">
            <a:avLst/>
          </a:prstGeom>
          <a:noFill/>
          <a:ln w="31750">
            <a:solidFill>
              <a:srgbClr val="FFC000"/>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9" name="Rettangolo con angoli arrotondati 8">
            <a:extLst>
              <a:ext uri="{FF2B5EF4-FFF2-40B4-BE49-F238E27FC236}">
                <a16:creationId xmlns:a16="http://schemas.microsoft.com/office/drawing/2014/main" id="{7A11FF60-92B6-AB7E-89CD-1B97C332F429}"/>
              </a:ext>
            </a:extLst>
          </p:cNvPr>
          <p:cNvSpPr/>
          <p:nvPr/>
        </p:nvSpPr>
        <p:spPr>
          <a:xfrm>
            <a:off x="1961918" y="3335990"/>
            <a:ext cx="2552700" cy="673952"/>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3" name="Rettangolo con angoli arrotondati 12">
            <a:extLst>
              <a:ext uri="{FF2B5EF4-FFF2-40B4-BE49-F238E27FC236}">
                <a16:creationId xmlns:a16="http://schemas.microsoft.com/office/drawing/2014/main" id="{39E6CE5E-4F0C-407D-F6BE-4E8910B231F9}"/>
              </a:ext>
            </a:extLst>
          </p:cNvPr>
          <p:cNvSpPr/>
          <p:nvPr/>
        </p:nvSpPr>
        <p:spPr>
          <a:xfrm>
            <a:off x="1961918" y="4276468"/>
            <a:ext cx="2552700" cy="188708"/>
          </a:xfrm>
          <a:prstGeom prst="roundRect">
            <a:avLst/>
          </a:prstGeom>
          <a:noFill/>
          <a:ln w="31750">
            <a:solidFill>
              <a:srgbClr val="FFC000"/>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4" name="Fumetto: rettangolo con angoli arrotondati 13">
            <a:extLst>
              <a:ext uri="{FF2B5EF4-FFF2-40B4-BE49-F238E27FC236}">
                <a16:creationId xmlns:a16="http://schemas.microsoft.com/office/drawing/2014/main" id="{49221F06-7C4F-C3B6-0A4A-DB4FFFD88E40}"/>
              </a:ext>
            </a:extLst>
          </p:cNvPr>
          <p:cNvSpPr/>
          <p:nvPr/>
        </p:nvSpPr>
        <p:spPr>
          <a:xfrm>
            <a:off x="4900780" y="2668972"/>
            <a:ext cx="3628182" cy="240019"/>
          </a:xfrm>
          <a:prstGeom prst="wedgeRoundRectCallout">
            <a:avLst>
              <a:gd name="adj1" fmla="val -58433"/>
              <a:gd name="adj2" fmla="val 50211"/>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Flow variable containing the response</a:t>
            </a:r>
          </a:p>
        </p:txBody>
      </p:sp>
      <p:sp>
        <p:nvSpPr>
          <p:cNvPr id="18" name="Fumetto: rettangolo con angoli arrotondati 17">
            <a:extLst>
              <a:ext uri="{FF2B5EF4-FFF2-40B4-BE49-F238E27FC236}">
                <a16:creationId xmlns:a16="http://schemas.microsoft.com/office/drawing/2014/main" id="{DF2F9C41-1FE3-555A-69E2-E6131530870E}"/>
              </a:ext>
            </a:extLst>
          </p:cNvPr>
          <p:cNvSpPr/>
          <p:nvPr/>
        </p:nvSpPr>
        <p:spPr>
          <a:xfrm>
            <a:off x="5158596" y="3077888"/>
            <a:ext cx="2698955" cy="258103"/>
          </a:xfrm>
          <a:prstGeom prst="wedgeRoundRectCallout">
            <a:avLst>
              <a:gd name="adj1" fmla="val -69795"/>
              <a:gd name="adj2" fmla="val -6070"/>
              <a:gd name="adj3" fmla="val 16667"/>
            </a:avLst>
          </a:prstGeom>
          <a:solidFill>
            <a:srgbClr val="FFC000"/>
          </a:solidFill>
          <a:ln w="31750">
            <a:solidFill>
              <a:srgbClr val="FFC000"/>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In horizontal radio buttons</a:t>
            </a:r>
          </a:p>
        </p:txBody>
      </p:sp>
      <p:sp>
        <p:nvSpPr>
          <p:cNvPr id="19" name="Fumetto: rettangolo con angoli arrotondati 18">
            <a:extLst>
              <a:ext uri="{FF2B5EF4-FFF2-40B4-BE49-F238E27FC236}">
                <a16:creationId xmlns:a16="http://schemas.microsoft.com/office/drawing/2014/main" id="{9C168429-5B45-88E4-59F5-ABCAC0C0E266}"/>
              </a:ext>
            </a:extLst>
          </p:cNvPr>
          <p:cNvSpPr/>
          <p:nvPr/>
        </p:nvSpPr>
        <p:spPr>
          <a:xfrm>
            <a:off x="4900780" y="3504887"/>
            <a:ext cx="1998406" cy="408098"/>
          </a:xfrm>
          <a:prstGeom prst="wedgeRoundRectCallout">
            <a:avLst>
              <a:gd name="adj1" fmla="val -61792"/>
              <a:gd name="adj2" fmla="val -14131"/>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Possible responses</a:t>
            </a:r>
          </a:p>
        </p:txBody>
      </p:sp>
      <p:sp>
        <p:nvSpPr>
          <p:cNvPr id="20" name="Fumetto: rettangolo con angoli arrotondati 19">
            <a:extLst>
              <a:ext uri="{FF2B5EF4-FFF2-40B4-BE49-F238E27FC236}">
                <a16:creationId xmlns:a16="http://schemas.microsoft.com/office/drawing/2014/main" id="{FBA4203C-F720-17B1-1D11-AC4BD4AE9674}"/>
              </a:ext>
            </a:extLst>
          </p:cNvPr>
          <p:cNvSpPr/>
          <p:nvPr/>
        </p:nvSpPr>
        <p:spPr>
          <a:xfrm>
            <a:off x="5052261" y="4229746"/>
            <a:ext cx="1755058" cy="315308"/>
          </a:xfrm>
          <a:prstGeom prst="wedgeRoundRectCallout">
            <a:avLst>
              <a:gd name="adj1" fmla="val -73775"/>
              <a:gd name="adj2" fmla="val -646"/>
              <a:gd name="adj3" fmla="val 16667"/>
            </a:avLst>
          </a:prstGeom>
          <a:solidFill>
            <a:srgbClr val="FFC000"/>
          </a:solidFill>
          <a:ln w="31750">
            <a:solidFill>
              <a:srgbClr val="FFC000"/>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Default response</a:t>
            </a:r>
          </a:p>
        </p:txBody>
      </p:sp>
    </p:spTree>
    <p:extLst>
      <p:ext uri="{BB962C8B-B14F-4D97-AF65-F5344CB8AC3E}">
        <p14:creationId xmlns:p14="http://schemas.microsoft.com/office/powerpoint/2010/main" val="25385667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39C6B-EB33-A375-3356-5F283051B054}"/>
              </a:ext>
            </a:extLst>
          </p:cNvPr>
          <p:cNvSpPr>
            <a:spLocks noGrp="1"/>
          </p:cNvSpPr>
          <p:nvPr>
            <p:ph type="title"/>
          </p:nvPr>
        </p:nvSpPr>
        <p:spPr/>
        <p:txBody>
          <a:bodyPr/>
          <a:lstStyle/>
          <a:p>
            <a:r>
              <a:rPr lang="en-US" dirty="0"/>
              <a:t>Passing on Flow Variables from a Component</a:t>
            </a:r>
          </a:p>
        </p:txBody>
      </p:sp>
      <p:sp>
        <p:nvSpPr>
          <p:cNvPr id="3" name="Content Placeholder 2">
            <a:extLst>
              <a:ext uri="{FF2B5EF4-FFF2-40B4-BE49-F238E27FC236}">
                <a16:creationId xmlns:a16="http://schemas.microsoft.com/office/drawing/2014/main" id="{A70C15C9-5DFE-F4FB-C578-068FEF489691}"/>
              </a:ext>
            </a:extLst>
          </p:cNvPr>
          <p:cNvSpPr>
            <a:spLocks noGrp="1"/>
          </p:cNvSpPr>
          <p:nvPr>
            <p:ph idx="1"/>
          </p:nvPr>
        </p:nvSpPr>
        <p:spPr/>
        <p:txBody>
          <a:bodyPr/>
          <a:lstStyle/>
          <a:p>
            <a:r>
              <a:rPr lang="en-US" dirty="0"/>
              <a:t>To pass on the response flow variable “feed-back” from Single Selection Widget to outside the component</a:t>
            </a:r>
          </a:p>
          <a:p>
            <a:pPr lvl="1"/>
            <a:r>
              <a:rPr lang="en-US" dirty="0"/>
              <a:t>Outside the component, add a flow variable output port to the component</a:t>
            </a:r>
          </a:p>
          <a:p>
            <a:pPr lvl="1"/>
            <a:r>
              <a:rPr lang="en-US" dirty="0"/>
              <a:t>Inside the component, </a:t>
            </a:r>
            <a:r>
              <a:rPr lang="en-US" dirty="0">
                <a:sym typeface="Wingdings" panose="05000000000000000000" pitchFamily="2" charset="2"/>
              </a:rPr>
              <a:t>drag the red dot on the right  connect to the Component Output</a:t>
            </a:r>
          </a:p>
          <a:p>
            <a:pPr marL="345600" lvl="1" indent="0">
              <a:buNone/>
            </a:pPr>
            <a:endParaRPr lang="en-US" dirty="0"/>
          </a:p>
        </p:txBody>
      </p:sp>
      <p:sp>
        <p:nvSpPr>
          <p:cNvPr id="9" name="Arrow: Right 9">
            <a:extLst>
              <a:ext uri="{FF2B5EF4-FFF2-40B4-BE49-F238E27FC236}">
                <a16:creationId xmlns:a16="http://schemas.microsoft.com/office/drawing/2014/main" id="{17BC1AEB-3F1A-31E9-16E1-4834DE3A87CC}"/>
              </a:ext>
            </a:extLst>
          </p:cNvPr>
          <p:cNvSpPr/>
          <p:nvPr/>
        </p:nvSpPr>
        <p:spPr>
          <a:xfrm>
            <a:off x="4248539" y="3029482"/>
            <a:ext cx="646922" cy="335902"/>
          </a:xfrm>
          <a:prstGeom prst="rightArrow">
            <a:avLst/>
          </a:prstGeom>
          <a:solidFill>
            <a:srgbClr val="FFD800"/>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pic>
        <p:nvPicPr>
          <p:cNvPr id="8" name="Picture 7">
            <a:extLst>
              <a:ext uri="{FF2B5EF4-FFF2-40B4-BE49-F238E27FC236}">
                <a16:creationId xmlns:a16="http://schemas.microsoft.com/office/drawing/2014/main" id="{5F983803-F439-3910-B987-65B758CDADCD}"/>
              </a:ext>
            </a:extLst>
          </p:cNvPr>
          <p:cNvPicPr>
            <a:picLocks noChangeAspect="1"/>
          </p:cNvPicPr>
          <p:nvPr/>
        </p:nvPicPr>
        <p:blipFill>
          <a:blip r:embed="rId2"/>
          <a:stretch>
            <a:fillRect/>
          </a:stretch>
        </p:blipFill>
        <p:spPr>
          <a:xfrm>
            <a:off x="1474899" y="2430827"/>
            <a:ext cx="2312861" cy="1869115"/>
          </a:xfrm>
          <a:prstGeom prst="rect">
            <a:avLst/>
          </a:prstGeom>
          <a:effectLst>
            <a:outerShdw blurRad="50800" dist="38100" dir="2700000" algn="tl" rotWithShape="0">
              <a:prstClr val="black">
                <a:alpha val="40000"/>
              </a:prstClr>
            </a:outerShdw>
          </a:effectLst>
        </p:spPr>
      </p:pic>
      <p:pic>
        <p:nvPicPr>
          <p:cNvPr id="12" name="Picture 11">
            <a:extLst>
              <a:ext uri="{FF2B5EF4-FFF2-40B4-BE49-F238E27FC236}">
                <a16:creationId xmlns:a16="http://schemas.microsoft.com/office/drawing/2014/main" id="{BD7E0ECF-EB44-31F2-43B1-95C706FA2D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6242" y="2758051"/>
            <a:ext cx="2677607" cy="95500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3388976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E1E6B-BEBA-D129-3A05-7E11644F39FE}"/>
              </a:ext>
            </a:extLst>
          </p:cNvPr>
          <p:cNvSpPr>
            <a:spLocks noGrp="1"/>
          </p:cNvSpPr>
          <p:nvPr>
            <p:ph type="title"/>
          </p:nvPr>
        </p:nvSpPr>
        <p:spPr/>
        <p:txBody>
          <a:bodyPr/>
          <a:lstStyle/>
          <a:p>
            <a:r>
              <a:rPr lang="en-US" dirty="0"/>
              <a:t>Passing on Flow Variables from a Component</a:t>
            </a:r>
          </a:p>
        </p:txBody>
      </p:sp>
      <p:sp>
        <p:nvSpPr>
          <p:cNvPr id="3" name="Content Placeholder 2">
            <a:extLst>
              <a:ext uri="{FF2B5EF4-FFF2-40B4-BE49-F238E27FC236}">
                <a16:creationId xmlns:a16="http://schemas.microsoft.com/office/drawing/2014/main" id="{E4C13C2A-281F-C265-909B-DC95003C2F5C}"/>
              </a:ext>
            </a:extLst>
          </p:cNvPr>
          <p:cNvSpPr>
            <a:spLocks noGrp="1"/>
          </p:cNvSpPr>
          <p:nvPr>
            <p:ph idx="1"/>
          </p:nvPr>
        </p:nvSpPr>
        <p:spPr/>
        <p:txBody>
          <a:bodyPr/>
          <a:lstStyle/>
          <a:p>
            <a:r>
              <a:rPr lang="en-US" dirty="0"/>
              <a:t>Connect the flow variable output port from Single Selection Widget to the Component Output port</a:t>
            </a:r>
          </a:p>
          <a:p>
            <a:endParaRPr lang="en-US" dirty="0"/>
          </a:p>
          <a:p>
            <a:endParaRPr lang="en-US" dirty="0"/>
          </a:p>
          <a:p>
            <a:r>
              <a:rPr lang="en-US" dirty="0"/>
              <a:t>Make sure that the flow variable “feedback-choice” is selected in the configuration of Component Output</a:t>
            </a:r>
          </a:p>
        </p:txBody>
      </p:sp>
      <p:pic>
        <p:nvPicPr>
          <p:cNvPr id="5" name="Picture 4">
            <a:extLst>
              <a:ext uri="{FF2B5EF4-FFF2-40B4-BE49-F238E27FC236}">
                <a16:creationId xmlns:a16="http://schemas.microsoft.com/office/drawing/2014/main" id="{3B2CA843-C513-5DDA-B51F-5065B5D2264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302205" y="1243453"/>
            <a:ext cx="2006501" cy="688126"/>
          </a:xfrm>
          <a:prstGeom prst="rect">
            <a:avLst/>
          </a:prstGeom>
        </p:spPr>
      </p:pic>
      <p:pic>
        <p:nvPicPr>
          <p:cNvPr id="7" name="Picture 6">
            <a:extLst>
              <a:ext uri="{FF2B5EF4-FFF2-40B4-BE49-F238E27FC236}">
                <a16:creationId xmlns:a16="http://schemas.microsoft.com/office/drawing/2014/main" id="{EA142B82-B6B7-62B4-3C7A-F8F0935A1E0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104682" y="2555182"/>
            <a:ext cx="3388242" cy="2226178"/>
          </a:xfrm>
          <a:prstGeom prst="rect">
            <a:avLst/>
          </a:prstGeom>
          <a:effectLst>
            <a:outerShdw blurRad="50800" dist="38100" dir="2700000" algn="tl" rotWithShape="0">
              <a:prstClr val="black">
                <a:alpha val="40000"/>
              </a:prstClr>
            </a:outerShdw>
          </a:effectLst>
        </p:spPr>
      </p:pic>
      <p:pic>
        <p:nvPicPr>
          <p:cNvPr id="10" name="Picture 9">
            <a:extLst>
              <a:ext uri="{FF2B5EF4-FFF2-40B4-BE49-F238E27FC236}">
                <a16:creationId xmlns:a16="http://schemas.microsoft.com/office/drawing/2014/main" id="{0744072E-9B51-DD4F-CEF2-681AC2BD98C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207018" y="3506354"/>
            <a:ext cx="3691279" cy="843515"/>
          </a:xfrm>
          <a:prstGeom prst="rect">
            <a:avLst/>
          </a:prstGeom>
          <a:effectLst>
            <a:outerShdw blurRad="50800" dist="38100" dir="2700000" algn="tl" rotWithShape="0">
              <a:prstClr val="black">
                <a:alpha val="40000"/>
              </a:prstClr>
            </a:outerShdw>
          </a:effectLst>
        </p:spPr>
      </p:pic>
      <p:sp>
        <p:nvSpPr>
          <p:cNvPr id="4" name="Rettangolo con angoli arrotondati 3">
            <a:extLst>
              <a:ext uri="{FF2B5EF4-FFF2-40B4-BE49-F238E27FC236}">
                <a16:creationId xmlns:a16="http://schemas.microsoft.com/office/drawing/2014/main" id="{399F21BD-4111-ECE4-CB61-B0F1BE29CD0A}"/>
              </a:ext>
            </a:extLst>
          </p:cNvPr>
          <p:cNvSpPr/>
          <p:nvPr/>
        </p:nvSpPr>
        <p:spPr>
          <a:xfrm>
            <a:off x="2967584" y="3545870"/>
            <a:ext cx="713481" cy="154966"/>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6" name="Rettangolo con angoli arrotondati 5">
            <a:extLst>
              <a:ext uri="{FF2B5EF4-FFF2-40B4-BE49-F238E27FC236}">
                <a16:creationId xmlns:a16="http://schemas.microsoft.com/office/drawing/2014/main" id="{D7808ECF-FD0C-E44D-D066-54663CF51A8B}"/>
              </a:ext>
            </a:extLst>
          </p:cNvPr>
          <p:cNvSpPr/>
          <p:nvPr/>
        </p:nvSpPr>
        <p:spPr>
          <a:xfrm>
            <a:off x="5207017" y="3804660"/>
            <a:ext cx="3467318" cy="157784"/>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Tree>
    <p:extLst>
      <p:ext uri="{BB962C8B-B14F-4D97-AF65-F5344CB8AC3E}">
        <p14:creationId xmlns:p14="http://schemas.microsoft.com/office/powerpoint/2010/main" val="22768714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D53EC-B41B-76FE-5720-699AE39D41F5}"/>
              </a:ext>
            </a:extLst>
          </p:cNvPr>
          <p:cNvSpPr>
            <a:spLocks noGrp="1"/>
          </p:cNvSpPr>
          <p:nvPr>
            <p:ph type="title"/>
          </p:nvPr>
        </p:nvSpPr>
        <p:spPr/>
        <p:txBody>
          <a:bodyPr/>
          <a:lstStyle/>
          <a:p>
            <a:r>
              <a:rPr lang="en-US" dirty="0"/>
              <a:t>After Executing Term Frequency Report</a:t>
            </a:r>
          </a:p>
        </p:txBody>
      </p:sp>
      <p:sp>
        <p:nvSpPr>
          <p:cNvPr id="3" name="Content Placeholder 2">
            <a:extLst>
              <a:ext uri="{FF2B5EF4-FFF2-40B4-BE49-F238E27FC236}">
                <a16:creationId xmlns:a16="http://schemas.microsoft.com/office/drawing/2014/main" id="{0050660A-E3A1-D491-20B6-19BDD3649C20}"/>
              </a:ext>
            </a:extLst>
          </p:cNvPr>
          <p:cNvSpPr>
            <a:spLocks noGrp="1"/>
          </p:cNvSpPr>
          <p:nvPr>
            <p:ph idx="1"/>
          </p:nvPr>
        </p:nvSpPr>
        <p:spPr/>
        <p:txBody>
          <a:bodyPr/>
          <a:lstStyle/>
          <a:p>
            <a:r>
              <a:rPr lang="en-US" dirty="0"/>
              <a:t>When closing the composite view window, select “Apply settings temporarily” </a:t>
            </a:r>
          </a:p>
          <a:p>
            <a:pPr lvl="1"/>
            <a:r>
              <a:rPr lang="en-US" dirty="0"/>
              <a:t>So that the flow variable with the survey response is passed on</a:t>
            </a:r>
          </a:p>
        </p:txBody>
      </p:sp>
      <p:pic>
        <p:nvPicPr>
          <p:cNvPr id="5" name="Picture 4">
            <a:extLst>
              <a:ext uri="{FF2B5EF4-FFF2-40B4-BE49-F238E27FC236}">
                <a16:creationId xmlns:a16="http://schemas.microsoft.com/office/drawing/2014/main" id="{3AC439F4-8959-BFD8-5861-09BAF8CC383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191246" y="2129062"/>
            <a:ext cx="2761509" cy="2292189"/>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895840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EB0DD-113A-35DA-9500-D6ED9E3F562A}"/>
              </a:ext>
            </a:extLst>
          </p:cNvPr>
          <p:cNvSpPr>
            <a:spLocks noGrp="1"/>
          </p:cNvSpPr>
          <p:nvPr>
            <p:ph type="title"/>
          </p:nvPr>
        </p:nvSpPr>
        <p:spPr/>
        <p:txBody>
          <a:bodyPr/>
          <a:lstStyle/>
          <a:p>
            <a:r>
              <a:rPr lang="en-US" dirty="0"/>
              <a:t>Re-execution</a:t>
            </a:r>
          </a:p>
        </p:txBody>
      </p:sp>
      <p:sp>
        <p:nvSpPr>
          <p:cNvPr id="3" name="Content Placeholder 2">
            <a:extLst>
              <a:ext uri="{FF2B5EF4-FFF2-40B4-BE49-F238E27FC236}">
                <a16:creationId xmlns:a16="http://schemas.microsoft.com/office/drawing/2014/main" id="{8721E1E9-D1D7-0FF9-8087-F958477BBE11}"/>
              </a:ext>
            </a:extLst>
          </p:cNvPr>
          <p:cNvSpPr>
            <a:spLocks noGrp="1"/>
          </p:cNvSpPr>
          <p:nvPr>
            <p:ph idx="1"/>
          </p:nvPr>
        </p:nvSpPr>
        <p:spPr/>
        <p:txBody>
          <a:bodyPr/>
          <a:lstStyle/>
          <a:p>
            <a:pPr algn="l"/>
            <a:r>
              <a:rPr lang="en-US" dirty="0"/>
              <a:t>Re-execution is an important feature of data apps. However, since we do not want players to adjust their answers, it will not be used for this game.</a:t>
            </a:r>
          </a:p>
        </p:txBody>
      </p:sp>
      <p:pic>
        <p:nvPicPr>
          <p:cNvPr id="6" name="Picture 5" descr="A screenshot of a computer&#10;&#10;Description automatically generated">
            <a:extLst>
              <a:ext uri="{FF2B5EF4-FFF2-40B4-BE49-F238E27FC236}">
                <a16:creationId xmlns:a16="http://schemas.microsoft.com/office/drawing/2014/main" id="{077FFA88-11EB-634D-665F-DCD15FA7DB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1260" y="1896270"/>
            <a:ext cx="6084570" cy="1877524"/>
          </a:xfrm>
          <a:prstGeom prst="rect">
            <a:avLst/>
          </a:prstGeom>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36E9147B-49F5-BDF2-C2D4-D06893E0F70E}"/>
              </a:ext>
            </a:extLst>
          </p:cNvPr>
          <p:cNvPicPr>
            <a:picLocks noChangeAspect="1"/>
          </p:cNvPicPr>
          <p:nvPr/>
        </p:nvPicPr>
        <p:blipFill>
          <a:blip r:embed="rId3"/>
          <a:stretch>
            <a:fillRect/>
          </a:stretch>
        </p:blipFill>
        <p:spPr>
          <a:xfrm>
            <a:off x="598171" y="2384862"/>
            <a:ext cx="1288419" cy="900341"/>
          </a:xfrm>
          <a:prstGeom prst="rect">
            <a:avLst/>
          </a:prstGeom>
        </p:spPr>
      </p:pic>
    </p:spTree>
    <p:extLst>
      <p:ext uri="{BB962C8B-B14F-4D97-AF65-F5344CB8AC3E}">
        <p14:creationId xmlns:p14="http://schemas.microsoft.com/office/powerpoint/2010/main" val="2668469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E18A14-5786-A9B1-D16E-838944663DF6}"/>
              </a:ext>
            </a:extLst>
          </p:cNvPr>
          <p:cNvSpPr>
            <a:spLocks noGrp="1"/>
          </p:cNvSpPr>
          <p:nvPr>
            <p:ph type="title"/>
          </p:nvPr>
        </p:nvSpPr>
        <p:spPr/>
        <p:txBody>
          <a:bodyPr/>
          <a:lstStyle/>
          <a:p>
            <a:r>
              <a:rPr lang="en-US" dirty="0"/>
              <a:t>Beautifying the Composite View with Widgets</a:t>
            </a:r>
          </a:p>
        </p:txBody>
      </p:sp>
      <p:sp>
        <p:nvSpPr>
          <p:cNvPr id="4" name="Content Placeholder 3">
            <a:extLst>
              <a:ext uri="{FF2B5EF4-FFF2-40B4-BE49-F238E27FC236}">
                <a16:creationId xmlns:a16="http://schemas.microsoft.com/office/drawing/2014/main" id="{EEE5B8C2-83B5-91AB-435E-D4CACAA04967}"/>
              </a:ext>
            </a:extLst>
          </p:cNvPr>
          <p:cNvSpPr>
            <a:spLocks noGrp="1"/>
          </p:cNvSpPr>
          <p:nvPr>
            <p:ph idx="1"/>
          </p:nvPr>
        </p:nvSpPr>
        <p:spPr/>
        <p:txBody>
          <a:bodyPr/>
          <a:lstStyle/>
          <a:p>
            <a:r>
              <a:rPr lang="en-US" dirty="0"/>
              <a:t>We can add texts and images to the composite view</a:t>
            </a:r>
          </a:p>
          <a:p>
            <a:pPr lvl="1"/>
            <a:r>
              <a:rPr lang="en-US" dirty="0"/>
              <a:t>By using widget nodes</a:t>
            </a:r>
          </a:p>
        </p:txBody>
      </p:sp>
      <p:pic>
        <p:nvPicPr>
          <p:cNvPr id="6" name="Picture 5">
            <a:extLst>
              <a:ext uri="{FF2B5EF4-FFF2-40B4-BE49-F238E27FC236}">
                <a16:creationId xmlns:a16="http://schemas.microsoft.com/office/drawing/2014/main" id="{5DC599A2-D9C0-4FA1-DF45-DAE9BF05214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406526" y="1560795"/>
            <a:ext cx="4418035" cy="332883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520138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179F7-32BE-396D-C9EE-5D0E2C34AA79}"/>
              </a:ext>
            </a:extLst>
          </p:cNvPr>
          <p:cNvSpPr>
            <a:spLocks noGrp="1"/>
          </p:cNvSpPr>
          <p:nvPr>
            <p:ph type="title"/>
          </p:nvPr>
        </p:nvSpPr>
        <p:spPr/>
        <p:txBody>
          <a:bodyPr/>
          <a:lstStyle/>
          <a:p>
            <a:r>
              <a:rPr lang="en-US" dirty="0"/>
              <a:t>Exercise</a:t>
            </a:r>
          </a:p>
        </p:txBody>
      </p:sp>
      <p:sp>
        <p:nvSpPr>
          <p:cNvPr id="3" name="Content Placeholder 2">
            <a:extLst>
              <a:ext uri="{FF2B5EF4-FFF2-40B4-BE49-F238E27FC236}">
                <a16:creationId xmlns:a16="http://schemas.microsoft.com/office/drawing/2014/main" id="{5087CFE3-57E3-69D4-F218-FC826B00DDD6}"/>
              </a:ext>
            </a:extLst>
          </p:cNvPr>
          <p:cNvSpPr>
            <a:spLocks noGrp="1"/>
          </p:cNvSpPr>
          <p:nvPr>
            <p:ph idx="1"/>
          </p:nvPr>
        </p:nvSpPr>
        <p:spPr/>
        <p:txBody>
          <a:bodyPr/>
          <a:lstStyle/>
          <a:p>
            <a:r>
              <a:rPr lang="en-US" dirty="0"/>
              <a:t>Using the flow variable output of the Term frequency report component, create another simple visualization component to display the response.</a:t>
            </a:r>
          </a:p>
          <a:p>
            <a:pPr marL="0" indent="0">
              <a:buNone/>
            </a:pPr>
            <a:endParaRPr lang="en-US" dirty="0"/>
          </a:p>
        </p:txBody>
      </p:sp>
      <p:pic>
        <p:nvPicPr>
          <p:cNvPr id="7" name="Picture 6">
            <a:extLst>
              <a:ext uri="{FF2B5EF4-FFF2-40B4-BE49-F238E27FC236}">
                <a16:creationId xmlns:a16="http://schemas.microsoft.com/office/drawing/2014/main" id="{9814F39C-4E2A-83A6-8CBA-B7704394A5A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683009" y="2081427"/>
            <a:ext cx="5777982" cy="2223089"/>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19529827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1A7511E-51AA-558B-1E72-D1C5DBFD4079}"/>
              </a:ext>
            </a:extLst>
          </p:cNvPr>
          <p:cNvSpPr>
            <a:spLocks noGrp="1"/>
          </p:cNvSpPr>
          <p:nvPr>
            <p:ph type="ctrTitle"/>
          </p:nvPr>
        </p:nvSpPr>
        <p:spPr/>
        <p:txBody>
          <a:bodyPr>
            <a:normAutofit/>
          </a:bodyPr>
          <a:lstStyle/>
          <a:p>
            <a:r>
              <a:rPr lang="en-US" dirty="0"/>
              <a:t>Correct or Incorrect?</a:t>
            </a:r>
          </a:p>
        </p:txBody>
      </p:sp>
    </p:spTree>
    <p:extLst>
      <p:ext uri="{BB962C8B-B14F-4D97-AF65-F5344CB8AC3E}">
        <p14:creationId xmlns:p14="http://schemas.microsoft.com/office/powerpoint/2010/main" val="4122711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36C4A4B-161B-E45E-FD9D-1796740E90A0}"/>
              </a:ext>
            </a:extLst>
          </p:cNvPr>
          <p:cNvSpPr>
            <a:spLocks noGrp="1"/>
          </p:cNvSpPr>
          <p:nvPr>
            <p:ph type="title"/>
          </p:nvPr>
        </p:nvSpPr>
        <p:spPr/>
        <p:txBody>
          <a:bodyPr/>
          <a:lstStyle/>
          <a:p>
            <a:r>
              <a:rPr lang="en-US" dirty="0"/>
              <a:t>Workflow: 02 Tag cloud response</a:t>
            </a:r>
          </a:p>
        </p:txBody>
      </p:sp>
      <p:pic>
        <p:nvPicPr>
          <p:cNvPr id="5" name="Picture 4">
            <a:extLst>
              <a:ext uri="{FF2B5EF4-FFF2-40B4-BE49-F238E27FC236}">
                <a16:creationId xmlns:a16="http://schemas.microsoft.com/office/drawing/2014/main" id="{F77FEDC8-24C3-02ED-54C4-D71F4515AF20}"/>
              </a:ext>
            </a:extLst>
          </p:cNvPr>
          <p:cNvPicPr>
            <a:picLocks noChangeAspect="1"/>
          </p:cNvPicPr>
          <p:nvPr/>
        </p:nvPicPr>
        <p:blipFill>
          <a:blip r:embed="rId2"/>
          <a:stretch>
            <a:fillRect/>
          </a:stretch>
        </p:blipFill>
        <p:spPr>
          <a:xfrm>
            <a:off x="3756190" y="1585566"/>
            <a:ext cx="5167563" cy="3150671"/>
          </a:xfrm>
          <a:prstGeom prst="rect">
            <a:avLst/>
          </a:prstGeom>
          <a:effectLst>
            <a:outerShdw blurRad="50800" dist="38100" dir="2700000" algn="tl" rotWithShape="0">
              <a:prstClr val="black">
                <a:alpha val="40000"/>
              </a:prstClr>
            </a:outerShdw>
          </a:effectLst>
        </p:spPr>
      </p:pic>
      <p:sp>
        <p:nvSpPr>
          <p:cNvPr id="6" name="Arrow: Right 5">
            <a:extLst>
              <a:ext uri="{FF2B5EF4-FFF2-40B4-BE49-F238E27FC236}">
                <a16:creationId xmlns:a16="http://schemas.microsoft.com/office/drawing/2014/main" id="{8A2B7618-AFFD-0DB0-DA00-759A6308F8B2}"/>
              </a:ext>
            </a:extLst>
          </p:cNvPr>
          <p:cNvSpPr/>
          <p:nvPr/>
        </p:nvSpPr>
        <p:spPr>
          <a:xfrm rot="2376018">
            <a:off x="3134318" y="1628988"/>
            <a:ext cx="668305" cy="335902"/>
          </a:xfrm>
          <a:prstGeom prst="rightArrow">
            <a:avLst/>
          </a:prstGeom>
          <a:solidFill>
            <a:srgbClr val="FFD800"/>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grpSp>
        <p:nvGrpSpPr>
          <p:cNvPr id="8" name="Group 7">
            <a:extLst>
              <a:ext uri="{FF2B5EF4-FFF2-40B4-BE49-F238E27FC236}">
                <a16:creationId xmlns:a16="http://schemas.microsoft.com/office/drawing/2014/main" id="{375FDF7E-7AB5-4309-F482-8DCF024FDA06}"/>
              </a:ext>
            </a:extLst>
          </p:cNvPr>
          <p:cNvGrpSpPr/>
          <p:nvPr/>
        </p:nvGrpSpPr>
        <p:grpSpPr>
          <a:xfrm>
            <a:off x="356400" y="907200"/>
            <a:ext cx="3036343" cy="840860"/>
            <a:chOff x="360001" y="634100"/>
            <a:chExt cx="3036343" cy="840860"/>
          </a:xfrm>
        </p:grpSpPr>
        <p:pic>
          <p:nvPicPr>
            <p:cNvPr id="4" name="Picture 3">
              <a:extLst>
                <a:ext uri="{FF2B5EF4-FFF2-40B4-BE49-F238E27FC236}">
                  <a16:creationId xmlns:a16="http://schemas.microsoft.com/office/drawing/2014/main" id="{2D685B90-60EC-3E22-3443-80C32211984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60001" y="674928"/>
              <a:ext cx="3036343" cy="800032"/>
            </a:xfrm>
            <a:prstGeom prst="rect">
              <a:avLst/>
            </a:prstGeom>
            <a:effectLst>
              <a:outerShdw blurRad="50800" dist="38100" dir="2700000" algn="tl" rotWithShape="0">
                <a:prstClr val="black">
                  <a:alpha val="40000"/>
                </a:prstClr>
              </a:outerShdw>
            </a:effectLst>
          </p:spPr>
        </p:pic>
        <p:sp>
          <p:nvSpPr>
            <p:cNvPr id="2" name="Rettangolo con angoli arrotondati 1">
              <a:extLst>
                <a:ext uri="{FF2B5EF4-FFF2-40B4-BE49-F238E27FC236}">
                  <a16:creationId xmlns:a16="http://schemas.microsoft.com/office/drawing/2014/main" id="{FCAC4FBF-8DBC-A93F-E51E-44C73E9A2272}"/>
                </a:ext>
              </a:extLst>
            </p:cNvPr>
            <p:cNvSpPr/>
            <p:nvPr/>
          </p:nvSpPr>
          <p:spPr>
            <a:xfrm>
              <a:off x="2575561" y="634100"/>
              <a:ext cx="820783" cy="840860"/>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grpSp>
      <p:sp>
        <p:nvSpPr>
          <p:cNvPr id="9" name="Rettangolo con angoli arrotondati 8">
            <a:extLst>
              <a:ext uri="{FF2B5EF4-FFF2-40B4-BE49-F238E27FC236}">
                <a16:creationId xmlns:a16="http://schemas.microsoft.com/office/drawing/2014/main" id="{07BF32C9-3FCA-F0CD-4643-A33E7B2FCC05}"/>
              </a:ext>
            </a:extLst>
          </p:cNvPr>
          <p:cNvSpPr/>
          <p:nvPr/>
        </p:nvSpPr>
        <p:spPr>
          <a:xfrm>
            <a:off x="3680460" y="1536689"/>
            <a:ext cx="5303520" cy="3290581"/>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Tree>
    <p:extLst>
      <p:ext uri="{BB962C8B-B14F-4D97-AF65-F5344CB8AC3E}">
        <p14:creationId xmlns:p14="http://schemas.microsoft.com/office/powerpoint/2010/main" val="25220147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A4DAD51-3F64-EC68-1455-F77B8B2E40EF}"/>
              </a:ext>
            </a:extLst>
          </p:cNvPr>
          <p:cNvSpPr>
            <a:spLocks noGrp="1"/>
          </p:cNvSpPr>
          <p:nvPr>
            <p:ph type="title"/>
          </p:nvPr>
        </p:nvSpPr>
        <p:spPr/>
        <p:txBody>
          <a:bodyPr/>
          <a:lstStyle/>
          <a:p>
            <a:r>
              <a:rPr lang="en-US" dirty="0"/>
              <a:t>Guess the Song</a:t>
            </a:r>
          </a:p>
        </p:txBody>
      </p:sp>
      <p:sp>
        <p:nvSpPr>
          <p:cNvPr id="4" name="Content Placeholder 3">
            <a:extLst>
              <a:ext uri="{FF2B5EF4-FFF2-40B4-BE49-F238E27FC236}">
                <a16:creationId xmlns:a16="http://schemas.microsoft.com/office/drawing/2014/main" id="{ED11D221-0B89-B020-9546-87398A615176}"/>
              </a:ext>
            </a:extLst>
          </p:cNvPr>
          <p:cNvSpPr>
            <a:spLocks noGrp="1"/>
          </p:cNvSpPr>
          <p:nvPr>
            <p:ph idx="1"/>
          </p:nvPr>
        </p:nvSpPr>
        <p:spPr/>
        <p:txBody>
          <a:bodyPr/>
          <a:lstStyle/>
          <a:p>
            <a:r>
              <a:rPr lang="en-US" dirty="0"/>
              <a:t>The component Tag Cloud Radio Buttons</a:t>
            </a:r>
          </a:p>
          <a:p>
            <a:pPr lvl="1"/>
            <a:r>
              <a:rPr lang="en-US" dirty="0"/>
              <a:t>Displays a composite view with a word cloud of a random choice</a:t>
            </a:r>
          </a:p>
          <a:p>
            <a:pPr lvl="1"/>
            <a:r>
              <a:rPr lang="en-US" dirty="0"/>
              <a:t>Asks the user to select the correct song title from 3 possible choices</a:t>
            </a:r>
          </a:p>
        </p:txBody>
      </p:sp>
      <p:pic>
        <p:nvPicPr>
          <p:cNvPr id="6" name="Picture 5">
            <a:extLst>
              <a:ext uri="{FF2B5EF4-FFF2-40B4-BE49-F238E27FC236}">
                <a16:creationId xmlns:a16="http://schemas.microsoft.com/office/drawing/2014/main" id="{0E23882B-909F-8B54-D939-BCE1552C0C8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558363" y="1770030"/>
            <a:ext cx="3777921" cy="299615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99270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9879C-5A62-916F-49BA-5DAA1B0F532E}"/>
              </a:ext>
            </a:extLst>
          </p:cNvPr>
          <p:cNvSpPr>
            <a:spLocks noGrp="1"/>
          </p:cNvSpPr>
          <p:nvPr>
            <p:ph type="title"/>
          </p:nvPr>
        </p:nvSpPr>
        <p:spPr/>
        <p:txBody>
          <a:bodyPr/>
          <a:lstStyle/>
          <a:p>
            <a:r>
              <a:rPr lang="en-US" dirty="0"/>
              <a:t>Guess the Song</a:t>
            </a:r>
          </a:p>
        </p:txBody>
      </p:sp>
      <p:sp>
        <p:nvSpPr>
          <p:cNvPr id="3" name="Content Placeholder 2">
            <a:extLst>
              <a:ext uri="{FF2B5EF4-FFF2-40B4-BE49-F238E27FC236}">
                <a16:creationId xmlns:a16="http://schemas.microsoft.com/office/drawing/2014/main" id="{74C95929-F245-CA57-093F-A2E567CD7D5C}"/>
              </a:ext>
            </a:extLst>
          </p:cNvPr>
          <p:cNvSpPr>
            <a:spLocks noGrp="1"/>
          </p:cNvSpPr>
          <p:nvPr>
            <p:ph idx="1"/>
          </p:nvPr>
        </p:nvSpPr>
        <p:spPr/>
        <p:txBody>
          <a:bodyPr/>
          <a:lstStyle/>
          <a:p>
            <a:r>
              <a:rPr lang="en-US" dirty="0"/>
              <a:t>The output from the component</a:t>
            </a:r>
          </a:p>
        </p:txBody>
      </p:sp>
      <p:pic>
        <p:nvPicPr>
          <p:cNvPr id="5" name="Picture 4">
            <a:extLst>
              <a:ext uri="{FF2B5EF4-FFF2-40B4-BE49-F238E27FC236}">
                <a16:creationId xmlns:a16="http://schemas.microsoft.com/office/drawing/2014/main" id="{D480F507-2D85-9886-7DC4-C5B8A98585F1}"/>
              </a:ext>
            </a:extLst>
          </p:cNvPr>
          <p:cNvPicPr>
            <a:picLocks noChangeAspect="1"/>
          </p:cNvPicPr>
          <p:nvPr/>
        </p:nvPicPr>
        <p:blipFill>
          <a:blip r:embed="rId2"/>
          <a:stretch>
            <a:fillRect/>
          </a:stretch>
        </p:blipFill>
        <p:spPr>
          <a:xfrm>
            <a:off x="972884" y="2354296"/>
            <a:ext cx="863385" cy="1009722"/>
          </a:xfrm>
          <a:prstGeom prst="rect">
            <a:avLst/>
          </a:prstGeom>
        </p:spPr>
      </p:pic>
      <p:pic>
        <p:nvPicPr>
          <p:cNvPr id="7" name="Picture 6">
            <a:extLst>
              <a:ext uri="{FF2B5EF4-FFF2-40B4-BE49-F238E27FC236}">
                <a16:creationId xmlns:a16="http://schemas.microsoft.com/office/drawing/2014/main" id="{F513F847-3BEA-B97C-91BB-0C711F980D1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633108" y="1474174"/>
            <a:ext cx="4449472" cy="1119435"/>
          </a:xfrm>
          <a:prstGeom prst="rect">
            <a:avLst/>
          </a:prstGeom>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2497E0B9-BFA3-E04D-5DEF-82BEC49309E8}"/>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399086" y="2859157"/>
            <a:ext cx="2759903" cy="2175536"/>
          </a:xfrm>
          <a:prstGeom prst="rect">
            <a:avLst/>
          </a:prstGeom>
          <a:effectLst>
            <a:outerShdw blurRad="50800" dist="38100" dir="2700000" algn="tl" rotWithShape="0">
              <a:prstClr val="black">
                <a:alpha val="40000"/>
              </a:prstClr>
            </a:outerShdw>
          </a:effectLst>
        </p:spPr>
      </p:pic>
      <p:cxnSp>
        <p:nvCxnSpPr>
          <p:cNvPr id="11" name="Straight Arrow Connector 10">
            <a:extLst>
              <a:ext uri="{FF2B5EF4-FFF2-40B4-BE49-F238E27FC236}">
                <a16:creationId xmlns:a16="http://schemas.microsoft.com/office/drawing/2014/main" id="{A333AC0F-F7E7-C65E-0ABB-66F3CDC99E76}"/>
              </a:ext>
            </a:extLst>
          </p:cNvPr>
          <p:cNvCxnSpPr>
            <a:cxnSpLocks/>
          </p:cNvCxnSpPr>
          <p:nvPr/>
        </p:nvCxnSpPr>
        <p:spPr>
          <a:xfrm>
            <a:off x="1836268" y="2995494"/>
            <a:ext cx="1425092" cy="513203"/>
          </a:xfrm>
          <a:prstGeom prst="straightConnector1">
            <a:avLst/>
          </a:prstGeom>
          <a:ln w="38100">
            <a:solidFill>
              <a:srgbClr val="9B9B9B"/>
            </a:solidFill>
            <a:miter lim="800000"/>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426151F3-C7DB-DC63-BCBB-CD6239D30717}"/>
              </a:ext>
            </a:extLst>
          </p:cNvPr>
          <p:cNvCxnSpPr>
            <a:cxnSpLocks/>
          </p:cNvCxnSpPr>
          <p:nvPr/>
        </p:nvCxnSpPr>
        <p:spPr>
          <a:xfrm flipV="1">
            <a:off x="1836268" y="2178514"/>
            <a:ext cx="796840" cy="625843"/>
          </a:xfrm>
          <a:prstGeom prst="straightConnector1">
            <a:avLst/>
          </a:prstGeom>
          <a:ln w="38100">
            <a:solidFill>
              <a:srgbClr val="FF4B4B"/>
            </a:solidFill>
            <a:miter lim="800000"/>
            <a:tailEnd type="triangle"/>
          </a:ln>
        </p:spPr>
        <p:style>
          <a:lnRef idx="1">
            <a:schemeClr val="accent1"/>
          </a:lnRef>
          <a:fillRef idx="0">
            <a:schemeClr val="accent1"/>
          </a:fillRef>
          <a:effectRef idx="0">
            <a:schemeClr val="accent1"/>
          </a:effectRef>
          <a:fontRef idx="minor">
            <a:schemeClr val="tx1"/>
          </a:fontRef>
        </p:style>
      </p:cxnSp>
      <p:sp>
        <p:nvSpPr>
          <p:cNvPr id="30" name="Arrow: Up-Down 29">
            <a:extLst>
              <a:ext uri="{FF2B5EF4-FFF2-40B4-BE49-F238E27FC236}">
                <a16:creationId xmlns:a16="http://schemas.microsoft.com/office/drawing/2014/main" id="{DD9B2B7D-5769-69BE-38CB-58AFBCB8B333}"/>
              </a:ext>
            </a:extLst>
          </p:cNvPr>
          <p:cNvSpPr/>
          <p:nvPr/>
        </p:nvSpPr>
        <p:spPr>
          <a:xfrm>
            <a:off x="7366834" y="1309998"/>
            <a:ext cx="404326" cy="1433370"/>
          </a:xfrm>
          <a:prstGeom prst="upDownArrow">
            <a:avLst/>
          </a:prstGeom>
          <a:solidFill>
            <a:srgbClr val="FFD800"/>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sp>
        <p:nvSpPr>
          <p:cNvPr id="4" name="Fumetto: rettangolo con angoli arrotondati 3">
            <a:extLst>
              <a:ext uri="{FF2B5EF4-FFF2-40B4-BE49-F238E27FC236}">
                <a16:creationId xmlns:a16="http://schemas.microsoft.com/office/drawing/2014/main" id="{FD7928FA-43BD-C051-E61C-25273C2926C3}"/>
              </a:ext>
            </a:extLst>
          </p:cNvPr>
          <p:cNvSpPr/>
          <p:nvPr/>
        </p:nvSpPr>
        <p:spPr>
          <a:xfrm>
            <a:off x="1316534" y="1286705"/>
            <a:ext cx="1228547" cy="573529"/>
          </a:xfrm>
          <a:prstGeom prst="wedgeRoundRectCallout">
            <a:avLst>
              <a:gd name="adj1" fmla="val 27546"/>
              <a:gd name="adj2" fmla="val 94387"/>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Flow variables</a:t>
            </a:r>
          </a:p>
        </p:txBody>
      </p:sp>
      <p:sp>
        <p:nvSpPr>
          <p:cNvPr id="6" name="Fumetto: rettangolo con angoli arrotondati 5">
            <a:extLst>
              <a:ext uri="{FF2B5EF4-FFF2-40B4-BE49-F238E27FC236}">
                <a16:creationId xmlns:a16="http://schemas.microsoft.com/office/drawing/2014/main" id="{8730C39C-EC55-53D7-32CE-55E492DCF108}"/>
              </a:ext>
            </a:extLst>
          </p:cNvPr>
          <p:cNvSpPr/>
          <p:nvPr/>
        </p:nvSpPr>
        <p:spPr>
          <a:xfrm>
            <a:off x="1640779" y="3868189"/>
            <a:ext cx="1106300" cy="784860"/>
          </a:xfrm>
          <a:prstGeom prst="wedgeRoundRectCallout">
            <a:avLst>
              <a:gd name="adj1" fmla="val 43511"/>
              <a:gd name="adj2" fmla="val -93425"/>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Word cloud image</a:t>
            </a:r>
          </a:p>
        </p:txBody>
      </p:sp>
      <p:sp>
        <p:nvSpPr>
          <p:cNvPr id="8" name="Fumetto: rettangolo con angoli arrotondati 7">
            <a:extLst>
              <a:ext uri="{FF2B5EF4-FFF2-40B4-BE49-F238E27FC236}">
                <a16:creationId xmlns:a16="http://schemas.microsoft.com/office/drawing/2014/main" id="{D3FB6A80-3A37-B523-5459-A144C6FF7810}"/>
              </a:ext>
            </a:extLst>
          </p:cNvPr>
          <p:cNvSpPr/>
          <p:nvPr/>
        </p:nvSpPr>
        <p:spPr>
          <a:xfrm>
            <a:off x="7105696" y="2949173"/>
            <a:ext cx="1417166" cy="640080"/>
          </a:xfrm>
          <a:prstGeom prst="wedgeRoundRectCallout">
            <a:avLst>
              <a:gd name="adj1" fmla="val -88044"/>
              <a:gd name="adj2" fmla="val -138690"/>
              <a:gd name="adj3" fmla="val 16667"/>
            </a:avLst>
          </a:prstGeom>
          <a:solidFill>
            <a:srgbClr val="FFC000"/>
          </a:solidFill>
          <a:ln w="31750">
            <a:solidFill>
              <a:srgbClr val="FFC000"/>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Correct response</a:t>
            </a:r>
          </a:p>
        </p:txBody>
      </p:sp>
      <p:sp>
        <p:nvSpPr>
          <p:cNvPr id="10" name="Fumetto: rettangolo con angoli arrotondati 9">
            <a:extLst>
              <a:ext uri="{FF2B5EF4-FFF2-40B4-BE49-F238E27FC236}">
                <a16:creationId xmlns:a16="http://schemas.microsoft.com/office/drawing/2014/main" id="{F6007AD7-957D-0239-F8B2-CF39E6234390}"/>
              </a:ext>
            </a:extLst>
          </p:cNvPr>
          <p:cNvSpPr/>
          <p:nvPr/>
        </p:nvSpPr>
        <p:spPr>
          <a:xfrm>
            <a:off x="6860414" y="531114"/>
            <a:ext cx="1417166" cy="562425"/>
          </a:xfrm>
          <a:prstGeom prst="wedgeRoundRectCallout">
            <a:avLst>
              <a:gd name="adj1" fmla="val -69763"/>
              <a:gd name="adj2" fmla="val 246759"/>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Selected response</a:t>
            </a:r>
          </a:p>
        </p:txBody>
      </p:sp>
      <p:sp>
        <p:nvSpPr>
          <p:cNvPr id="13" name="Fumetto: rettangolo con angoli arrotondati 12">
            <a:extLst>
              <a:ext uri="{FF2B5EF4-FFF2-40B4-BE49-F238E27FC236}">
                <a16:creationId xmlns:a16="http://schemas.microsoft.com/office/drawing/2014/main" id="{87BE72BE-8C2F-3954-26C3-9B3B3B1428E0}"/>
              </a:ext>
            </a:extLst>
          </p:cNvPr>
          <p:cNvSpPr/>
          <p:nvPr/>
        </p:nvSpPr>
        <p:spPr>
          <a:xfrm>
            <a:off x="7784540" y="1667992"/>
            <a:ext cx="1219200" cy="731796"/>
          </a:xfrm>
          <a:prstGeom prst="wedgeRoundRectCallout">
            <a:avLst>
              <a:gd name="adj1" fmla="val -18333"/>
              <a:gd name="adj2" fmla="val 49368"/>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Same</a:t>
            </a:r>
            <a:br>
              <a:rPr lang="en-US" sz="1400" dirty="0">
                <a:solidFill>
                  <a:schemeClr val="tx1"/>
                </a:solidFill>
              </a:rPr>
            </a:br>
            <a:r>
              <a:rPr lang="en-US" sz="1400" dirty="0">
                <a:solidFill>
                  <a:schemeClr val="tx1"/>
                </a:solidFill>
              </a:rPr>
              <a:t>or</a:t>
            </a:r>
            <a:br>
              <a:rPr lang="en-US" sz="1400" dirty="0">
                <a:solidFill>
                  <a:schemeClr val="tx1"/>
                </a:solidFill>
              </a:rPr>
            </a:br>
            <a:r>
              <a:rPr lang="en-US" sz="1400" dirty="0">
                <a:solidFill>
                  <a:schemeClr val="tx1"/>
                </a:solidFill>
              </a:rPr>
              <a:t>different?</a:t>
            </a:r>
          </a:p>
        </p:txBody>
      </p:sp>
    </p:spTree>
    <p:extLst>
      <p:ext uri="{BB962C8B-B14F-4D97-AF65-F5344CB8AC3E}">
        <p14:creationId xmlns:p14="http://schemas.microsoft.com/office/powerpoint/2010/main" val="250870972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185F5-E148-E61A-ADF2-3BCB4767B5BE}"/>
              </a:ext>
            </a:extLst>
          </p:cNvPr>
          <p:cNvSpPr>
            <a:spLocks noGrp="1"/>
          </p:cNvSpPr>
          <p:nvPr>
            <p:ph type="title"/>
          </p:nvPr>
        </p:nvSpPr>
        <p:spPr/>
        <p:txBody>
          <a:bodyPr/>
          <a:lstStyle/>
          <a:p>
            <a:r>
              <a:rPr lang="en-US" dirty="0"/>
              <a:t>New Node – Rule Engine Variable</a:t>
            </a:r>
          </a:p>
        </p:txBody>
      </p:sp>
      <p:sp>
        <p:nvSpPr>
          <p:cNvPr id="3" name="Content Placeholder 2">
            <a:extLst>
              <a:ext uri="{FF2B5EF4-FFF2-40B4-BE49-F238E27FC236}">
                <a16:creationId xmlns:a16="http://schemas.microsoft.com/office/drawing/2014/main" id="{E66B30CB-C943-5583-36F2-6002BC14E361}"/>
              </a:ext>
            </a:extLst>
          </p:cNvPr>
          <p:cNvSpPr>
            <a:spLocks noGrp="1"/>
          </p:cNvSpPr>
          <p:nvPr>
            <p:ph idx="1"/>
          </p:nvPr>
        </p:nvSpPr>
        <p:spPr/>
        <p:txBody>
          <a:bodyPr/>
          <a:lstStyle/>
          <a:p>
            <a:r>
              <a:rPr lang="en-US" dirty="0"/>
              <a:t>Evaluates rule(s) on flow variables</a:t>
            </a:r>
          </a:p>
          <a:p>
            <a:r>
              <a:rPr lang="en-US" dirty="0"/>
              <a:t>Output flow variable is determined based on whether rules are satisfied</a:t>
            </a:r>
          </a:p>
        </p:txBody>
      </p:sp>
      <p:pic>
        <p:nvPicPr>
          <p:cNvPr id="5" name="Picture 4">
            <a:extLst>
              <a:ext uri="{FF2B5EF4-FFF2-40B4-BE49-F238E27FC236}">
                <a16:creationId xmlns:a16="http://schemas.microsoft.com/office/drawing/2014/main" id="{E7CEAC2F-563D-3A43-48D5-27401F19798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491036" y="227623"/>
            <a:ext cx="971943" cy="734356"/>
          </a:xfrm>
          <a:prstGeom prst="rect">
            <a:avLst/>
          </a:prstGeom>
        </p:spPr>
      </p:pic>
      <p:pic>
        <p:nvPicPr>
          <p:cNvPr id="6" name="Picture 5">
            <a:extLst>
              <a:ext uri="{FF2B5EF4-FFF2-40B4-BE49-F238E27FC236}">
                <a16:creationId xmlns:a16="http://schemas.microsoft.com/office/drawing/2014/main" id="{409807B8-52FC-1FFD-A531-8EC947A1638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45119" y="1632567"/>
            <a:ext cx="4261560" cy="3141128"/>
          </a:xfrm>
          <a:prstGeom prst="rect">
            <a:avLst/>
          </a:prstGeom>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7443DDAB-94A8-3026-9B6E-BE56523F2B72}"/>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857153" y="2066509"/>
            <a:ext cx="6147664" cy="1114591"/>
          </a:xfrm>
          <a:prstGeom prst="rect">
            <a:avLst/>
          </a:prstGeom>
          <a:effectLst>
            <a:outerShdw blurRad="50800" dist="38100" dir="2700000" algn="tl" rotWithShape="0">
              <a:prstClr val="black">
                <a:alpha val="40000"/>
              </a:prstClr>
            </a:outerShdw>
          </a:effectLst>
        </p:spPr>
      </p:pic>
      <p:sp>
        <p:nvSpPr>
          <p:cNvPr id="4" name="Fumetto: rettangolo con angoli arrotondati 3">
            <a:extLst>
              <a:ext uri="{FF2B5EF4-FFF2-40B4-BE49-F238E27FC236}">
                <a16:creationId xmlns:a16="http://schemas.microsoft.com/office/drawing/2014/main" id="{EA192660-200B-738F-4817-CB602820EB75}"/>
              </a:ext>
            </a:extLst>
          </p:cNvPr>
          <p:cNvSpPr/>
          <p:nvPr/>
        </p:nvSpPr>
        <p:spPr>
          <a:xfrm>
            <a:off x="5069895" y="3426506"/>
            <a:ext cx="3242463" cy="1390540"/>
          </a:xfrm>
          <a:prstGeom prst="wedgeRoundRectCallout">
            <a:avLst>
              <a:gd name="adj1" fmla="val -20833"/>
              <a:gd name="adj2" fmla="val -49838"/>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marL="285750" indent="-285750">
              <a:buFont typeface="Arial" panose="020B0604020202020204" pitchFamily="34" charset="0"/>
              <a:buChar char="•"/>
            </a:pPr>
            <a:r>
              <a:rPr lang="en-US" sz="1400" dirty="0">
                <a:solidFill>
                  <a:schemeClr val="tx1"/>
                </a:solidFill>
              </a:rPr>
              <a:t>If song-choice is empty </a:t>
            </a:r>
            <a:r>
              <a:rPr lang="en-US" sz="1400" dirty="0">
                <a:solidFill>
                  <a:schemeClr val="tx1"/>
                </a:solidFill>
                <a:sym typeface="Wingdings" panose="05000000000000000000" pitchFamily="2" charset="2"/>
              </a:rPr>
              <a:t> correct=2</a:t>
            </a:r>
          </a:p>
          <a:p>
            <a:pPr marL="285750" indent="-285750">
              <a:buFont typeface="Arial" panose="020B0604020202020204" pitchFamily="34" charset="0"/>
              <a:buChar char="•"/>
            </a:pPr>
            <a:r>
              <a:rPr lang="en-US" sz="1400" dirty="0">
                <a:solidFill>
                  <a:schemeClr val="tx1"/>
                </a:solidFill>
                <a:sym typeface="Wingdings" panose="05000000000000000000" pitchFamily="2" charset="2"/>
              </a:rPr>
              <a:t>If song-choice is correct  correct=1</a:t>
            </a:r>
          </a:p>
          <a:p>
            <a:pPr marL="285750" indent="-285750">
              <a:buFont typeface="Arial" panose="020B0604020202020204" pitchFamily="34" charset="0"/>
              <a:buChar char="•"/>
            </a:pPr>
            <a:r>
              <a:rPr lang="en-US" sz="1400" dirty="0">
                <a:solidFill>
                  <a:schemeClr val="tx1"/>
                </a:solidFill>
                <a:sym typeface="Wingdings" panose="05000000000000000000" pitchFamily="2" charset="2"/>
              </a:rPr>
              <a:t>Otherwise (i.e., incorrect)  correct=0</a:t>
            </a:r>
            <a:endParaRPr lang="en-US" sz="1400" dirty="0">
              <a:solidFill>
                <a:schemeClr val="tx1"/>
              </a:solidFill>
            </a:endParaRPr>
          </a:p>
        </p:txBody>
      </p:sp>
    </p:spTree>
    <p:extLst>
      <p:ext uri="{BB962C8B-B14F-4D97-AF65-F5344CB8AC3E}">
        <p14:creationId xmlns:p14="http://schemas.microsoft.com/office/powerpoint/2010/main" val="42645445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81ECD-21D3-2253-4472-69ECA48D6651}"/>
              </a:ext>
            </a:extLst>
          </p:cNvPr>
          <p:cNvSpPr>
            <a:spLocks noGrp="1"/>
          </p:cNvSpPr>
          <p:nvPr>
            <p:ph type="title"/>
          </p:nvPr>
        </p:nvSpPr>
        <p:spPr/>
        <p:txBody>
          <a:bodyPr/>
          <a:lstStyle/>
          <a:p>
            <a:r>
              <a:rPr lang="en-US" dirty="0"/>
              <a:t>New Node – Variables to Table Row</a:t>
            </a:r>
          </a:p>
        </p:txBody>
      </p:sp>
      <p:sp>
        <p:nvSpPr>
          <p:cNvPr id="3" name="Content Placeholder 2">
            <a:extLst>
              <a:ext uri="{FF2B5EF4-FFF2-40B4-BE49-F238E27FC236}">
                <a16:creationId xmlns:a16="http://schemas.microsoft.com/office/drawing/2014/main" id="{80CB4A78-7E88-419D-17DC-E16D7FC33068}"/>
              </a:ext>
            </a:extLst>
          </p:cNvPr>
          <p:cNvSpPr>
            <a:spLocks noGrp="1"/>
          </p:cNvSpPr>
          <p:nvPr>
            <p:ph idx="1"/>
          </p:nvPr>
        </p:nvSpPr>
        <p:spPr/>
        <p:txBody>
          <a:bodyPr/>
          <a:lstStyle/>
          <a:p>
            <a:r>
              <a:rPr lang="en-US" dirty="0"/>
              <a:t>Converts flow variables to a table row</a:t>
            </a:r>
          </a:p>
          <a:p>
            <a:pPr lvl="1"/>
            <a:r>
              <a:rPr lang="en-US" dirty="0"/>
              <a:t>Variable name </a:t>
            </a:r>
            <a:r>
              <a:rPr lang="en-US" dirty="0">
                <a:sym typeface="Wingdings" panose="05000000000000000000" pitchFamily="2" charset="2"/>
              </a:rPr>
              <a:t> column name</a:t>
            </a:r>
          </a:p>
          <a:p>
            <a:pPr lvl="1"/>
            <a:r>
              <a:rPr lang="en-US" dirty="0">
                <a:sym typeface="Wingdings" panose="05000000000000000000" pitchFamily="2" charset="2"/>
              </a:rPr>
              <a:t>Variable values  column data</a:t>
            </a:r>
            <a:endParaRPr lang="en-US" dirty="0"/>
          </a:p>
          <a:p>
            <a:pPr marL="0" indent="0">
              <a:buNone/>
            </a:pPr>
            <a:endParaRPr lang="en-US" dirty="0"/>
          </a:p>
        </p:txBody>
      </p:sp>
      <p:pic>
        <p:nvPicPr>
          <p:cNvPr id="5" name="Picture 4">
            <a:extLst>
              <a:ext uri="{FF2B5EF4-FFF2-40B4-BE49-F238E27FC236}">
                <a16:creationId xmlns:a16="http://schemas.microsoft.com/office/drawing/2014/main" id="{7A0FFD4A-A4F2-F4E5-D33E-3BE8A124DE9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155524" y="2443750"/>
            <a:ext cx="1072688" cy="801807"/>
          </a:xfrm>
          <a:prstGeom prst="rect">
            <a:avLst/>
          </a:prstGeom>
        </p:spPr>
      </p:pic>
      <p:pic>
        <p:nvPicPr>
          <p:cNvPr id="9" name="Picture 8">
            <a:extLst>
              <a:ext uri="{FF2B5EF4-FFF2-40B4-BE49-F238E27FC236}">
                <a16:creationId xmlns:a16="http://schemas.microsoft.com/office/drawing/2014/main" id="{BDC7B261-F1B2-5C68-FC74-DE2913AC2AF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56400" y="2574738"/>
            <a:ext cx="3508584" cy="670818"/>
          </a:xfrm>
          <a:prstGeom prst="rect">
            <a:avLst/>
          </a:prstGeom>
          <a:effectLst>
            <a:outerShdw blurRad="50800" dist="38100" dir="2700000" algn="tl" rotWithShape="0">
              <a:prstClr val="black">
                <a:alpha val="40000"/>
              </a:prstClr>
            </a:outerShdw>
          </a:effectLst>
        </p:spPr>
      </p:pic>
      <p:pic>
        <p:nvPicPr>
          <p:cNvPr id="15" name="Picture 14">
            <a:extLst>
              <a:ext uri="{FF2B5EF4-FFF2-40B4-BE49-F238E27FC236}">
                <a16:creationId xmlns:a16="http://schemas.microsoft.com/office/drawing/2014/main" id="{8E3B19B5-2EB2-BEDF-43E4-8E836E3359E8}"/>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569018" y="2778291"/>
            <a:ext cx="3088846" cy="356834"/>
          </a:xfrm>
          <a:prstGeom prst="rect">
            <a:avLst/>
          </a:prstGeom>
          <a:effectLst>
            <a:outerShdw blurRad="50800" dist="38100" dir="2700000" algn="tl" rotWithShape="0">
              <a:prstClr val="black">
                <a:alpha val="40000"/>
              </a:prstClr>
            </a:outerShdw>
          </a:effectLst>
        </p:spPr>
      </p:pic>
      <p:sp>
        <p:nvSpPr>
          <p:cNvPr id="4" name="Rettangolo con angoli arrotondati 3">
            <a:extLst>
              <a:ext uri="{FF2B5EF4-FFF2-40B4-BE49-F238E27FC236}">
                <a16:creationId xmlns:a16="http://schemas.microsoft.com/office/drawing/2014/main" id="{9BE03301-FB8C-63F4-DE6C-FBE37563CD06}"/>
              </a:ext>
            </a:extLst>
          </p:cNvPr>
          <p:cNvSpPr/>
          <p:nvPr/>
        </p:nvSpPr>
        <p:spPr>
          <a:xfrm>
            <a:off x="3162079" y="2574738"/>
            <a:ext cx="692645" cy="734974"/>
          </a:xfrm>
          <a:prstGeom prst="roundRect">
            <a:avLst/>
          </a:prstGeom>
          <a:noFill/>
          <a:ln w="31750">
            <a:solidFill>
              <a:srgbClr val="FFC000"/>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6" name="Rettangolo con angoli arrotondati 5">
            <a:extLst>
              <a:ext uri="{FF2B5EF4-FFF2-40B4-BE49-F238E27FC236}">
                <a16:creationId xmlns:a16="http://schemas.microsoft.com/office/drawing/2014/main" id="{9D1D21AC-B8CD-58CE-1188-03795B4567D1}"/>
              </a:ext>
            </a:extLst>
          </p:cNvPr>
          <p:cNvSpPr/>
          <p:nvPr/>
        </p:nvSpPr>
        <p:spPr>
          <a:xfrm>
            <a:off x="2110518" y="2574738"/>
            <a:ext cx="859448" cy="734974"/>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7" name="Fumetto: rettangolo con angoli arrotondati 6">
            <a:extLst>
              <a:ext uri="{FF2B5EF4-FFF2-40B4-BE49-F238E27FC236}">
                <a16:creationId xmlns:a16="http://schemas.microsoft.com/office/drawing/2014/main" id="{1F128BF5-7B7D-1A7A-9995-742E0FCC3546}"/>
              </a:ext>
            </a:extLst>
          </p:cNvPr>
          <p:cNvSpPr/>
          <p:nvPr/>
        </p:nvSpPr>
        <p:spPr>
          <a:xfrm>
            <a:off x="2445798" y="3873592"/>
            <a:ext cx="2179320" cy="358140"/>
          </a:xfrm>
          <a:prstGeom prst="wedgeRoundRectCallout">
            <a:avLst>
              <a:gd name="adj1" fmla="val 2943"/>
              <a:gd name="adj2" fmla="val -184308"/>
              <a:gd name="adj3" fmla="val 16667"/>
            </a:avLst>
          </a:prstGeom>
          <a:solidFill>
            <a:srgbClr val="FFC000"/>
          </a:solidFill>
          <a:ln w="31750">
            <a:solidFill>
              <a:srgbClr val="FFC000"/>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Flow variable values</a:t>
            </a:r>
          </a:p>
        </p:txBody>
      </p:sp>
      <p:sp>
        <p:nvSpPr>
          <p:cNvPr id="8" name="Fumetto: rettangolo con angoli arrotondati 7">
            <a:extLst>
              <a:ext uri="{FF2B5EF4-FFF2-40B4-BE49-F238E27FC236}">
                <a16:creationId xmlns:a16="http://schemas.microsoft.com/office/drawing/2014/main" id="{EB6BA622-71AA-C57D-A453-5CC0253B749C}"/>
              </a:ext>
            </a:extLst>
          </p:cNvPr>
          <p:cNvSpPr/>
          <p:nvPr/>
        </p:nvSpPr>
        <p:spPr>
          <a:xfrm>
            <a:off x="662718" y="3481878"/>
            <a:ext cx="2307248" cy="315514"/>
          </a:xfrm>
          <a:prstGeom prst="wedgeRoundRectCallout">
            <a:avLst>
              <a:gd name="adj1" fmla="val 30688"/>
              <a:gd name="adj2" fmla="val -82406"/>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Flow variable names</a:t>
            </a:r>
          </a:p>
        </p:txBody>
      </p:sp>
      <p:sp>
        <p:nvSpPr>
          <p:cNvPr id="14" name="Rettangolo con angoli arrotondati 13">
            <a:extLst>
              <a:ext uri="{FF2B5EF4-FFF2-40B4-BE49-F238E27FC236}">
                <a16:creationId xmlns:a16="http://schemas.microsoft.com/office/drawing/2014/main" id="{FED70D4F-4C93-414D-C157-05EA5BD3578F}"/>
              </a:ext>
            </a:extLst>
          </p:cNvPr>
          <p:cNvSpPr/>
          <p:nvPr/>
        </p:nvSpPr>
        <p:spPr>
          <a:xfrm>
            <a:off x="5859558" y="2778291"/>
            <a:ext cx="2798306" cy="173838"/>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20" name="Rettangolo con angoli arrotondati 19">
            <a:extLst>
              <a:ext uri="{FF2B5EF4-FFF2-40B4-BE49-F238E27FC236}">
                <a16:creationId xmlns:a16="http://schemas.microsoft.com/office/drawing/2014/main" id="{BE41305E-8A05-2E1E-9D99-CDA9C88D4284}"/>
              </a:ext>
            </a:extLst>
          </p:cNvPr>
          <p:cNvSpPr/>
          <p:nvPr/>
        </p:nvSpPr>
        <p:spPr>
          <a:xfrm>
            <a:off x="5859558" y="2971245"/>
            <a:ext cx="2798306" cy="144764"/>
          </a:xfrm>
          <a:prstGeom prst="roundRect">
            <a:avLst/>
          </a:prstGeom>
          <a:noFill/>
          <a:ln w="31750">
            <a:solidFill>
              <a:srgbClr val="FFC000"/>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21" name="Fumetto: rettangolo con angoli arrotondati 20">
            <a:extLst>
              <a:ext uri="{FF2B5EF4-FFF2-40B4-BE49-F238E27FC236}">
                <a16:creationId xmlns:a16="http://schemas.microsoft.com/office/drawing/2014/main" id="{A873A585-A446-2E0E-2B17-796B98027141}"/>
              </a:ext>
            </a:extLst>
          </p:cNvPr>
          <p:cNvSpPr/>
          <p:nvPr/>
        </p:nvSpPr>
        <p:spPr>
          <a:xfrm>
            <a:off x="6634215" y="2214916"/>
            <a:ext cx="1828800" cy="356834"/>
          </a:xfrm>
          <a:prstGeom prst="wedgeRoundRectCallout">
            <a:avLst>
              <a:gd name="adj1" fmla="val -19583"/>
              <a:gd name="adj2" fmla="val 77448"/>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Column names</a:t>
            </a:r>
          </a:p>
        </p:txBody>
      </p:sp>
      <p:sp>
        <p:nvSpPr>
          <p:cNvPr id="22" name="Fumetto: rettangolo con angoli arrotondati 21">
            <a:extLst>
              <a:ext uri="{FF2B5EF4-FFF2-40B4-BE49-F238E27FC236}">
                <a16:creationId xmlns:a16="http://schemas.microsoft.com/office/drawing/2014/main" id="{BEF08B51-59D5-F909-DBD6-10B56E5BC7A9}"/>
              </a:ext>
            </a:extLst>
          </p:cNvPr>
          <p:cNvSpPr/>
          <p:nvPr/>
        </p:nvSpPr>
        <p:spPr>
          <a:xfrm>
            <a:off x="6402192" y="3346192"/>
            <a:ext cx="2034540" cy="336484"/>
          </a:xfrm>
          <a:prstGeom prst="wedgeRoundRectCallout">
            <a:avLst>
              <a:gd name="adj1" fmla="val 12126"/>
              <a:gd name="adj2" fmla="val -86963"/>
              <a:gd name="adj3" fmla="val 16667"/>
            </a:avLst>
          </a:prstGeom>
          <a:solidFill>
            <a:srgbClr val="FFC000"/>
          </a:solidFill>
          <a:ln w="31750">
            <a:solidFill>
              <a:srgbClr val="FFC000"/>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Column data</a:t>
            </a:r>
          </a:p>
        </p:txBody>
      </p:sp>
    </p:spTree>
    <p:extLst>
      <p:ext uri="{BB962C8B-B14F-4D97-AF65-F5344CB8AC3E}">
        <p14:creationId xmlns:p14="http://schemas.microsoft.com/office/powerpoint/2010/main" val="35718211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4E7FA-5979-EDF3-036A-142597F82B05}"/>
              </a:ext>
            </a:extLst>
          </p:cNvPr>
          <p:cNvSpPr>
            <a:spLocks noGrp="1"/>
          </p:cNvSpPr>
          <p:nvPr>
            <p:ph type="title"/>
          </p:nvPr>
        </p:nvSpPr>
        <p:spPr/>
        <p:txBody>
          <a:bodyPr/>
          <a:lstStyle/>
          <a:p>
            <a:r>
              <a:rPr lang="en-US" dirty="0"/>
              <a:t>Determining the Points Won</a:t>
            </a:r>
          </a:p>
        </p:txBody>
      </p:sp>
      <p:sp>
        <p:nvSpPr>
          <p:cNvPr id="3" name="Content Placeholder 2">
            <a:extLst>
              <a:ext uri="{FF2B5EF4-FFF2-40B4-BE49-F238E27FC236}">
                <a16:creationId xmlns:a16="http://schemas.microsoft.com/office/drawing/2014/main" id="{F486990E-5D04-D289-2147-E75FE37D11FA}"/>
              </a:ext>
            </a:extLst>
          </p:cNvPr>
          <p:cNvSpPr>
            <a:spLocks noGrp="1"/>
          </p:cNvSpPr>
          <p:nvPr>
            <p:ph idx="1"/>
          </p:nvPr>
        </p:nvSpPr>
        <p:spPr/>
        <p:txBody>
          <a:bodyPr/>
          <a:lstStyle/>
          <a:p>
            <a:r>
              <a:rPr lang="en-US" dirty="0"/>
              <a:t>Flow variable “correct” contains the response type</a:t>
            </a:r>
          </a:p>
          <a:p>
            <a:pPr lvl="1"/>
            <a:r>
              <a:rPr lang="en-US" dirty="0"/>
              <a:t>Incorrect (0), correct (1), or no response (2)</a:t>
            </a:r>
          </a:p>
          <a:p>
            <a:r>
              <a:rPr lang="en-US" dirty="0"/>
              <a:t>To determine the points won based on the response type</a:t>
            </a:r>
          </a:p>
          <a:p>
            <a:pPr lvl="1"/>
            <a:r>
              <a:rPr lang="en-US" dirty="0"/>
              <a:t>Select a row from a table of all possible response types and their scores</a:t>
            </a:r>
          </a:p>
          <a:p>
            <a:pPr lvl="1"/>
            <a:endParaRPr lang="en-US" dirty="0"/>
          </a:p>
          <a:p>
            <a:pPr lvl="1"/>
            <a:endParaRPr lang="en-US" dirty="0"/>
          </a:p>
          <a:p>
            <a:pPr lvl="1"/>
            <a:endParaRPr lang="en-US" dirty="0"/>
          </a:p>
          <a:p>
            <a:pPr lvl="1"/>
            <a:endParaRPr lang="en-US" dirty="0"/>
          </a:p>
          <a:p>
            <a:r>
              <a:rPr lang="en-US" dirty="0"/>
              <a:t>In addition to points, determine the message and the message color</a:t>
            </a:r>
          </a:p>
        </p:txBody>
      </p:sp>
      <p:pic>
        <p:nvPicPr>
          <p:cNvPr id="5" name="Picture 4">
            <a:extLst>
              <a:ext uri="{FF2B5EF4-FFF2-40B4-BE49-F238E27FC236}">
                <a16:creationId xmlns:a16="http://schemas.microsoft.com/office/drawing/2014/main" id="{F5526865-6810-5821-9235-927227A7B6E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352435" y="2229948"/>
            <a:ext cx="756005" cy="837422"/>
          </a:xfrm>
          <a:prstGeom prst="rect">
            <a:avLst/>
          </a:prstGeom>
        </p:spPr>
      </p:pic>
      <p:pic>
        <p:nvPicPr>
          <p:cNvPr id="7" name="Picture 6">
            <a:extLst>
              <a:ext uri="{FF2B5EF4-FFF2-40B4-BE49-F238E27FC236}">
                <a16:creationId xmlns:a16="http://schemas.microsoft.com/office/drawing/2014/main" id="{AF6FF817-3B45-77DE-9F6C-038F0BAD7D7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100875" y="2153039"/>
            <a:ext cx="5150524" cy="83742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12784686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56779E-E308-56AE-1FFF-AB768C75335F}"/>
              </a:ext>
            </a:extLst>
          </p:cNvPr>
          <p:cNvSpPr>
            <a:spLocks noGrp="1"/>
          </p:cNvSpPr>
          <p:nvPr>
            <p:ph type="title"/>
          </p:nvPr>
        </p:nvSpPr>
        <p:spPr/>
        <p:txBody>
          <a:bodyPr/>
          <a:lstStyle/>
          <a:p>
            <a:r>
              <a:rPr lang="en-US" dirty="0"/>
              <a:t>Determining the Points Won</a:t>
            </a:r>
          </a:p>
        </p:txBody>
      </p:sp>
      <p:sp>
        <p:nvSpPr>
          <p:cNvPr id="3" name="Content Placeholder 2">
            <a:extLst>
              <a:ext uri="{FF2B5EF4-FFF2-40B4-BE49-F238E27FC236}">
                <a16:creationId xmlns:a16="http://schemas.microsoft.com/office/drawing/2014/main" id="{991FC4D1-3B7E-0A84-4DA5-65B38E5C9EC0}"/>
              </a:ext>
            </a:extLst>
          </p:cNvPr>
          <p:cNvSpPr>
            <a:spLocks noGrp="1"/>
          </p:cNvSpPr>
          <p:nvPr>
            <p:ph idx="1"/>
          </p:nvPr>
        </p:nvSpPr>
        <p:spPr/>
        <p:txBody>
          <a:bodyPr/>
          <a:lstStyle/>
          <a:p>
            <a:r>
              <a:rPr lang="en-US" dirty="0"/>
              <a:t>How?</a:t>
            </a:r>
          </a:p>
          <a:p>
            <a:pPr lvl="1"/>
            <a:r>
              <a:rPr lang="en-US" dirty="0"/>
              <a:t>Using Joiner – matching the column “correct”</a:t>
            </a:r>
          </a:p>
        </p:txBody>
      </p:sp>
      <p:pic>
        <p:nvPicPr>
          <p:cNvPr id="5" name="Picture 4">
            <a:extLst>
              <a:ext uri="{FF2B5EF4-FFF2-40B4-BE49-F238E27FC236}">
                <a16:creationId xmlns:a16="http://schemas.microsoft.com/office/drawing/2014/main" id="{4DA83E0B-890F-4327-15AC-0D7CEEA50D1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642581" y="1493280"/>
            <a:ext cx="2579917" cy="1916297"/>
          </a:xfrm>
          <a:prstGeom prst="rect">
            <a:avLst/>
          </a:prstGeom>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6B9CE4DB-93ED-F03A-AA54-B157BCBAAB8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395305" y="1118440"/>
            <a:ext cx="3388695" cy="3241959"/>
          </a:xfrm>
          <a:prstGeom prst="rect">
            <a:avLst/>
          </a:prstGeom>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5D468277-5A55-6AF2-F011-5C7EC8481652}"/>
              </a:ext>
            </a:extLst>
          </p:cNvPr>
          <p:cNvPicPr>
            <a:picLocks noChangeAspect="1"/>
          </p:cNvPicPr>
          <p:nvPr/>
        </p:nvPicPr>
        <p:blipFill rotWithShape="1">
          <a:blip r:embed="rId4">
            <a:extLst>
              <a:ext uri="{28A0092B-C50C-407E-A947-70E740481C1C}">
                <a14:useLocalDpi xmlns:a14="http://schemas.microsoft.com/office/drawing/2010/main" val="0"/>
              </a:ext>
            </a:extLst>
          </a:blip>
          <a:srcRect l="-1" r="205"/>
          <a:stretch/>
        </p:blipFill>
        <p:spPr>
          <a:xfrm>
            <a:off x="630866" y="3504810"/>
            <a:ext cx="4230390" cy="113309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356734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56779E-E308-56AE-1FFF-AB768C75335F}"/>
              </a:ext>
            </a:extLst>
          </p:cNvPr>
          <p:cNvSpPr>
            <a:spLocks noGrp="1"/>
          </p:cNvSpPr>
          <p:nvPr>
            <p:ph type="title"/>
          </p:nvPr>
        </p:nvSpPr>
        <p:spPr/>
        <p:txBody>
          <a:bodyPr/>
          <a:lstStyle/>
          <a:p>
            <a:r>
              <a:rPr lang="en-US" dirty="0"/>
              <a:t>Determining the Points Won</a:t>
            </a:r>
          </a:p>
        </p:txBody>
      </p:sp>
      <p:sp>
        <p:nvSpPr>
          <p:cNvPr id="3" name="Content Placeholder 2">
            <a:extLst>
              <a:ext uri="{FF2B5EF4-FFF2-40B4-BE49-F238E27FC236}">
                <a16:creationId xmlns:a16="http://schemas.microsoft.com/office/drawing/2014/main" id="{991FC4D1-3B7E-0A84-4DA5-65B38E5C9EC0}"/>
              </a:ext>
            </a:extLst>
          </p:cNvPr>
          <p:cNvSpPr>
            <a:spLocks noGrp="1"/>
          </p:cNvSpPr>
          <p:nvPr>
            <p:ph idx="1"/>
          </p:nvPr>
        </p:nvSpPr>
        <p:spPr/>
        <p:txBody>
          <a:bodyPr/>
          <a:lstStyle/>
          <a:p>
            <a:r>
              <a:rPr lang="en-US" dirty="0"/>
              <a:t>How?</a:t>
            </a:r>
          </a:p>
          <a:p>
            <a:pPr lvl="1"/>
            <a:r>
              <a:rPr lang="en-US" dirty="0"/>
              <a:t>Using Joiner – matching the column “correct”</a:t>
            </a:r>
          </a:p>
        </p:txBody>
      </p:sp>
      <p:pic>
        <p:nvPicPr>
          <p:cNvPr id="6" name="Picture 5">
            <a:extLst>
              <a:ext uri="{FF2B5EF4-FFF2-40B4-BE49-F238E27FC236}">
                <a16:creationId xmlns:a16="http://schemas.microsoft.com/office/drawing/2014/main" id="{3B0B24ED-6CC2-1B35-33DD-46EA4465D0B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869833" y="4095530"/>
            <a:ext cx="4498055" cy="325721"/>
          </a:xfrm>
          <a:prstGeom prst="rect">
            <a:avLst/>
          </a:prstGeom>
          <a:effectLst>
            <a:outerShdw blurRad="50800" dist="38100" dir="2700000" algn="tl" rotWithShape="0">
              <a:prstClr val="black">
                <a:alpha val="40000"/>
              </a:prstClr>
            </a:outerShdw>
          </a:effectLst>
        </p:spPr>
      </p:pic>
      <p:pic>
        <p:nvPicPr>
          <p:cNvPr id="4" name="Picture 4">
            <a:extLst>
              <a:ext uri="{FF2B5EF4-FFF2-40B4-BE49-F238E27FC236}">
                <a16:creationId xmlns:a16="http://schemas.microsoft.com/office/drawing/2014/main" id="{89E7D980-8737-0719-6CDF-5A03072CA07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387400" y="1781271"/>
            <a:ext cx="2579917" cy="1916297"/>
          </a:xfrm>
          <a:prstGeom prst="rect">
            <a:avLst/>
          </a:prstGeom>
          <a:effectLst>
            <a:outerShdw blurRad="50800" dist="38100" dir="2700000" algn="tl" rotWithShape="0">
              <a:prstClr val="black">
                <a:alpha val="40000"/>
              </a:prstClr>
            </a:outerShdw>
          </a:effectLst>
        </p:spPr>
      </p:pic>
      <p:sp>
        <p:nvSpPr>
          <p:cNvPr id="7" name="Rettangolo con angoli arrotondati 6">
            <a:extLst>
              <a:ext uri="{FF2B5EF4-FFF2-40B4-BE49-F238E27FC236}">
                <a16:creationId xmlns:a16="http://schemas.microsoft.com/office/drawing/2014/main" id="{C9DA838D-7350-87D0-55D6-E74B55644818}"/>
              </a:ext>
            </a:extLst>
          </p:cNvPr>
          <p:cNvSpPr/>
          <p:nvPr/>
        </p:nvSpPr>
        <p:spPr>
          <a:xfrm>
            <a:off x="6409548" y="4095530"/>
            <a:ext cx="1461912" cy="325721"/>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9" name="Fumetto: rettangolo con angoli arrotondati 8">
            <a:extLst>
              <a:ext uri="{FF2B5EF4-FFF2-40B4-BE49-F238E27FC236}">
                <a16:creationId xmlns:a16="http://schemas.microsoft.com/office/drawing/2014/main" id="{30A3DF45-7D4C-31CC-8AB9-5203978E9CD5}"/>
              </a:ext>
            </a:extLst>
          </p:cNvPr>
          <p:cNvSpPr/>
          <p:nvPr/>
        </p:nvSpPr>
        <p:spPr>
          <a:xfrm>
            <a:off x="6118860" y="2571750"/>
            <a:ext cx="2308860" cy="1151179"/>
          </a:xfrm>
          <a:prstGeom prst="wedgeRoundRectCallout">
            <a:avLst>
              <a:gd name="adj1" fmla="val 3919"/>
              <a:gd name="adj2" fmla="val 79048"/>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Converted to flow variables</a:t>
            </a:r>
          </a:p>
          <a:p>
            <a:pPr algn="ctr"/>
            <a:r>
              <a:rPr lang="en-US" sz="1400" dirty="0">
                <a:solidFill>
                  <a:schemeClr val="tx1"/>
                </a:solidFill>
                <a:sym typeface="Wingdings" panose="05000000000000000000" pitchFamily="2" charset="2"/>
              </a:rPr>
              <a:t> Test Output Widget (message &amp; color)</a:t>
            </a:r>
            <a:endParaRPr lang="en-US" sz="1400" dirty="0">
              <a:solidFill>
                <a:schemeClr val="tx1"/>
              </a:solidFill>
            </a:endParaRPr>
          </a:p>
        </p:txBody>
      </p:sp>
    </p:spTree>
    <p:extLst>
      <p:ext uri="{BB962C8B-B14F-4D97-AF65-F5344CB8AC3E}">
        <p14:creationId xmlns:p14="http://schemas.microsoft.com/office/powerpoint/2010/main" val="8345229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FD793-E709-25AF-AA5F-AA1B2ED07889}"/>
              </a:ext>
            </a:extLst>
          </p:cNvPr>
          <p:cNvSpPr>
            <a:spLocks noGrp="1"/>
          </p:cNvSpPr>
          <p:nvPr>
            <p:ph type="title"/>
          </p:nvPr>
        </p:nvSpPr>
        <p:spPr/>
        <p:txBody>
          <a:bodyPr/>
          <a:lstStyle/>
          <a:p>
            <a:r>
              <a:rPr lang="en-US" dirty="0"/>
              <a:t>Beautifying the Composite View with Widgets</a:t>
            </a:r>
          </a:p>
        </p:txBody>
      </p:sp>
      <p:sp>
        <p:nvSpPr>
          <p:cNvPr id="6" name="Content Placeholder 5">
            <a:extLst>
              <a:ext uri="{FF2B5EF4-FFF2-40B4-BE49-F238E27FC236}">
                <a16:creationId xmlns:a16="http://schemas.microsoft.com/office/drawing/2014/main" id="{2014D302-44FA-A38F-452A-1547CB994C23}"/>
              </a:ext>
            </a:extLst>
          </p:cNvPr>
          <p:cNvSpPr>
            <a:spLocks noGrp="1"/>
          </p:cNvSpPr>
          <p:nvPr>
            <p:ph idx="1"/>
          </p:nvPr>
        </p:nvSpPr>
        <p:spPr/>
        <p:txBody>
          <a:bodyPr/>
          <a:lstStyle/>
          <a:p>
            <a:r>
              <a:rPr lang="en-US" dirty="0"/>
              <a:t>Inside the Term frequency report component</a:t>
            </a:r>
          </a:p>
        </p:txBody>
      </p:sp>
      <p:pic>
        <p:nvPicPr>
          <p:cNvPr id="5" name="Picture 4">
            <a:extLst>
              <a:ext uri="{FF2B5EF4-FFF2-40B4-BE49-F238E27FC236}">
                <a16:creationId xmlns:a16="http://schemas.microsoft.com/office/drawing/2014/main" id="{B49CE895-C8F6-EBDC-D610-C699A84359B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983153" y="1593273"/>
            <a:ext cx="3177694" cy="317229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46145949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7B29E03-36E7-E6C9-5113-E5F1170AAE9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590752" y="2223225"/>
            <a:ext cx="3962495" cy="2496730"/>
          </a:xfrm>
          <a:prstGeom prst="rect">
            <a:avLst/>
          </a:prstGeom>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97714272-72E4-EBBD-AB78-5A144CA7DA19}"/>
              </a:ext>
            </a:extLst>
          </p:cNvPr>
          <p:cNvSpPr>
            <a:spLocks noGrp="1"/>
          </p:cNvSpPr>
          <p:nvPr>
            <p:ph type="title"/>
          </p:nvPr>
        </p:nvSpPr>
        <p:spPr/>
        <p:txBody>
          <a:bodyPr/>
          <a:lstStyle/>
          <a:p>
            <a:r>
              <a:rPr lang="en-US" dirty="0"/>
              <a:t>Displaying the Result in a Dashboard</a:t>
            </a:r>
          </a:p>
        </p:txBody>
      </p:sp>
      <p:sp>
        <p:nvSpPr>
          <p:cNvPr id="3" name="Content Placeholder 2">
            <a:extLst>
              <a:ext uri="{FF2B5EF4-FFF2-40B4-BE49-F238E27FC236}">
                <a16:creationId xmlns:a16="http://schemas.microsoft.com/office/drawing/2014/main" id="{5F25AE7C-8C1E-E043-153C-8473985474C1}"/>
              </a:ext>
            </a:extLst>
          </p:cNvPr>
          <p:cNvSpPr>
            <a:spLocks noGrp="1"/>
          </p:cNvSpPr>
          <p:nvPr>
            <p:ph idx="1"/>
          </p:nvPr>
        </p:nvSpPr>
        <p:spPr/>
        <p:txBody>
          <a:bodyPr/>
          <a:lstStyle/>
          <a:p>
            <a:pPr marL="0" indent="0">
              <a:buNone/>
            </a:pPr>
            <a:r>
              <a:rPr lang="en-US" dirty="0"/>
              <a:t>Component “Check and display results”</a:t>
            </a:r>
          </a:p>
          <a:p>
            <a:r>
              <a:rPr lang="en-US" dirty="0"/>
              <a:t>Displays the word cloud</a:t>
            </a:r>
          </a:p>
          <a:p>
            <a:r>
              <a:rPr lang="en-US" dirty="0"/>
              <a:t>Displays the correct answer and the user response</a:t>
            </a:r>
          </a:p>
          <a:p>
            <a:r>
              <a:rPr lang="en-US" dirty="0"/>
              <a:t>Determines whether the response was correct</a:t>
            </a:r>
          </a:p>
          <a:p>
            <a:endParaRPr lang="en-US" dirty="0"/>
          </a:p>
        </p:txBody>
      </p:sp>
      <p:pic>
        <p:nvPicPr>
          <p:cNvPr id="5" name="Picture 4">
            <a:extLst>
              <a:ext uri="{FF2B5EF4-FFF2-40B4-BE49-F238E27FC236}">
                <a16:creationId xmlns:a16="http://schemas.microsoft.com/office/drawing/2014/main" id="{F375A421-64C9-C4A4-D01C-E5A13F85B08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138085" y="480410"/>
            <a:ext cx="1122102" cy="765878"/>
          </a:xfrm>
          <a:prstGeom prst="rect">
            <a:avLst/>
          </a:prstGeom>
        </p:spPr>
      </p:pic>
    </p:spTree>
    <p:extLst>
      <p:ext uri="{BB962C8B-B14F-4D97-AF65-F5344CB8AC3E}">
        <p14:creationId xmlns:p14="http://schemas.microsoft.com/office/powerpoint/2010/main" val="236642258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14272-72E4-EBBD-AB78-5A144CA7DA19}"/>
              </a:ext>
            </a:extLst>
          </p:cNvPr>
          <p:cNvSpPr>
            <a:spLocks noGrp="1"/>
          </p:cNvSpPr>
          <p:nvPr>
            <p:ph type="title"/>
          </p:nvPr>
        </p:nvSpPr>
        <p:spPr/>
        <p:txBody>
          <a:bodyPr/>
          <a:lstStyle/>
          <a:p>
            <a:r>
              <a:rPr lang="en-US" dirty="0"/>
              <a:t>Displaying the Result in a Dashboard</a:t>
            </a:r>
          </a:p>
        </p:txBody>
      </p:sp>
      <p:pic>
        <p:nvPicPr>
          <p:cNvPr id="34" name="Picture 33" descr="A screenshot of a quiz&#10;&#10;Description automatically generated">
            <a:extLst>
              <a:ext uri="{FF2B5EF4-FFF2-40B4-BE49-F238E27FC236}">
                <a16:creationId xmlns:a16="http://schemas.microsoft.com/office/drawing/2014/main" id="{6FE5D125-0134-88EF-34E9-52CA54E399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739" y="907312"/>
            <a:ext cx="2607104" cy="2844865"/>
          </a:xfrm>
          <a:prstGeom prst="rect">
            <a:avLst/>
          </a:prstGeom>
          <a:effectLst>
            <a:outerShdw blurRad="50800" dist="38100" dir="2700000" algn="tl" rotWithShape="0">
              <a:prstClr val="black">
                <a:alpha val="40000"/>
              </a:prstClr>
            </a:outerShdw>
          </a:effectLst>
        </p:spPr>
      </p:pic>
      <p:pic>
        <p:nvPicPr>
          <p:cNvPr id="32" name="Picture 31" descr="A screenshot of a computer game&#10;&#10;Description automatically generated">
            <a:extLst>
              <a:ext uri="{FF2B5EF4-FFF2-40B4-BE49-F238E27FC236}">
                <a16:creationId xmlns:a16="http://schemas.microsoft.com/office/drawing/2014/main" id="{0E1F3D91-1925-4C71-AC52-F681A271FF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8117" y="1391323"/>
            <a:ext cx="2609171" cy="2844865"/>
          </a:xfrm>
          <a:prstGeom prst="rect">
            <a:avLst/>
          </a:prstGeom>
          <a:effectLst>
            <a:outerShdw blurRad="50800" dist="38100" dir="2700000" algn="tl" rotWithShape="0">
              <a:prstClr val="black">
                <a:alpha val="40000"/>
              </a:prstClr>
            </a:outerShdw>
          </a:effectLst>
        </p:spPr>
      </p:pic>
      <p:pic>
        <p:nvPicPr>
          <p:cNvPr id="30" name="Picture 29" descr="A screenshot of a computer&#10;&#10;Description automatically generated">
            <a:extLst>
              <a:ext uri="{FF2B5EF4-FFF2-40B4-BE49-F238E27FC236}">
                <a16:creationId xmlns:a16="http://schemas.microsoft.com/office/drawing/2014/main" id="{36B34898-A5AE-BF49-ED3D-4E52856881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0812" y="1968660"/>
            <a:ext cx="2607104" cy="284486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9220366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31CD0-9502-DBCD-D466-74712D80735A}"/>
              </a:ext>
            </a:extLst>
          </p:cNvPr>
          <p:cNvSpPr>
            <a:spLocks noGrp="1"/>
          </p:cNvSpPr>
          <p:nvPr>
            <p:ph type="ctrTitle"/>
          </p:nvPr>
        </p:nvSpPr>
        <p:spPr/>
        <p:txBody>
          <a:bodyPr>
            <a:normAutofit fontScale="90000"/>
          </a:bodyPr>
          <a:lstStyle/>
          <a:p>
            <a:r>
              <a:rPr lang="en-US" dirty="0"/>
              <a:t>Appendix:</a:t>
            </a:r>
            <a:br>
              <a:rPr lang="en-US" dirty="0"/>
            </a:br>
            <a:r>
              <a:rPr lang="en-US" dirty="0"/>
              <a:t>HTML and CSS Styling</a:t>
            </a:r>
          </a:p>
        </p:txBody>
      </p:sp>
    </p:spTree>
    <p:extLst>
      <p:ext uri="{BB962C8B-B14F-4D97-AF65-F5344CB8AC3E}">
        <p14:creationId xmlns:p14="http://schemas.microsoft.com/office/powerpoint/2010/main" val="61915892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99EB7-4E44-F66D-6B6C-0DE0269D0F36}"/>
              </a:ext>
            </a:extLst>
          </p:cNvPr>
          <p:cNvSpPr>
            <a:spLocks noGrp="1"/>
          </p:cNvSpPr>
          <p:nvPr>
            <p:ph type="title"/>
          </p:nvPr>
        </p:nvSpPr>
        <p:spPr/>
        <p:txBody>
          <a:bodyPr/>
          <a:lstStyle/>
          <a:p>
            <a:r>
              <a:rPr lang="en-US" dirty="0"/>
              <a:t>More on HTML Styling</a:t>
            </a:r>
          </a:p>
        </p:txBody>
      </p:sp>
      <p:sp>
        <p:nvSpPr>
          <p:cNvPr id="3" name="Content Placeholder 2">
            <a:extLst>
              <a:ext uri="{FF2B5EF4-FFF2-40B4-BE49-F238E27FC236}">
                <a16:creationId xmlns:a16="http://schemas.microsoft.com/office/drawing/2014/main" id="{F3536661-D76A-8C27-230D-33B2B2EBAD38}"/>
              </a:ext>
            </a:extLst>
          </p:cNvPr>
          <p:cNvSpPr>
            <a:spLocks noGrp="1"/>
          </p:cNvSpPr>
          <p:nvPr>
            <p:ph idx="1"/>
          </p:nvPr>
        </p:nvSpPr>
        <p:spPr/>
        <p:txBody>
          <a:bodyPr/>
          <a:lstStyle/>
          <a:p>
            <a:r>
              <a:rPr lang="en-US" dirty="0"/>
              <a:t>Additional HTML styling is possible in Text Output Widget</a:t>
            </a:r>
          </a:p>
          <a:p>
            <a:r>
              <a:rPr lang="en-US" dirty="0"/>
              <a:t>HTML tags with style parameters (</a:t>
            </a:r>
            <a:r>
              <a:rPr lang="en-US" dirty="0">
                <a:latin typeface="Courier New" panose="02070309020205020404" pitchFamily="49" charset="0"/>
                <a:cs typeface="Courier New" panose="02070309020205020404" pitchFamily="49" charset="0"/>
              </a:rPr>
              <a:t>style=“[parameters]”</a:t>
            </a:r>
            <a:r>
              <a:rPr lang="en-US" dirty="0"/>
              <a:t>)</a:t>
            </a:r>
          </a:p>
          <a:p>
            <a:r>
              <a:rPr lang="en-US" dirty="0"/>
              <a:t>Parameters are in the form of “</a:t>
            </a:r>
            <a:r>
              <a:rPr lang="en-US" dirty="0">
                <a:latin typeface="Courier New" panose="02070309020205020404" pitchFamily="49" charset="0"/>
                <a:cs typeface="Courier New" panose="02070309020205020404" pitchFamily="49" charset="0"/>
              </a:rPr>
              <a:t>[name]:[value]</a:t>
            </a:r>
            <a:r>
              <a:rPr lang="en-US" dirty="0"/>
              <a:t>”</a:t>
            </a:r>
          </a:p>
          <a:p>
            <a:r>
              <a:rPr lang="en-US" dirty="0"/>
              <a:t>Examples:</a:t>
            </a:r>
          </a:p>
          <a:p>
            <a:pPr lvl="1"/>
            <a:r>
              <a:rPr lang="en-US" dirty="0"/>
              <a:t>Font size: “</a:t>
            </a:r>
            <a:r>
              <a:rPr lang="en-US" dirty="0">
                <a:latin typeface="Courier New" panose="02070309020205020404" pitchFamily="49" charset="0"/>
                <a:cs typeface="Courier New" panose="02070309020205020404" pitchFamily="49" charset="0"/>
              </a:rPr>
              <a:t>font-size:14px</a:t>
            </a:r>
            <a:r>
              <a:rPr lang="en-US" dirty="0"/>
              <a:t>”</a:t>
            </a:r>
          </a:p>
          <a:p>
            <a:pPr lvl="1"/>
            <a:r>
              <a:rPr lang="en-US" dirty="0"/>
              <a:t>Font family: “</a:t>
            </a:r>
            <a:r>
              <a:rPr lang="en-US" dirty="0" err="1">
                <a:latin typeface="Courier New" panose="02070309020205020404" pitchFamily="49" charset="0"/>
                <a:cs typeface="Courier New" panose="02070309020205020404" pitchFamily="49" charset="0"/>
              </a:rPr>
              <a:t>font-family:Courier</a:t>
            </a:r>
            <a:r>
              <a:rPr lang="en-US" dirty="0">
                <a:latin typeface="Courier New" panose="02070309020205020404" pitchFamily="49" charset="0"/>
                <a:cs typeface="Courier New" panose="02070309020205020404" pitchFamily="49" charset="0"/>
              </a:rPr>
              <a:t> New</a:t>
            </a:r>
            <a:r>
              <a:rPr lang="en-US" dirty="0"/>
              <a:t>”</a:t>
            </a:r>
          </a:p>
          <a:p>
            <a:pPr lvl="1"/>
            <a:r>
              <a:rPr lang="en-US" dirty="0"/>
              <a:t>Font color: “</a:t>
            </a:r>
            <a:r>
              <a:rPr lang="en-US" dirty="0" err="1">
                <a:latin typeface="Courier New" panose="02070309020205020404" pitchFamily="49" charset="0"/>
                <a:cs typeface="Courier New" panose="02070309020205020404" pitchFamily="49" charset="0"/>
              </a:rPr>
              <a:t>color:orange</a:t>
            </a:r>
            <a:r>
              <a:rPr lang="en-US" dirty="0"/>
              <a:t>”</a:t>
            </a:r>
          </a:p>
          <a:p>
            <a:pPr lvl="1"/>
            <a:r>
              <a:rPr lang="en-US" dirty="0"/>
              <a:t>Text alignment: “</a:t>
            </a:r>
            <a:r>
              <a:rPr lang="en-US" dirty="0" err="1">
                <a:latin typeface="Courier New" panose="02070309020205020404" pitchFamily="49" charset="0"/>
                <a:cs typeface="Courier New" panose="02070309020205020404" pitchFamily="49" charset="0"/>
              </a:rPr>
              <a:t>text-align:center</a:t>
            </a:r>
            <a:r>
              <a:rPr lang="en-US" dirty="0"/>
              <a:t>”</a:t>
            </a:r>
          </a:p>
          <a:p>
            <a:pPr lvl="1"/>
            <a:endParaRPr lang="en-US" dirty="0"/>
          </a:p>
        </p:txBody>
      </p:sp>
    </p:spTree>
    <p:extLst>
      <p:ext uri="{BB962C8B-B14F-4D97-AF65-F5344CB8AC3E}">
        <p14:creationId xmlns:p14="http://schemas.microsoft.com/office/powerpoint/2010/main" val="382516839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0B2A7-BA0F-8E7D-5BA2-3685BB62CCC5}"/>
              </a:ext>
            </a:extLst>
          </p:cNvPr>
          <p:cNvSpPr>
            <a:spLocks noGrp="1"/>
          </p:cNvSpPr>
          <p:nvPr>
            <p:ph type="title"/>
          </p:nvPr>
        </p:nvSpPr>
        <p:spPr/>
        <p:txBody>
          <a:bodyPr/>
          <a:lstStyle/>
          <a:p>
            <a:r>
              <a:rPr lang="en-US" dirty="0"/>
              <a:t>Examples: Font Sizes</a:t>
            </a:r>
          </a:p>
        </p:txBody>
      </p:sp>
      <p:sp>
        <p:nvSpPr>
          <p:cNvPr id="5" name="TextBox 4">
            <a:extLst>
              <a:ext uri="{FF2B5EF4-FFF2-40B4-BE49-F238E27FC236}">
                <a16:creationId xmlns:a16="http://schemas.microsoft.com/office/drawing/2014/main" id="{BBF08831-0949-EE1F-B8B0-7473C16BE114}"/>
              </a:ext>
            </a:extLst>
          </p:cNvPr>
          <p:cNvSpPr txBox="1"/>
          <p:nvPr/>
        </p:nvSpPr>
        <p:spPr>
          <a:xfrm>
            <a:off x="202164" y="1668242"/>
            <a:ext cx="3785118" cy="1436131"/>
          </a:xfrm>
          <a:prstGeom prst="rect">
            <a:avLst/>
          </a:prstGeom>
          <a:noFill/>
          <a:ln w="15875">
            <a:noFill/>
          </a:ln>
        </p:spPr>
        <p:txBody>
          <a:bodyPr wrap="square">
            <a:spAutoFit/>
          </a:bodyPr>
          <a:lstStyle/>
          <a:p>
            <a:r>
              <a:rPr lang="en-US" sz="1100" dirty="0">
                <a:latin typeface="Courier New" panose="02070309020205020404" pitchFamily="49" charset="0"/>
                <a:cs typeface="Courier New" panose="02070309020205020404" pitchFamily="49" charset="0"/>
              </a:rPr>
              <a:t>&lt;p style="font-size:8px"&gt;Font size 8&lt;/p&gt;</a:t>
            </a:r>
          </a:p>
          <a:p>
            <a:r>
              <a:rPr lang="en-US" sz="1100" dirty="0">
                <a:latin typeface="Courier New" panose="02070309020205020404" pitchFamily="49" charset="0"/>
                <a:cs typeface="Courier New" panose="02070309020205020404" pitchFamily="49" charset="0"/>
              </a:rPr>
              <a:t>&lt;p style="font-size:11px"&gt;Font size 11&lt;/p&gt;</a:t>
            </a:r>
          </a:p>
          <a:p>
            <a:r>
              <a:rPr lang="en-US" sz="1100" dirty="0">
                <a:latin typeface="Courier New" panose="02070309020205020404" pitchFamily="49" charset="0"/>
                <a:cs typeface="Courier New" panose="02070309020205020404" pitchFamily="49" charset="0"/>
              </a:rPr>
              <a:t>&lt;p style="font-size:14px"&gt;Font size 14&lt;/p&gt;</a:t>
            </a:r>
          </a:p>
          <a:p>
            <a:r>
              <a:rPr lang="en-US" sz="1100" dirty="0">
                <a:latin typeface="Courier New" panose="02070309020205020404" pitchFamily="49" charset="0"/>
                <a:cs typeface="Courier New" panose="02070309020205020404" pitchFamily="49" charset="0"/>
              </a:rPr>
              <a:t>&lt;p style="font-size:18px"&gt;Font size 18&lt;/p&gt;</a:t>
            </a:r>
          </a:p>
          <a:p>
            <a:r>
              <a:rPr lang="en-US" sz="1100" dirty="0">
                <a:latin typeface="Courier New" panose="02070309020205020404" pitchFamily="49" charset="0"/>
                <a:cs typeface="Courier New" panose="02070309020205020404" pitchFamily="49" charset="0"/>
              </a:rPr>
              <a:t>&lt;p style="font-size:24px"&gt;Font size 24&lt;/p&gt;</a:t>
            </a:r>
          </a:p>
          <a:p>
            <a:r>
              <a:rPr lang="en-US" sz="1100" dirty="0">
                <a:latin typeface="Courier New" panose="02070309020205020404" pitchFamily="49" charset="0"/>
                <a:cs typeface="Courier New" panose="02070309020205020404" pitchFamily="49" charset="0"/>
              </a:rPr>
              <a:t>&lt;p style="font-size:32px"&gt;Font size 32&lt;/p&gt;</a:t>
            </a:r>
          </a:p>
          <a:p>
            <a:r>
              <a:rPr lang="en-US" sz="1100" dirty="0">
                <a:latin typeface="Courier New" panose="02070309020205020404" pitchFamily="49" charset="0"/>
                <a:cs typeface="Courier New" panose="02070309020205020404" pitchFamily="49" charset="0"/>
              </a:rPr>
              <a:t>&lt;p style="font-size:48px"&gt;Font size 48&lt;/p&gt;</a:t>
            </a:r>
          </a:p>
          <a:p>
            <a:r>
              <a:rPr lang="en-US" sz="1100" dirty="0">
                <a:latin typeface="Courier New" panose="02070309020205020404" pitchFamily="49" charset="0"/>
                <a:cs typeface="Courier New" panose="02070309020205020404" pitchFamily="49" charset="0"/>
              </a:rPr>
              <a:t>&lt;p style="font-size:64px"&gt;Font size 64&lt;/p&gt;</a:t>
            </a:r>
          </a:p>
        </p:txBody>
      </p:sp>
      <p:pic>
        <p:nvPicPr>
          <p:cNvPr id="7" name="Picture 6">
            <a:extLst>
              <a:ext uri="{FF2B5EF4-FFF2-40B4-BE49-F238E27FC236}">
                <a16:creationId xmlns:a16="http://schemas.microsoft.com/office/drawing/2014/main" id="{4D732F7B-A459-146C-AE14-1F3EBDC409ED}"/>
              </a:ext>
            </a:extLst>
          </p:cNvPr>
          <p:cNvPicPr>
            <a:picLocks noChangeAspect="1"/>
          </p:cNvPicPr>
          <p:nvPr/>
        </p:nvPicPr>
        <p:blipFill>
          <a:blip r:embed="rId2"/>
          <a:stretch>
            <a:fillRect/>
          </a:stretch>
        </p:blipFill>
        <p:spPr>
          <a:xfrm>
            <a:off x="5463158" y="998307"/>
            <a:ext cx="3430387" cy="3706723"/>
          </a:xfrm>
          <a:prstGeom prst="rect">
            <a:avLst/>
          </a:prstGeom>
        </p:spPr>
      </p:pic>
      <p:sp>
        <p:nvSpPr>
          <p:cNvPr id="8" name="Arrow: Right 7">
            <a:extLst>
              <a:ext uri="{FF2B5EF4-FFF2-40B4-BE49-F238E27FC236}">
                <a16:creationId xmlns:a16="http://schemas.microsoft.com/office/drawing/2014/main" id="{7FFFE99B-8301-8705-06FF-5AD8ED853124}"/>
              </a:ext>
            </a:extLst>
          </p:cNvPr>
          <p:cNvSpPr/>
          <p:nvPr/>
        </p:nvSpPr>
        <p:spPr>
          <a:xfrm>
            <a:off x="4248539" y="2235848"/>
            <a:ext cx="646922" cy="335902"/>
          </a:xfrm>
          <a:prstGeom prst="rightArrow">
            <a:avLst/>
          </a:prstGeom>
          <a:solidFill>
            <a:srgbClr val="FFD800"/>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spTree>
    <p:extLst>
      <p:ext uri="{BB962C8B-B14F-4D97-AF65-F5344CB8AC3E}">
        <p14:creationId xmlns:p14="http://schemas.microsoft.com/office/powerpoint/2010/main" val="129869978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BCB51-0E7A-2DC5-9696-B9B8629E0C8C}"/>
              </a:ext>
            </a:extLst>
          </p:cNvPr>
          <p:cNvSpPr>
            <a:spLocks noGrp="1"/>
          </p:cNvSpPr>
          <p:nvPr>
            <p:ph type="title"/>
          </p:nvPr>
        </p:nvSpPr>
        <p:spPr/>
        <p:txBody>
          <a:bodyPr/>
          <a:lstStyle/>
          <a:p>
            <a:r>
              <a:rPr lang="en-US" dirty="0"/>
              <a:t>Examples: Font Families</a:t>
            </a:r>
          </a:p>
        </p:txBody>
      </p:sp>
      <p:sp>
        <p:nvSpPr>
          <p:cNvPr id="5" name="TextBox 4">
            <a:extLst>
              <a:ext uri="{FF2B5EF4-FFF2-40B4-BE49-F238E27FC236}">
                <a16:creationId xmlns:a16="http://schemas.microsoft.com/office/drawing/2014/main" id="{9A42A333-B40E-F226-4253-E690B3B76709}"/>
              </a:ext>
            </a:extLst>
          </p:cNvPr>
          <p:cNvSpPr txBox="1"/>
          <p:nvPr/>
        </p:nvSpPr>
        <p:spPr>
          <a:xfrm>
            <a:off x="444759" y="1679199"/>
            <a:ext cx="5110065" cy="1954381"/>
          </a:xfrm>
          <a:prstGeom prst="rect">
            <a:avLst/>
          </a:prstGeom>
          <a:noFill/>
          <a:ln w="15875">
            <a:noFill/>
          </a:ln>
        </p:spPr>
        <p:txBody>
          <a:bodyPr wrap="square">
            <a:spAutoFit/>
          </a:bodyPr>
          <a:lstStyle/>
          <a:p>
            <a:r>
              <a:rPr lang="en-US" sz="1100" dirty="0">
                <a:latin typeface="Courier New" panose="02070309020205020404" pitchFamily="49" charset="0"/>
                <a:cs typeface="Courier New" panose="02070309020205020404" pitchFamily="49" charset="0"/>
              </a:rPr>
              <a:t>&lt;p style="</a:t>
            </a:r>
            <a:r>
              <a:rPr lang="en-US" sz="1100" dirty="0" err="1">
                <a:latin typeface="Courier New" panose="02070309020205020404" pitchFamily="49" charset="0"/>
                <a:cs typeface="Courier New" panose="02070309020205020404" pitchFamily="49" charset="0"/>
              </a:rPr>
              <a:t>font-family:Times</a:t>
            </a:r>
            <a:r>
              <a:rPr lang="en-US" sz="1100" dirty="0">
                <a:latin typeface="Courier New" panose="02070309020205020404" pitchFamily="49" charset="0"/>
                <a:cs typeface="Courier New" panose="02070309020205020404" pitchFamily="49" charset="0"/>
              </a:rPr>
              <a:t> New Roman"&gt;Times New Roman&lt;/p&gt;</a:t>
            </a:r>
          </a:p>
          <a:p>
            <a:r>
              <a:rPr lang="en-US" sz="1100" dirty="0">
                <a:latin typeface="Courier New" panose="02070309020205020404" pitchFamily="49" charset="0"/>
                <a:cs typeface="Courier New" panose="02070309020205020404" pitchFamily="49" charset="0"/>
              </a:rPr>
              <a:t>&lt;p style="</a:t>
            </a:r>
            <a:r>
              <a:rPr lang="en-US" sz="1100" dirty="0" err="1">
                <a:latin typeface="Courier New" panose="02070309020205020404" pitchFamily="49" charset="0"/>
                <a:cs typeface="Courier New" panose="02070309020205020404" pitchFamily="49" charset="0"/>
              </a:rPr>
              <a:t>font-family:Cambria</a:t>
            </a:r>
            <a:r>
              <a:rPr lang="en-US" sz="1100" dirty="0">
                <a:latin typeface="Courier New" panose="02070309020205020404" pitchFamily="49" charset="0"/>
                <a:cs typeface="Courier New" panose="02070309020205020404" pitchFamily="49" charset="0"/>
              </a:rPr>
              <a:t>"&gt;Cambria&lt;/p&gt;</a:t>
            </a:r>
          </a:p>
          <a:p>
            <a:r>
              <a:rPr lang="en-US" sz="1100" dirty="0">
                <a:latin typeface="Courier New" panose="02070309020205020404" pitchFamily="49" charset="0"/>
                <a:cs typeface="Courier New" panose="02070309020205020404" pitchFamily="49" charset="0"/>
              </a:rPr>
              <a:t>&lt;p style="</a:t>
            </a:r>
            <a:r>
              <a:rPr lang="en-US" sz="1100" dirty="0" err="1">
                <a:latin typeface="Courier New" panose="02070309020205020404" pitchFamily="49" charset="0"/>
                <a:cs typeface="Courier New" panose="02070309020205020404" pitchFamily="49" charset="0"/>
              </a:rPr>
              <a:t>font-family:Helvetica</a:t>
            </a:r>
            <a:r>
              <a:rPr lang="en-US" sz="1100" dirty="0">
                <a:latin typeface="Courier New" panose="02070309020205020404" pitchFamily="49" charset="0"/>
                <a:cs typeface="Courier New" panose="02070309020205020404" pitchFamily="49" charset="0"/>
              </a:rPr>
              <a:t>"&gt;Helvetica&lt;/p&gt;</a:t>
            </a:r>
          </a:p>
          <a:p>
            <a:r>
              <a:rPr lang="en-US" sz="1100" dirty="0">
                <a:latin typeface="Courier New" panose="02070309020205020404" pitchFamily="49" charset="0"/>
                <a:cs typeface="Courier New" panose="02070309020205020404" pitchFamily="49" charset="0"/>
              </a:rPr>
              <a:t>&lt;p style="</a:t>
            </a:r>
            <a:r>
              <a:rPr lang="en-US" sz="1100" dirty="0" err="1">
                <a:latin typeface="Courier New" panose="02070309020205020404" pitchFamily="49" charset="0"/>
                <a:cs typeface="Courier New" panose="02070309020205020404" pitchFamily="49" charset="0"/>
              </a:rPr>
              <a:t>font-family:Arial</a:t>
            </a:r>
            <a:r>
              <a:rPr lang="en-US" sz="1100" dirty="0">
                <a:latin typeface="Courier New" panose="02070309020205020404" pitchFamily="49" charset="0"/>
                <a:cs typeface="Courier New" panose="02070309020205020404" pitchFamily="49" charset="0"/>
              </a:rPr>
              <a:t>"&gt;Arial&lt;/p&gt;</a:t>
            </a:r>
          </a:p>
          <a:p>
            <a:r>
              <a:rPr lang="en-US" sz="1100" dirty="0">
                <a:latin typeface="Courier New" panose="02070309020205020404" pitchFamily="49" charset="0"/>
                <a:cs typeface="Courier New" panose="02070309020205020404" pitchFamily="49" charset="0"/>
              </a:rPr>
              <a:t>&lt;p style="</a:t>
            </a:r>
            <a:r>
              <a:rPr lang="en-US" sz="1100" dirty="0" err="1">
                <a:latin typeface="Courier New" panose="02070309020205020404" pitchFamily="49" charset="0"/>
                <a:cs typeface="Courier New" panose="02070309020205020404" pitchFamily="49" charset="0"/>
              </a:rPr>
              <a:t>font-family:Arial</a:t>
            </a:r>
            <a:r>
              <a:rPr lang="en-US" sz="1100" dirty="0">
                <a:latin typeface="Courier New" panose="02070309020205020404" pitchFamily="49" charset="0"/>
                <a:cs typeface="Courier New" panose="02070309020205020404" pitchFamily="49" charset="0"/>
              </a:rPr>
              <a:t> Narrow"&gt;Arial Narrow&lt;/p&gt;</a:t>
            </a:r>
          </a:p>
          <a:p>
            <a:r>
              <a:rPr lang="en-US" sz="1100" dirty="0">
                <a:latin typeface="Courier New" panose="02070309020205020404" pitchFamily="49" charset="0"/>
                <a:cs typeface="Courier New" panose="02070309020205020404" pitchFamily="49" charset="0"/>
              </a:rPr>
              <a:t>&lt;p style="</a:t>
            </a:r>
            <a:r>
              <a:rPr lang="en-US" sz="1100" dirty="0" err="1">
                <a:latin typeface="Courier New" panose="02070309020205020404" pitchFamily="49" charset="0"/>
                <a:cs typeface="Courier New" panose="02070309020205020404" pitchFamily="49" charset="0"/>
              </a:rPr>
              <a:t>font-family:Verdana</a:t>
            </a:r>
            <a:r>
              <a:rPr lang="en-US" sz="1100" dirty="0">
                <a:latin typeface="Courier New" panose="02070309020205020404" pitchFamily="49" charset="0"/>
                <a:cs typeface="Courier New" panose="02070309020205020404" pitchFamily="49" charset="0"/>
              </a:rPr>
              <a:t>"&gt;Verdana&lt;/p&gt;</a:t>
            </a:r>
          </a:p>
          <a:p>
            <a:r>
              <a:rPr lang="en-US" sz="1100" dirty="0">
                <a:latin typeface="Courier New" panose="02070309020205020404" pitchFamily="49" charset="0"/>
                <a:cs typeface="Courier New" panose="02070309020205020404" pitchFamily="49" charset="0"/>
              </a:rPr>
              <a:t>&lt;p style="</a:t>
            </a:r>
            <a:r>
              <a:rPr lang="en-US" sz="1100" dirty="0" err="1">
                <a:latin typeface="Courier New" panose="02070309020205020404" pitchFamily="49" charset="0"/>
                <a:cs typeface="Courier New" panose="02070309020205020404" pitchFamily="49" charset="0"/>
              </a:rPr>
              <a:t>font-family:Georgia</a:t>
            </a:r>
            <a:r>
              <a:rPr lang="en-US" sz="1100" dirty="0">
                <a:latin typeface="Courier New" panose="02070309020205020404" pitchFamily="49" charset="0"/>
                <a:cs typeface="Courier New" panose="02070309020205020404" pitchFamily="49" charset="0"/>
              </a:rPr>
              <a:t>"&gt;Georgia&lt;/p&gt;</a:t>
            </a:r>
          </a:p>
          <a:p>
            <a:r>
              <a:rPr lang="en-US" sz="1100" dirty="0">
                <a:latin typeface="Courier New" panose="02070309020205020404" pitchFamily="49" charset="0"/>
                <a:cs typeface="Courier New" panose="02070309020205020404" pitchFamily="49" charset="0"/>
              </a:rPr>
              <a:t>&lt;p style="</a:t>
            </a:r>
            <a:r>
              <a:rPr lang="en-US" sz="1100" dirty="0" err="1">
                <a:latin typeface="Courier New" panose="02070309020205020404" pitchFamily="49" charset="0"/>
                <a:cs typeface="Courier New" panose="02070309020205020404" pitchFamily="49" charset="0"/>
              </a:rPr>
              <a:t>font-family:Calibri</a:t>
            </a:r>
            <a:r>
              <a:rPr lang="en-US" sz="1100" dirty="0">
                <a:latin typeface="Courier New" panose="02070309020205020404" pitchFamily="49" charset="0"/>
                <a:cs typeface="Courier New" panose="02070309020205020404" pitchFamily="49" charset="0"/>
              </a:rPr>
              <a:t>"&gt;Calibri&lt;/p&gt;</a:t>
            </a:r>
          </a:p>
          <a:p>
            <a:r>
              <a:rPr lang="en-US" sz="1100" dirty="0">
                <a:latin typeface="Courier New" panose="02070309020205020404" pitchFamily="49" charset="0"/>
                <a:cs typeface="Courier New" panose="02070309020205020404" pitchFamily="49" charset="0"/>
              </a:rPr>
              <a:t>&lt;p style="</a:t>
            </a:r>
            <a:r>
              <a:rPr lang="en-US" sz="1100" dirty="0" err="1">
                <a:latin typeface="Courier New" panose="02070309020205020404" pitchFamily="49" charset="0"/>
                <a:cs typeface="Courier New" panose="02070309020205020404" pitchFamily="49" charset="0"/>
              </a:rPr>
              <a:t>font-family:Courier</a:t>
            </a:r>
            <a:r>
              <a:rPr lang="en-US" sz="1100" dirty="0">
                <a:latin typeface="Courier New" panose="02070309020205020404" pitchFamily="49" charset="0"/>
                <a:cs typeface="Courier New" panose="02070309020205020404" pitchFamily="49" charset="0"/>
              </a:rPr>
              <a:t> New"&gt;Courier New&lt;/p&gt;</a:t>
            </a:r>
          </a:p>
          <a:p>
            <a:r>
              <a:rPr lang="en-US" sz="1100" dirty="0">
                <a:latin typeface="Courier New" panose="02070309020205020404" pitchFamily="49" charset="0"/>
                <a:cs typeface="Courier New" panose="02070309020205020404" pitchFamily="49" charset="0"/>
              </a:rPr>
              <a:t>&lt;p style="</a:t>
            </a:r>
            <a:r>
              <a:rPr lang="en-US" sz="1100" dirty="0" err="1">
                <a:latin typeface="Courier New" panose="02070309020205020404" pitchFamily="49" charset="0"/>
                <a:cs typeface="Courier New" panose="02070309020205020404" pitchFamily="49" charset="0"/>
              </a:rPr>
              <a:t>font-family:Brush</a:t>
            </a:r>
            <a:r>
              <a:rPr lang="en-US" sz="1100" dirty="0">
                <a:latin typeface="Courier New" panose="02070309020205020404" pitchFamily="49" charset="0"/>
                <a:cs typeface="Courier New" panose="02070309020205020404" pitchFamily="49" charset="0"/>
              </a:rPr>
              <a:t> Script MT"&gt;Brush Script MT&lt;/p&gt;</a:t>
            </a:r>
          </a:p>
          <a:p>
            <a:r>
              <a:rPr lang="en-US" sz="1100" dirty="0">
                <a:latin typeface="Courier New" panose="02070309020205020404" pitchFamily="49" charset="0"/>
                <a:cs typeface="Courier New" panose="02070309020205020404" pitchFamily="49" charset="0"/>
              </a:rPr>
              <a:t>&lt;p style="</a:t>
            </a:r>
            <a:r>
              <a:rPr lang="en-US" sz="1100" dirty="0" err="1">
                <a:latin typeface="Courier New" panose="02070309020205020404" pitchFamily="49" charset="0"/>
                <a:cs typeface="Courier New" panose="02070309020205020404" pitchFamily="49" charset="0"/>
              </a:rPr>
              <a:t>font-family:Comic</a:t>
            </a:r>
            <a:r>
              <a:rPr lang="en-US" sz="1100" dirty="0">
                <a:latin typeface="Courier New" panose="02070309020205020404" pitchFamily="49" charset="0"/>
                <a:cs typeface="Courier New" panose="02070309020205020404" pitchFamily="49" charset="0"/>
              </a:rPr>
              <a:t> Sans MS"&gt;Comic Sans MS&lt;/p&gt;</a:t>
            </a:r>
          </a:p>
        </p:txBody>
      </p:sp>
      <p:pic>
        <p:nvPicPr>
          <p:cNvPr id="7" name="Picture 6">
            <a:extLst>
              <a:ext uri="{FF2B5EF4-FFF2-40B4-BE49-F238E27FC236}">
                <a16:creationId xmlns:a16="http://schemas.microsoft.com/office/drawing/2014/main" id="{C5EDBBFE-9D75-AFD5-F18A-D47E9EF23F76}"/>
              </a:ext>
            </a:extLst>
          </p:cNvPr>
          <p:cNvPicPr>
            <a:picLocks noChangeAspect="1"/>
          </p:cNvPicPr>
          <p:nvPr/>
        </p:nvPicPr>
        <p:blipFill>
          <a:blip r:embed="rId2"/>
          <a:stretch>
            <a:fillRect/>
          </a:stretch>
        </p:blipFill>
        <p:spPr>
          <a:xfrm>
            <a:off x="6782457" y="1238250"/>
            <a:ext cx="1502438" cy="3370951"/>
          </a:xfrm>
          <a:prstGeom prst="rect">
            <a:avLst/>
          </a:prstGeom>
        </p:spPr>
      </p:pic>
      <p:sp>
        <p:nvSpPr>
          <p:cNvPr id="8" name="Arrow: Right 7">
            <a:extLst>
              <a:ext uri="{FF2B5EF4-FFF2-40B4-BE49-F238E27FC236}">
                <a16:creationId xmlns:a16="http://schemas.microsoft.com/office/drawing/2014/main" id="{65DEC385-AB4C-93D3-2FA0-ACC243398FFF}"/>
              </a:ext>
            </a:extLst>
          </p:cNvPr>
          <p:cNvSpPr/>
          <p:nvPr/>
        </p:nvSpPr>
        <p:spPr>
          <a:xfrm>
            <a:off x="5671008" y="2403799"/>
            <a:ext cx="646922" cy="335902"/>
          </a:xfrm>
          <a:prstGeom prst="rightArrow">
            <a:avLst/>
          </a:prstGeom>
          <a:solidFill>
            <a:srgbClr val="FFD800"/>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spTree>
    <p:extLst>
      <p:ext uri="{BB962C8B-B14F-4D97-AF65-F5344CB8AC3E}">
        <p14:creationId xmlns:p14="http://schemas.microsoft.com/office/powerpoint/2010/main" val="375304583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E2878-59C8-7D21-339D-4C6E5C4955AE}"/>
              </a:ext>
            </a:extLst>
          </p:cNvPr>
          <p:cNvSpPr>
            <a:spLocks noGrp="1"/>
          </p:cNvSpPr>
          <p:nvPr>
            <p:ph type="title"/>
          </p:nvPr>
        </p:nvSpPr>
        <p:spPr/>
        <p:txBody>
          <a:bodyPr/>
          <a:lstStyle/>
          <a:p>
            <a:r>
              <a:rPr lang="en-US" dirty="0"/>
              <a:t>Examples: Font Colors</a:t>
            </a:r>
          </a:p>
        </p:txBody>
      </p:sp>
      <p:sp>
        <p:nvSpPr>
          <p:cNvPr id="4" name="TextBox 3">
            <a:extLst>
              <a:ext uri="{FF2B5EF4-FFF2-40B4-BE49-F238E27FC236}">
                <a16:creationId xmlns:a16="http://schemas.microsoft.com/office/drawing/2014/main" id="{687C3C44-B10F-5593-59BE-5848F2A775BC}"/>
              </a:ext>
            </a:extLst>
          </p:cNvPr>
          <p:cNvSpPr txBox="1"/>
          <p:nvPr/>
        </p:nvSpPr>
        <p:spPr>
          <a:xfrm>
            <a:off x="457201" y="1678388"/>
            <a:ext cx="3710473" cy="1615827"/>
          </a:xfrm>
          <a:prstGeom prst="rect">
            <a:avLst/>
          </a:prstGeom>
          <a:noFill/>
          <a:ln w="15875">
            <a:noFill/>
          </a:ln>
        </p:spPr>
        <p:txBody>
          <a:bodyPr wrap="square">
            <a:spAutoFit/>
          </a:bodyPr>
          <a:lstStyle/>
          <a:p>
            <a:r>
              <a:rPr lang="en-US" sz="1100" dirty="0">
                <a:latin typeface="Courier New" panose="02070309020205020404" pitchFamily="49" charset="0"/>
                <a:cs typeface="Courier New" panose="02070309020205020404" pitchFamily="49" charset="0"/>
              </a:rPr>
              <a:t>&lt;p style="</a:t>
            </a:r>
            <a:r>
              <a:rPr lang="en-US" sz="1100" dirty="0" err="1">
                <a:latin typeface="Courier New" panose="02070309020205020404" pitchFamily="49" charset="0"/>
                <a:cs typeface="Courier New" panose="02070309020205020404" pitchFamily="49" charset="0"/>
              </a:rPr>
              <a:t>color:red</a:t>
            </a:r>
            <a:r>
              <a:rPr lang="en-US" sz="1100" dirty="0">
                <a:latin typeface="Courier New" panose="02070309020205020404" pitchFamily="49" charset="0"/>
                <a:cs typeface="Courier New" panose="02070309020205020404" pitchFamily="49" charset="0"/>
              </a:rPr>
              <a:t>"&gt;Red&lt;/p&gt;</a:t>
            </a:r>
          </a:p>
          <a:p>
            <a:r>
              <a:rPr lang="en-US" sz="1100" dirty="0">
                <a:latin typeface="Courier New" panose="02070309020205020404" pitchFamily="49" charset="0"/>
                <a:cs typeface="Courier New" panose="02070309020205020404" pitchFamily="49" charset="0"/>
              </a:rPr>
              <a:t>&lt;p style="</a:t>
            </a:r>
            <a:r>
              <a:rPr lang="en-US" sz="1100" dirty="0" err="1">
                <a:latin typeface="Courier New" panose="02070309020205020404" pitchFamily="49" charset="0"/>
                <a:cs typeface="Courier New" panose="02070309020205020404" pitchFamily="49" charset="0"/>
              </a:rPr>
              <a:t>color:orange</a:t>
            </a:r>
            <a:r>
              <a:rPr lang="en-US" sz="1100" dirty="0">
                <a:latin typeface="Courier New" panose="02070309020205020404" pitchFamily="49" charset="0"/>
                <a:cs typeface="Courier New" panose="02070309020205020404" pitchFamily="49" charset="0"/>
              </a:rPr>
              <a:t>"&gt;Orange&lt;/p&gt;</a:t>
            </a:r>
          </a:p>
          <a:p>
            <a:r>
              <a:rPr lang="en-US" sz="1100" dirty="0">
                <a:latin typeface="Courier New" panose="02070309020205020404" pitchFamily="49" charset="0"/>
                <a:cs typeface="Courier New" panose="02070309020205020404" pitchFamily="49" charset="0"/>
              </a:rPr>
              <a:t>&lt;p style="</a:t>
            </a:r>
            <a:r>
              <a:rPr lang="en-US" sz="1100" dirty="0" err="1">
                <a:latin typeface="Courier New" panose="02070309020205020404" pitchFamily="49" charset="0"/>
                <a:cs typeface="Courier New" panose="02070309020205020404" pitchFamily="49" charset="0"/>
              </a:rPr>
              <a:t>color:yellow</a:t>
            </a:r>
            <a:r>
              <a:rPr lang="en-US" sz="1100" dirty="0">
                <a:latin typeface="Courier New" panose="02070309020205020404" pitchFamily="49" charset="0"/>
                <a:cs typeface="Courier New" panose="02070309020205020404" pitchFamily="49" charset="0"/>
              </a:rPr>
              <a:t>"&gt;Yellow&lt;/p&gt;</a:t>
            </a:r>
          </a:p>
          <a:p>
            <a:r>
              <a:rPr lang="en-US" sz="1100" dirty="0">
                <a:latin typeface="Courier New" panose="02070309020205020404" pitchFamily="49" charset="0"/>
                <a:cs typeface="Courier New" panose="02070309020205020404" pitchFamily="49" charset="0"/>
              </a:rPr>
              <a:t>&lt;p style="</a:t>
            </a:r>
            <a:r>
              <a:rPr lang="en-US" sz="1100" dirty="0" err="1">
                <a:latin typeface="Courier New" panose="02070309020205020404" pitchFamily="49" charset="0"/>
                <a:cs typeface="Courier New" panose="02070309020205020404" pitchFamily="49" charset="0"/>
              </a:rPr>
              <a:t>color:green</a:t>
            </a:r>
            <a:r>
              <a:rPr lang="en-US" sz="1100" dirty="0">
                <a:latin typeface="Courier New" panose="02070309020205020404" pitchFamily="49" charset="0"/>
                <a:cs typeface="Courier New" panose="02070309020205020404" pitchFamily="49" charset="0"/>
              </a:rPr>
              <a:t>"&gt;Green&lt;/p&gt;</a:t>
            </a:r>
          </a:p>
          <a:p>
            <a:r>
              <a:rPr lang="en-US" sz="1100" dirty="0">
                <a:latin typeface="Courier New" panose="02070309020205020404" pitchFamily="49" charset="0"/>
                <a:cs typeface="Courier New" panose="02070309020205020404" pitchFamily="49" charset="0"/>
              </a:rPr>
              <a:t>&lt;p style="</a:t>
            </a:r>
            <a:r>
              <a:rPr lang="en-US" sz="1100" dirty="0" err="1">
                <a:latin typeface="Courier New" panose="02070309020205020404" pitchFamily="49" charset="0"/>
                <a:cs typeface="Courier New" panose="02070309020205020404" pitchFamily="49" charset="0"/>
              </a:rPr>
              <a:t>color:blue</a:t>
            </a:r>
            <a:r>
              <a:rPr lang="en-US" sz="1100" dirty="0">
                <a:latin typeface="Courier New" panose="02070309020205020404" pitchFamily="49" charset="0"/>
                <a:cs typeface="Courier New" panose="02070309020205020404" pitchFamily="49" charset="0"/>
              </a:rPr>
              <a:t>"&gt;Blue&lt;/p&gt;</a:t>
            </a:r>
          </a:p>
          <a:p>
            <a:r>
              <a:rPr lang="en-US" sz="1100" dirty="0">
                <a:latin typeface="Courier New" panose="02070309020205020404" pitchFamily="49" charset="0"/>
                <a:cs typeface="Courier New" panose="02070309020205020404" pitchFamily="49" charset="0"/>
              </a:rPr>
              <a:t>&lt;p style="</a:t>
            </a:r>
            <a:r>
              <a:rPr lang="en-US" sz="1100" dirty="0" err="1">
                <a:latin typeface="Courier New" panose="02070309020205020404" pitchFamily="49" charset="0"/>
                <a:cs typeface="Courier New" panose="02070309020205020404" pitchFamily="49" charset="0"/>
              </a:rPr>
              <a:t>color:purple</a:t>
            </a:r>
            <a:r>
              <a:rPr lang="en-US" sz="1100" dirty="0">
                <a:latin typeface="Courier New" panose="02070309020205020404" pitchFamily="49" charset="0"/>
                <a:cs typeface="Courier New" panose="02070309020205020404" pitchFamily="49" charset="0"/>
              </a:rPr>
              <a:t>"&gt;Purple&lt;/p&gt;</a:t>
            </a:r>
          </a:p>
          <a:p>
            <a:r>
              <a:rPr lang="en-US" sz="1100" dirty="0">
                <a:latin typeface="Courier New" panose="02070309020205020404" pitchFamily="49" charset="0"/>
                <a:cs typeface="Courier New" panose="02070309020205020404" pitchFamily="49" charset="0"/>
              </a:rPr>
              <a:t>&lt;p style="</a:t>
            </a:r>
            <a:r>
              <a:rPr lang="en-US" sz="1100" dirty="0" err="1">
                <a:latin typeface="Courier New" panose="02070309020205020404" pitchFamily="49" charset="0"/>
                <a:cs typeface="Courier New" panose="02070309020205020404" pitchFamily="49" charset="0"/>
              </a:rPr>
              <a:t>color:brown</a:t>
            </a:r>
            <a:r>
              <a:rPr lang="en-US" sz="1100" dirty="0">
                <a:latin typeface="Courier New" panose="02070309020205020404" pitchFamily="49" charset="0"/>
                <a:cs typeface="Courier New" panose="02070309020205020404" pitchFamily="49" charset="0"/>
              </a:rPr>
              <a:t>"&gt;Brown&lt;/p&gt;</a:t>
            </a:r>
          </a:p>
          <a:p>
            <a:r>
              <a:rPr lang="en-US" sz="1100" dirty="0">
                <a:latin typeface="Courier New" panose="02070309020205020404" pitchFamily="49" charset="0"/>
                <a:cs typeface="Courier New" panose="02070309020205020404" pitchFamily="49" charset="0"/>
              </a:rPr>
              <a:t>&lt;p style="</a:t>
            </a:r>
            <a:r>
              <a:rPr lang="en-US" sz="1100" dirty="0" err="1">
                <a:latin typeface="Courier New" panose="02070309020205020404" pitchFamily="49" charset="0"/>
                <a:cs typeface="Courier New" panose="02070309020205020404" pitchFamily="49" charset="0"/>
              </a:rPr>
              <a:t>color:gray</a:t>
            </a:r>
            <a:r>
              <a:rPr lang="en-US" sz="1100" dirty="0">
                <a:latin typeface="Courier New" panose="02070309020205020404" pitchFamily="49" charset="0"/>
                <a:cs typeface="Courier New" panose="02070309020205020404" pitchFamily="49" charset="0"/>
              </a:rPr>
              <a:t>"&gt;Gray&lt;/p&gt;</a:t>
            </a:r>
          </a:p>
          <a:p>
            <a:r>
              <a:rPr lang="en-US" sz="1100" dirty="0">
                <a:latin typeface="Courier New" panose="02070309020205020404" pitchFamily="49" charset="0"/>
                <a:cs typeface="Courier New" panose="02070309020205020404" pitchFamily="49" charset="0"/>
              </a:rPr>
              <a:t>&lt;p style="</a:t>
            </a:r>
            <a:r>
              <a:rPr lang="en-US" sz="1100" dirty="0" err="1">
                <a:latin typeface="Courier New" panose="02070309020205020404" pitchFamily="49" charset="0"/>
                <a:cs typeface="Courier New" panose="02070309020205020404" pitchFamily="49" charset="0"/>
              </a:rPr>
              <a:t>color:lightgray</a:t>
            </a:r>
            <a:r>
              <a:rPr lang="en-US" sz="1100" dirty="0">
                <a:latin typeface="Courier New" panose="02070309020205020404" pitchFamily="49" charset="0"/>
                <a:cs typeface="Courier New" panose="02070309020205020404" pitchFamily="49" charset="0"/>
              </a:rPr>
              <a:t>"&gt;Light gray&lt;/p&gt;</a:t>
            </a:r>
          </a:p>
        </p:txBody>
      </p:sp>
      <p:sp>
        <p:nvSpPr>
          <p:cNvPr id="5" name="Arrow: Right 4">
            <a:extLst>
              <a:ext uri="{FF2B5EF4-FFF2-40B4-BE49-F238E27FC236}">
                <a16:creationId xmlns:a16="http://schemas.microsoft.com/office/drawing/2014/main" id="{3362A7DF-EA07-01C5-1FF6-2E0E87AF0B17}"/>
              </a:ext>
            </a:extLst>
          </p:cNvPr>
          <p:cNvSpPr/>
          <p:nvPr/>
        </p:nvSpPr>
        <p:spPr>
          <a:xfrm>
            <a:off x="4507791" y="2403799"/>
            <a:ext cx="646922" cy="335902"/>
          </a:xfrm>
          <a:prstGeom prst="rightArrow">
            <a:avLst/>
          </a:prstGeom>
          <a:solidFill>
            <a:srgbClr val="FFD800"/>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pic>
        <p:nvPicPr>
          <p:cNvPr id="7" name="Picture 6">
            <a:extLst>
              <a:ext uri="{FF2B5EF4-FFF2-40B4-BE49-F238E27FC236}">
                <a16:creationId xmlns:a16="http://schemas.microsoft.com/office/drawing/2014/main" id="{C585237B-8D80-9CDA-39CC-5835D4CE7676}"/>
              </a:ext>
            </a:extLst>
          </p:cNvPr>
          <p:cNvPicPr>
            <a:picLocks noChangeAspect="1"/>
          </p:cNvPicPr>
          <p:nvPr/>
        </p:nvPicPr>
        <p:blipFill>
          <a:blip r:embed="rId2"/>
          <a:stretch>
            <a:fillRect/>
          </a:stretch>
        </p:blipFill>
        <p:spPr>
          <a:xfrm>
            <a:off x="5814065" y="1230348"/>
            <a:ext cx="997795" cy="3054121"/>
          </a:xfrm>
          <a:prstGeom prst="rect">
            <a:avLst/>
          </a:prstGeom>
        </p:spPr>
      </p:pic>
    </p:spTree>
    <p:extLst>
      <p:ext uri="{BB962C8B-B14F-4D97-AF65-F5344CB8AC3E}">
        <p14:creationId xmlns:p14="http://schemas.microsoft.com/office/powerpoint/2010/main" val="423302050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AC89A-D88A-A081-DEFE-5A1DC30C7218}"/>
              </a:ext>
            </a:extLst>
          </p:cNvPr>
          <p:cNvSpPr>
            <a:spLocks noGrp="1"/>
          </p:cNvSpPr>
          <p:nvPr>
            <p:ph type="title"/>
          </p:nvPr>
        </p:nvSpPr>
        <p:spPr/>
        <p:txBody>
          <a:bodyPr/>
          <a:lstStyle/>
          <a:p>
            <a:r>
              <a:rPr lang="en-US" dirty="0"/>
              <a:t>Examples: Text Alignment</a:t>
            </a:r>
          </a:p>
        </p:txBody>
      </p:sp>
      <p:sp>
        <p:nvSpPr>
          <p:cNvPr id="4" name="TextBox 3">
            <a:extLst>
              <a:ext uri="{FF2B5EF4-FFF2-40B4-BE49-F238E27FC236}">
                <a16:creationId xmlns:a16="http://schemas.microsoft.com/office/drawing/2014/main" id="{8DB21C4D-3AFF-97BF-41F2-811619DC5E03}"/>
              </a:ext>
            </a:extLst>
          </p:cNvPr>
          <p:cNvSpPr txBox="1"/>
          <p:nvPr/>
        </p:nvSpPr>
        <p:spPr>
          <a:xfrm>
            <a:off x="307911" y="2189127"/>
            <a:ext cx="4183224" cy="600164"/>
          </a:xfrm>
          <a:prstGeom prst="rect">
            <a:avLst/>
          </a:prstGeom>
          <a:noFill/>
          <a:ln w="15875">
            <a:noFill/>
          </a:ln>
        </p:spPr>
        <p:txBody>
          <a:bodyPr wrap="square">
            <a:spAutoFit/>
          </a:bodyPr>
          <a:lstStyle/>
          <a:p>
            <a:r>
              <a:rPr lang="en-US" sz="1100" dirty="0">
                <a:latin typeface="Courier New" panose="02070309020205020404" pitchFamily="49" charset="0"/>
                <a:cs typeface="Courier New" panose="02070309020205020404" pitchFamily="49" charset="0"/>
              </a:rPr>
              <a:t>&lt;p style="</a:t>
            </a:r>
            <a:r>
              <a:rPr lang="en-US" sz="1100" dirty="0" err="1">
                <a:latin typeface="Courier New" panose="02070309020205020404" pitchFamily="49" charset="0"/>
                <a:cs typeface="Courier New" panose="02070309020205020404" pitchFamily="49" charset="0"/>
              </a:rPr>
              <a:t>text-align:right</a:t>
            </a:r>
            <a:r>
              <a:rPr lang="en-US" sz="1100" dirty="0">
                <a:latin typeface="Courier New" panose="02070309020205020404" pitchFamily="49" charset="0"/>
                <a:cs typeface="Courier New" panose="02070309020205020404" pitchFamily="49" charset="0"/>
              </a:rPr>
              <a:t>"&gt;Right-justified&lt;/p&gt;</a:t>
            </a:r>
          </a:p>
          <a:p>
            <a:r>
              <a:rPr lang="en-US" sz="1100" dirty="0">
                <a:latin typeface="Courier New" panose="02070309020205020404" pitchFamily="49" charset="0"/>
                <a:cs typeface="Courier New" panose="02070309020205020404" pitchFamily="49" charset="0"/>
              </a:rPr>
              <a:t>&lt;p style="</a:t>
            </a:r>
            <a:r>
              <a:rPr lang="en-US" sz="1100" dirty="0" err="1">
                <a:latin typeface="Courier New" panose="02070309020205020404" pitchFamily="49" charset="0"/>
                <a:cs typeface="Courier New" panose="02070309020205020404" pitchFamily="49" charset="0"/>
              </a:rPr>
              <a:t>text-align:center</a:t>
            </a:r>
            <a:r>
              <a:rPr lang="en-US" sz="1100" dirty="0">
                <a:latin typeface="Courier New" panose="02070309020205020404" pitchFamily="49" charset="0"/>
                <a:cs typeface="Courier New" panose="02070309020205020404" pitchFamily="49" charset="0"/>
              </a:rPr>
              <a:t>"&gt;Centered&lt;/p&gt;</a:t>
            </a:r>
          </a:p>
          <a:p>
            <a:r>
              <a:rPr lang="en-US" sz="1100" dirty="0">
                <a:latin typeface="Courier New" panose="02070309020205020404" pitchFamily="49" charset="0"/>
                <a:cs typeface="Courier New" panose="02070309020205020404" pitchFamily="49" charset="0"/>
              </a:rPr>
              <a:t>&lt;p style="</a:t>
            </a:r>
            <a:r>
              <a:rPr lang="en-US" sz="1100" dirty="0" err="1">
                <a:latin typeface="Courier New" panose="02070309020205020404" pitchFamily="49" charset="0"/>
                <a:cs typeface="Courier New" panose="02070309020205020404" pitchFamily="49" charset="0"/>
              </a:rPr>
              <a:t>text-align:left</a:t>
            </a:r>
            <a:r>
              <a:rPr lang="en-US" sz="1100" dirty="0">
                <a:latin typeface="Courier New" panose="02070309020205020404" pitchFamily="49" charset="0"/>
                <a:cs typeface="Courier New" panose="02070309020205020404" pitchFamily="49" charset="0"/>
              </a:rPr>
              <a:t>"&gt;Left-justified&lt;/p&gt;</a:t>
            </a:r>
          </a:p>
        </p:txBody>
      </p:sp>
      <p:pic>
        <p:nvPicPr>
          <p:cNvPr id="6" name="Picture 5">
            <a:extLst>
              <a:ext uri="{FF2B5EF4-FFF2-40B4-BE49-F238E27FC236}">
                <a16:creationId xmlns:a16="http://schemas.microsoft.com/office/drawing/2014/main" id="{E9ED5C93-D2DC-665C-42FC-D58FD51AA0D8}"/>
              </a:ext>
            </a:extLst>
          </p:cNvPr>
          <p:cNvPicPr>
            <a:picLocks noChangeAspect="1"/>
          </p:cNvPicPr>
          <p:nvPr/>
        </p:nvPicPr>
        <p:blipFill>
          <a:blip r:embed="rId2"/>
          <a:stretch>
            <a:fillRect/>
          </a:stretch>
        </p:blipFill>
        <p:spPr>
          <a:xfrm>
            <a:off x="5634372" y="2189128"/>
            <a:ext cx="3360621" cy="759734"/>
          </a:xfrm>
          <a:prstGeom prst="rect">
            <a:avLst/>
          </a:prstGeom>
        </p:spPr>
      </p:pic>
      <p:sp>
        <p:nvSpPr>
          <p:cNvPr id="7" name="Arrow: Right 6">
            <a:extLst>
              <a:ext uri="{FF2B5EF4-FFF2-40B4-BE49-F238E27FC236}">
                <a16:creationId xmlns:a16="http://schemas.microsoft.com/office/drawing/2014/main" id="{B110E78C-AD4B-F551-99AB-968A0CB66800}"/>
              </a:ext>
            </a:extLst>
          </p:cNvPr>
          <p:cNvSpPr/>
          <p:nvPr/>
        </p:nvSpPr>
        <p:spPr>
          <a:xfrm>
            <a:off x="4652867" y="2401044"/>
            <a:ext cx="646922" cy="335902"/>
          </a:xfrm>
          <a:prstGeom prst="rightArrow">
            <a:avLst/>
          </a:prstGeom>
          <a:solidFill>
            <a:srgbClr val="FFD800"/>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en-US" sz="1400" dirty="0">
              <a:solidFill>
                <a:schemeClr val="tx1"/>
              </a:solidFill>
            </a:endParaRPr>
          </a:p>
        </p:txBody>
      </p:sp>
    </p:spTree>
    <p:extLst>
      <p:ext uri="{BB962C8B-B14F-4D97-AF65-F5344CB8AC3E}">
        <p14:creationId xmlns:p14="http://schemas.microsoft.com/office/powerpoint/2010/main" val="92290095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D28E6-C2B2-A465-69D0-945BEFBA705A}"/>
              </a:ext>
            </a:extLst>
          </p:cNvPr>
          <p:cNvSpPr>
            <a:spLocks noGrp="1"/>
          </p:cNvSpPr>
          <p:nvPr>
            <p:ph type="title"/>
          </p:nvPr>
        </p:nvSpPr>
        <p:spPr/>
        <p:txBody>
          <a:bodyPr/>
          <a:lstStyle/>
          <a:p>
            <a:r>
              <a:rPr lang="en-US" dirty="0"/>
              <a:t>Component: HTML Formatting Examples</a:t>
            </a:r>
          </a:p>
        </p:txBody>
      </p:sp>
      <p:sp>
        <p:nvSpPr>
          <p:cNvPr id="3" name="Content Placeholder 2">
            <a:extLst>
              <a:ext uri="{FF2B5EF4-FFF2-40B4-BE49-F238E27FC236}">
                <a16:creationId xmlns:a16="http://schemas.microsoft.com/office/drawing/2014/main" id="{BCEC8B50-7CFB-1453-5530-574F8648C024}"/>
              </a:ext>
            </a:extLst>
          </p:cNvPr>
          <p:cNvSpPr>
            <a:spLocks noGrp="1"/>
          </p:cNvSpPr>
          <p:nvPr>
            <p:ph idx="1"/>
          </p:nvPr>
        </p:nvSpPr>
        <p:spPr/>
        <p:txBody>
          <a:bodyPr/>
          <a:lstStyle/>
          <a:p>
            <a:r>
              <a:rPr lang="en-US" dirty="0"/>
              <a:t>In the workflow “05 HTML CSS examples”</a:t>
            </a:r>
          </a:p>
        </p:txBody>
      </p:sp>
      <p:pic>
        <p:nvPicPr>
          <p:cNvPr id="7" name="Picture 6">
            <a:extLst>
              <a:ext uri="{FF2B5EF4-FFF2-40B4-BE49-F238E27FC236}">
                <a16:creationId xmlns:a16="http://schemas.microsoft.com/office/drawing/2014/main" id="{8490108C-2146-5C97-4F2A-1CCD8DEB29D2}"/>
              </a:ext>
            </a:extLst>
          </p:cNvPr>
          <p:cNvPicPr>
            <a:picLocks noChangeAspect="1"/>
          </p:cNvPicPr>
          <p:nvPr/>
        </p:nvPicPr>
        <p:blipFill>
          <a:blip r:embed="rId2"/>
          <a:stretch>
            <a:fillRect/>
          </a:stretch>
        </p:blipFill>
        <p:spPr>
          <a:xfrm>
            <a:off x="3864885" y="1447688"/>
            <a:ext cx="3051822" cy="3277883"/>
          </a:xfrm>
          <a:prstGeom prst="rect">
            <a:avLst/>
          </a:prstGeom>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B9D3E4BD-DB24-D38E-F01E-11292BF0348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118520" y="2425990"/>
            <a:ext cx="1314982" cy="814036"/>
          </a:xfrm>
          <a:prstGeom prst="rect">
            <a:avLst/>
          </a:prstGeom>
        </p:spPr>
      </p:pic>
    </p:spTree>
    <p:extLst>
      <p:ext uri="{BB962C8B-B14F-4D97-AF65-F5344CB8AC3E}">
        <p14:creationId xmlns:p14="http://schemas.microsoft.com/office/powerpoint/2010/main" val="130682101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74F4E0-38C5-A5A8-AB2E-73B4F41C3328}"/>
              </a:ext>
            </a:extLst>
          </p:cNvPr>
          <p:cNvSpPr>
            <a:spLocks noGrp="1"/>
          </p:cNvSpPr>
          <p:nvPr>
            <p:ph type="title"/>
          </p:nvPr>
        </p:nvSpPr>
        <p:spPr/>
        <p:txBody>
          <a:bodyPr/>
          <a:lstStyle/>
          <a:p>
            <a:r>
              <a:rPr lang="en-US" dirty="0"/>
              <a:t>Styling with CSS</a:t>
            </a:r>
          </a:p>
        </p:txBody>
      </p:sp>
      <p:sp>
        <p:nvSpPr>
          <p:cNvPr id="3" name="Content Placeholder 2">
            <a:extLst>
              <a:ext uri="{FF2B5EF4-FFF2-40B4-BE49-F238E27FC236}">
                <a16:creationId xmlns:a16="http://schemas.microsoft.com/office/drawing/2014/main" id="{7F04738D-BCC3-9630-7CDB-6ED1A4073FDB}"/>
              </a:ext>
            </a:extLst>
          </p:cNvPr>
          <p:cNvSpPr>
            <a:spLocks noGrp="1"/>
          </p:cNvSpPr>
          <p:nvPr>
            <p:ph idx="1"/>
          </p:nvPr>
        </p:nvSpPr>
        <p:spPr/>
        <p:txBody>
          <a:bodyPr/>
          <a:lstStyle/>
          <a:p>
            <a:r>
              <a:rPr lang="en-US" dirty="0"/>
              <a:t>What is CSS (Cascading Style Sheets)?</a:t>
            </a:r>
          </a:p>
          <a:p>
            <a:r>
              <a:rPr lang="en-US" dirty="0"/>
              <a:t>Contains styling parameters of various parts of a web page</a:t>
            </a:r>
          </a:p>
          <a:p>
            <a:pPr lvl="1"/>
            <a:r>
              <a:rPr lang="en-US" dirty="0"/>
              <a:t>Separation of contents (HTML) and styling (CSS)</a:t>
            </a:r>
          </a:p>
          <a:p>
            <a:r>
              <a:rPr lang="en-US" dirty="0"/>
              <a:t>CSS is typically a plain text file, contains formatting of different parts (referred as classes) of a web site</a:t>
            </a:r>
          </a:p>
          <a:p>
            <a:r>
              <a:rPr lang="en-US" dirty="0"/>
              <a:t>In KNIME, CSS styling can be passed on as a flow variable</a:t>
            </a:r>
          </a:p>
          <a:p>
            <a:pPr lvl="1"/>
            <a:r>
              <a:rPr lang="en-US" dirty="0"/>
              <a:t>Control styling of different parts of views &amp; widgets in a composite view</a:t>
            </a:r>
          </a:p>
        </p:txBody>
      </p:sp>
    </p:spTree>
    <p:extLst>
      <p:ext uri="{BB962C8B-B14F-4D97-AF65-F5344CB8AC3E}">
        <p14:creationId xmlns:p14="http://schemas.microsoft.com/office/powerpoint/2010/main" val="12529762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E329F-0410-8407-BBD8-03DC46F88AB3}"/>
              </a:ext>
            </a:extLst>
          </p:cNvPr>
          <p:cNvSpPr>
            <a:spLocks noGrp="1"/>
          </p:cNvSpPr>
          <p:nvPr>
            <p:ph type="title"/>
          </p:nvPr>
        </p:nvSpPr>
        <p:spPr/>
        <p:txBody>
          <a:bodyPr/>
          <a:lstStyle/>
          <a:p>
            <a:r>
              <a:rPr lang="en-US" dirty="0"/>
              <a:t>New Node – Text Output Widget</a:t>
            </a:r>
          </a:p>
        </p:txBody>
      </p:sp>
      <p:sp>
        <p:nvSpPr>
          <p:cNvPr id="3" name="Content Placeholder 2">
            <a:extLst>
              <a:ext uri="{FF2B5EF4-FFF2-40B4-BE49-F238E27FC236}">
                <a16:creationId xmlns:a16="http://schemas.microsoft.com/office/drawing/2014/main" id="{681AED5C-BE5F-6887-BEF6-51E3F6396C27}"/>
              </a:ext>
            </a:extLst>
          </p:cNvPr>
          <p:cNvSpPr>
            <a:spLocks noGrp="1"/>
          </p:cNvSpPr>
          <p:nvPr>
            <p:ph idx="1"/>
          </p:nvPr>
        </p:nvSpPr>
        <p:spPr/>
        <p:txBody>
          <a:bodyPr/>
          <a:lstStyle/>
          <a:p>
            <a:r>
              <a:rPr lang="en-US" dirty="0"/>
              <a:t>Displays a text in a view</a:t>
            </a:r>
          </a:p>
          <a:p>
            <a:pPr marL="0" indent="0">
              <a:buNone/>
            </a:pPr>
            <a:endParaRPr lang="en-US" dirty="0"/>
          </a:p>
        </p:txBody>
      </p:sp>
      <p:grpSp>
        <p:nvGrpSpPr>
          <p:cNvPr id="5" name="Group 4">
            <a:extLst>
              <a:ext uri="{FF2B5EF4-FFF2-40B4-BE49-F238E27FC236}">
                <a16:creationId xmlns:a16="http://schemas.microsoft.com/office/drawing/2014/main" id="{E16FB764-F7A9-BD8F-38BD-FE6910688F8B}"/>
              </a:ext>
            </a:extLst>
          </p:cNvPr>
          <p:cNvGrpSpPr>
            <a:grpSpLocks noChangeAspect="1"/>
          </p:cNvGrpSpPr>
          <p:nvPr/>
        </p:nvGrpSpPr>
        <p:grpSpPr>
          <a:xfrm>
            <a:off x="522066" y="1368155"/>
            <a:ext cx="3893487" cy="3313475"/>
            <a:chOff x="408652" y="1474481"/>
            <a:chExt cx="4040140" cy="3438281"/>
          </a:xfrm>
        </p:grpSpPr>
        <p:pic>
          <p:nvPicPr>
            <p:cNvPr id="7" name="Picture 6">
              <a:extLst>
                <a:ext uri="{FF2B5EF4-FFF2-40B4-BE49-F238E27FC236}">
                  <a16:creationId xmlns:a16="http://schemas.microsoft.com/office/drawing/2014/main" id="{32C2DA21-9022-B581-990E-9DAE20590B63}"/>
                </a:ext>
              </a:extLst>
            </p:cNvPr>
            <p:cNvPicPr>
              <a:picLocks noChangeAspect="1"/>
            </p:cNvPicPr>
            <p:nvPr/>
          </p:nvPicPr>
          <p:blipFill>
            <a:blip r:embed="rId2"/>
            <a:stretch>
              <a:fillRect/>
            </a:stretch>
          </p:blipFill>
          <p:spPr>
            <a:xfrm>
              <a:off x="408652" y="1474481"/>
              <a:ext cx="4040140" cy="3438281"/>
            </a:xfrm>
            <a:prstGeom prst="rect">
              <a:avLst/>
            </a:prstGeom>
            <a:effectLst>
              <a:outerShdw blurRad="50800" dist="38100" dir="2700000" algn="tl" rotWithShape="0">
                <a:prstClr val="black">
                  <a:alpha val="40000"/>
                </a:prstClr>
              </a:outerShdw>
            </a:effectLst>
          </p:spPr>
        </p:pic>
        <p:sp>
          <p:nvSpPr>
            <p:cNvPr id="4" name="Rettangolo con angoli arrotondati 3">
              <a:extLst>
                <a:ext uri="{FF2B5EF4-FFF2-40B4-BE49-F238E27FC236}">
                  <a16:creationId xmlns:a16="http://schemas.microsoft.com/office/drawing/2014/main" id="{EB2F64CC-9B5D-BE69-2510-167E1CE28260}"/>
                </a:ext>
              </a:extLst>
            </p:cNvPr>
            <p:cNvSpPr/>
            <p:nvPr/>
          </p:nvSpPr>
          <p:spPr>
            <a:xfrm>
              <a:off x="961774" y="2034852"/>
              <a:ext cx="3423615" cy="204747"/>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6" name="Rettangolo con angoli arrotondati 5">
              <a:extLst>
                <a:ext uri="{FF2B5EF4-FFF2-40B4-BE49-F238E27FC236}">
                  <a16:creationId xmlns:a16="http://schemas.microsoft.com/office/drawing/2014/main" id="{354E1180-F002-9E17-685D-28AAB98839FD}"/>
                </a:ext>
              </a:extLst>
            </p:cNvPr>
            <p:cNvSpPr/>
            <p:nvPr/>
          </p:nvSpPr>
          <p:spPr>
            <a:xfrm>
              <a:off x="961774" y="2247123"/>
              <a:ext cx="3433665" cy="546408"/>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1" name="Rettangolo con angoli arrotondati 10">
              <a:extLst>
                <a:ext uri="{FF2B5EF4-FFF2-40B4-BE49-F238E27FC236}">
                  <a16:creationId xmlns:a16="http://schemas.microsoft.com/office/drawing/2014/main" id="{549D6B62-28B5-462B-99A1-4B339613F1AB}"/>
                </a:ext>
              </a:extLst>
            </p:cNvPr>
            <p:cNvSpPr/>
            <p:nvPr/>
          </p:nvSpPr>
          <p:spPr>
            <a:xfrm>
              <a:off x="961774" y="2790983"/>
              <a:ext cx="3423615" cy="204747"/>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2" name="Rettangolo con angoli arrotondati 11">
              <a:extLst>
                <a:ext uri="{FF2B5EF4-FFF2-40B4-BE49-F238E27FC236}">
                  <a16:creationId xmlns:a16="http://schemas.microsoft.com/office/drawing/2014/main" id="{F1D1EF12-47E6-9622-A0B9-E59746C3180C}"/>
                </a:ext>
              </a:extLst>
            </p:cNvPr>
            <p:cNvSpPr/>
            <p:nvPr/>
          </p:nvSpPr>
          <p:spPr>
            <a:xfrm>
              <a:off x="2387036" y="2991828"/>
              <a:ext cx="1924909" cy="1429422"/>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grpSp>
      <p:sp>
        <p:nvSpPr>
          <p:cNvPr id="13" name="Fumetto: rettangolo con angoli arrotondati 12">
            <a:extLst>
              <a:ext uri="{FF2B5EF4-FFF2-40B4-BE49-F238E27FC236}">
                <a16:creationId xmlns:a16="http://schemas.microsoft.com/office/drawing/2014/main" id="{11A2A47D-FF15-776D-D5B3-C7506D41FAFE}"/>
              </a:ext>
            </a:extLst>
          </p:cNvPr>
          <p:cNvSpPr/>
          <p:nvPr/>
        </p:nvSpPr>
        <p:spPr>
          <a:xfrm>
            <a:off x="4841862" y="1537621"/>
            <a:ext cx="1713797" cy="318924"/>
          </a:xfrm>
          <a:prstGeom prst="wedgeRoundRectCallout">
            <a:avLst>
              <a:gd name="adj1" fmla="val -78700"/>
              <a:gd name="adj2" fmla="val 134179"/>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Leave this blank</a:t>
            </a:r>
          </a:p>
        </p:txBody>
      </p:sp>
      <p:sp>
        <p:nvSpPr>
          <p:cNvPr id="14" name="Fumetto: rettangolo con angoli arrotondati 13">
            <a:extLst>
              <a:ext uri="{FF2B5EF4-FFF2-40B4-BE49-F238E27FC236}">
                <a16:creationId xmlns:a16="http://schemas.microsoft.com/office/drawing/2014/main" id="{C0E2491B-2345-4B9F-191C-105533AF9D1D}"/>
              </a:ext>
            </a:extLst>
          </p:cNvPr>
          <p:cNvSpPr/>
          <p:nvPr/>
        </p:nvSpPr>
        <p:spPr>
          <a:xfrm>
            <a:off x="5221168" y="2047143"/>
            <a:ext cx="2330006" cy="565146"/>
          </a:xfrm>
          <a:prstGeom prst="wedgeRoundRectCallout">
            <a:avLst>
              <a:gd name="adj1" fmla="val -85579"/>
              <a:gd name="adj2" fmla="val 37507"/>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r>
              <a:rPr lang="en-US" sz="1400" dirty="0">
                <a:solidFill>
                  <a:schemeClr val="tx1"/>
                </a:solidFill>
              </a:rPr>
              <a:t>Description of what this text is about (optional)</a:t>
            </a:r>
          </a:p>
        </p:txBody>
      </p:sp>
      <p:sp>
        <p:nvSpPr>
          <p:cNvPr id="15" name="Fumetto: rettangolo con angoli arrotondati 14">
            <a:extLst>
              <a:ext uri="{FF2B5EF4-FFF2-40B4-BE49-F238E27FC236}">
                <a16:creationId xmlns:a16="http://schemas.microsoft.com/office/drawing/2014/main" id="{889D595B-E649-861F-27B5-F696B0EDDDAD}"/>
              </a:ext>
            </a:extLst>
          </p:cNvPr>
          <p:cNvSpPr/>
          <p:nvPr/>
        </p:nvSpPr>
        <p:spPr>
          <a:xfrm>
            <a:off x="5221168" y="2801075"/>
            <a:ext cx="2551232" cy="560651"/>
          </a:xfrm>
          <a:prstGeom prst="wedgeRoundRectCallout">
            <a:avLst>
              <a:gd name="adj1" fmla="val -84644"/>
              <a:gd name="adj2" fmla="val -48790"/>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We want to display the text in HTML format</a:t>
            </a:r>
          </a:p>
        </p:txBody>
      </p:sp>
      <p:sp>
        <p:nvSpPr>
          <p:cNvPr id="16" name="Fumetto: rettangolo con angoli arrotondati 15">
            <a:extLst>
              <a:ext uri="{FF2B5EF4-FFF2-40B4-BE49-F238E27FC236}">
                <a16:creationId xmlns:a16="http://schemas.microsoft.com/office/drawing/2014/main" id="{AF2CAF55-332C-4A1F-05BA-79BB7BA5B79A}"/>
              </a:ext>
            </a:extLst>
          </p:cNvPr>
          <p:cNvSpPr/>
          <p:nvPr/>
        </p:nvSpPr>
        <p:spPr>
          <a:xfrm>
            <a:off x="5064218" y="3799553"/>
            <a:ext cx="2641815" cy="449826"/>
          </a:xfrm>
          <a:prstGeom prst="wedgeRoundRectCallout">
            <a:avLst>
              <a:gd name="adj1" fmla="val -77497"/>
              <a:gd name="adj2" fmla="val -65369"/>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The text to be displayed in HTML format</a:t>
            </a:r>
          </a:p>
        </p:txBody>
      </p:sp>
      <p:pic>
        <p:nvPicPr>
          <p:cNvPr id="9" name="Immagine 8" descr="Immagine che contiene testo, schermata, Carattere, logo&#10;&#10;Descrizione generata automaticamente">
            <a:extLst>
              <a:ext uri="{FF2B5EF4-FFF2-40B4-BE49-F238E27FC236}">
                <a16:creationId xmlns:a16="http://schemas.microsoft.com/office/drawing/2014/main" id="{FA7EEFF6-4391-B213-9BDF-A509893822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8379" y="485995"/>
            <a:ext cx="1195308" cy="1027741"/>
          </a:xfrm>
          <a:prstGeom prst="rect">
            <a:avLst/>
          </a:prstGeom>
        </p:spPr>
      </p:pic>
    </p:spTree>
    <p:extLst>
      <p:ext uri="{BB962C8B-B14F-4D97-AF65-F5344CB8AC3E}">
        <p14:creationId xmlns:p14="http://schemas.microsoft.com/office/powerpoint/2010/main" val="5520807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E0BAB5-7D9C-58A8-A69B-75526C00D139}"/>
              </a:ext>
            </a:extLst>
          </p:cNvPr>
          <p:cNvSpPr>
            <a:spLocks noGrp="1"/>
          </p:cNvSpPr>
          <p:nvPr>
            <p:ph type="title"/>
          </p:nvPr>
        </p:nvSpPr>
        <p:spPr/>
        <p:txBody>
          <a:bodyPr/>
          <a:lstStyle/>
          <a:p>
            <a:r>
              <a:rPr lang="en-US" dirty="0"/>
              <a:t>New Node – CSS Editor</a:t>
            </a:r>
          </a:p>
        </p:txBody>
      </p:sp>
      <p:sp>
        <p:nvSpPr>
          <p:cNvPr id="3" name="Content Placeholder 2">
            <a:extLst>
              <a:ext uri="{FF2B5EF4-FFF2-40B4-BE49-F238E27FC236}">
                <a16:creationId xmlns:a16="http://schemas.microsoft.com/office/drawing/2014/main" id="{BBA0060E-0C8A-7FD7-4044-C1BF5C5DED8C}"/>
              </a:ext>
            </a:extLst>
          </p:cNvPr>
          <p:cNvSpPr>
            <a:spLocks noGrp="1"/>
          </p:cNvSpPr>
          <p:nvPr>
            <p:ph idx="1"/>
          </p:nvPr>
        </p:nvSpPr>
        <p:spPr/>
        <p:txBody>
          <a:bodyPr/>
          <a:lstStyle/>
          <a:p>
            <a:r>
              <a:rPr lang="en-US" dirty="0"/>
              <a:t>Creates a flow variable containing CSS styling info</a:t>
            </a:r>
          </a:p>
        </p:txBody>
      </p:sp>
      <p:pic>
        <p:nvPicPr>
          <p:cNvPr id="5" name="Picture 4">
            <a:extLst>
              <a:ext uri="{FF2B5EF4-FFF2-40B4-BE49-F238E27FC236}">
                <a16:creationId xmlns:a16="http://schemas.microsoft.com/office/drawing/2014/main" id="{E8894BF7-82B9-C506-8E71-7CBC7D05ACF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179276" y="376833"/>
            <a:ext cx="855252" cy="1091572"/>
          </a:xfrm>
          <a:prstGeom prst="rect">
            <a:avLst/>
          </a:prstGeom>
        </p:spPr>
      </p:pic>
      <p:pic>
        <p:nvPicPr>
          <p:cNvPr id="7" name="Picture 6">
            <a:extLst>
              <a:ext uri="{FF2B5EF4-FFF2-40B4-BE49-F238E27FC236}">
                <a16:creationId xmlns:a16="http://schemas.microsoft.com/office/drawing/2014/main" id="{60756CC6-534C-3149-D0F9-64CB1137C80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981224" y="1396408"/>
            <a:ext cx="2788414" cy="3368719"/>
          </a:xfrm>
          <a:prstGeom prst="rect">
            <a:avLst/>
          </a:prstGeom>
          <a:effectLst>
            <a:outerShdw blurRad="50800" dist="38100" dir="2700000" algn="tl" rotWithShape="0">
              <a:prstClr val="black">
                <a:alpha val="40000"/>
              </a:prstClr>
            </a:outerShdw>
          </a:effectLst>
        </p:spPr>
      </p:pic>
      <p:sp>
        <p:nvSpPr>
          <p:cNvPr id="4" name="Rettangolo con angoli arrotondati 3">
            <a:extLst>
              <a:ext uri="{FF2B5EF4-FFF2-40B4-BE49-F238E27FC236}">
                <a16:creationId xmlns:a16="http://schemas.microsoft.com/office/drawing/2014/main" id="{46EFA80A-B559-E067-A4E7-3DF7CF022DE6}"/>
              </a:ext>
            </a:extLst>
          </p:cNvPr>
          <p:cNvSpPr/>
          <p:nvPr/>
        </p:nvSpPr>
        <p:spPr>
          <a:xfrm>
            <a:off x="1163380" y="1916430"/>
            <a:ext cx="1132116" cy="655320"/>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6" name="Fumetto: rettangolo con angoli arrotondati 5">
            <a:extLst>
              <a:ext uri="{FF2B5EF4-FFF2-40B4-BE49-F238E27FC236}">
                <a16:creationId xmlns:a16="http://schemas.microsoft.com/office/drawing/2014/main" id="{FDE459D8-58DF-B761-74A5-9D1FF9A138D8}"/>
              </a:ext>
            </a:extLst>
          </p:cNvPr>
          <p:cNvSpPr/>
          <p:nvPr/>
        </p:nvSpPr>
        <p:spPr>
          <a:xfrm>
            <a:off x="4680862" y="1843605"/>
            <a:ext cx="3990698" cy="2724585"/>
          </a:xfrm>
          <a:prstGeom prst="wedgeRoundRectCallout">
            <a:avLst>
              <a:gd name="adj1" fmla="val -106567"/>
              <a:gd name="adj2" fmla="val -41834"/>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r>
              <a:rPr lang="en-US" sz="1800" u="sng" dirty="0">
                <a:solidFill>
                  <a:schemeClr val="tx1"/>
                </a:solidFill>
              </a:rPr>
              <a:t>Styling for class </a:t>
            </a:r>
            <a:r>
              <a:rPr lang="en-US" sz="1800" u="sng" dirty="0">
                <a:solidFill>
                  <a:schemeClr val="tx1"/>
                </a:solidFill>
                <a:latin typeface="Courier New" panose="02070309020205020404" pitchFamily="49" charset="0"/>
                <a:cs typeface="Courier New" panose="02070309020205020404" pitchFamily="49" charset="0"/>
              </a:rPr>
              <a:t>.</a:t>
            </a:r>
            <a:r>
              <a:rPr lang="en-US" sz="1800" u="sng" dirty="0" err="1">
                <a:solidFill>
                  <a:schemeClr val="tx1"/>
                </a:solidFill>
                <a:latin typeface="Courier New" panose="02070309020205020404" pitchFamily="49" charset="0"/>
                <a:cs typeface="Courier New" panose="02070309020205020404" pitchFamily="49" charset="0"/>
              </a:rPr>
              <a:t>knime</a:t>
            </a:r>
            <a:r>
              <a:rPr lang="en-US" sz="1800" u="sng" dirty="0">
                <a:solidFill>
                  <a:schemeClr val="tx1"/>
                </a:solidFill>
                <a:latin typeface="Courier New" panose="02070309020205020404" pitchFamily="49" charset="0"/>
                <a:cs typeface="Courier New" panose="02070309020205020404" pitchFamily="49" charset="0"/>
              </a:rPr>
              <a:t>-</a:t>
            </a:r>
            <a:r>
              <a:rPr lang="en-US" sz="1800" u="sng" dirty="0" err="1">
                <a:solidFill>
                  <a:schemeClr val="tx1"/>
                </a:solidFill>
                <a:latin typeface="Courier New" panose="02070309020205020404" pitchFamily="49" charset="0"/>
                <a:cs typeface="Courier New" panose="02070309020205020404" pitchFamily="49" charset="0"/>
              </a:rPr>
              <a:t>qf</a:t>
            </a:r>
            <a:r>
              <a:rPr lang="en-US" sz="1800" u="sng" dirty="0">
                <a:solidFill>
                  <a:schemeClr val="tx1"/>
                </a:solidFill>
                <a:latin typeface="Courier New" panose="02070309020205020404" pitchFamily="49" charset="0"/>
                <a:cs typeface="Courier New" panose="02070309020205020404" pitchFamily="49" charset="0"/>
              </a:rPr>
              <a:t>-title</a:t>
            </a:r>
            <a:endParaRPr lang="en-US" sz="1800" u="sng" dirty="0">
              <a:solidFill>
                <a:schemeClr val="tx1"/>
              </a:solidFill>
            </a:endParaRPr>
          </a:p>
          <a:p>
            <a:endParaRPr lang="en-US" sz="1400" dirty="0">
              <a:solidFill>
                <a:schemeClr val="tx1"/>
              </a:solidFill>
            </a:endParaRPr>
          </a:p>
          <a:p>
            <a:r>
              <a:rPr lang="en-US" sz="1400" dirty="0">
                <a:solidFill>
                  <a:schemeClr val="tx1"/>
                </a:solidFill>
              </a:rPr>
              <a:t>Styles for the title label of a view / widget</a:t>
            </a:r>
          </a:p>
          <a:p>
            <a:pPr marL="285750" indent="-285750">
              <a:buFont typeface="Arial" panose="020B0604020202020204" pitchFamily="34" charset="0"/>
              <a:buChar char="•"/>
            </a:pPr>
            <a:r>
              <a:rPr lang="en-US" sz="1400" dirty="0">
                <a:solidFill>
                  <a:schemeClr val="tx1"/>
                </a:solidFill>
              </a:rPr>
              <a:t>Font size: 32pt</a:t>
            </a:r>
          </a:p>
          <a:p>
            <a:pPr marL="285750" indent="-285750">
              <a:buFont typeface="Arial" panose="020B0604020202020204" pitchFamily="34" charset="0"/>
              <a:buChar char="•"/>
            </a:pPr>
            <a:r>
              <a:rPr lang="en-US" sz="1400" dirty="0">
                <a:solidFill>
                  <a:schemeClr val="tx1"/>
                </a:solidFill>
              </a:rPr>
              <a:t>Bold font</a:t>
            </a:r>
          </a:p>
          <a:p>
            <a:pPr marL="285750" indent="-285750">
              <a:buFont typeface="Arial" panose="020B0604020202020204" pitchFamily="34" charset="0"/>
              <a:buChar char="•"/>
            </a:pPr>
            <a:r>
              <a:rPr lang="en-US" sz="1400" dirty="0">
                <a:solidFill>
                  <a:schemeClr val="tx1"/>
                </a:solidFill>
              </a:rPr>
              <a:t>Font family: Verdana</a:t>
            </a:r>
          </a:p>
          <a:p>
            <a:pPr marL="285750" indent="-285750">
              <a:buFont typeface="Arial" panose="020B0604020202020204" pitchFamily="34" charset="0"/>
              <a:buChar char="•"/>
            </a:pPr>
            <a:r>
              <a:rPr lang="en-US" sz="1400" dirty="0">
                <a:solidFill>
                  <a:schemeClr val="tx1"/>
                </a:solidFill>
              </a:rPr>
              <a:t>Font color: green</a:t>
            </a:r>
          </a:p>
          <a:p>
            <a:pPr marL="285750" indent="-285750">
              <a:buFont typeface="Arial" panose="020B0604020202020204" pitchFamily="34" charset="0"/>
              <a:buChar char="•"/>
            </a:pPr>
            <a:r>
              <a:rPr lang="en-US" sz="1400" dirty="0">
                <a:solidFill>
                  <a:schemeClr val="tx1"/>
                </a:solidFill>
              </a:rPr>
              <a:t>Text alignment: center</a:t>
            </a:r>
            <a:endParaRPr lang="it-IT" sz="1400" dirty="0">
              <a:solidFill>
                <a:schemeClr val="tx1"/>
              </a:solidFill>
            </a:endParaRPr>
          </a:p>
        </p:txBody>
      </p:sp>
    </p:spTree>
    <p:extLst>
      <p:ext uri="{BB962C8B-B14F-4D97-AF65-F5344CB8AC3E}">
        <p14:creationId xmlns:p14="http://schemas.microsoft.com/office/powerpoint/2010/main" val="28363982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C0A6983-7836-2F22-7545-FB7DBADC367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981224" y="1396408"/>
            <a:ext cx="2788414" cy="3368719"/>
          </a:xfrm>
          <a:prstGeom prst="rect">
            <a:avLst/>
          </a:prstGeom>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B2E0BAB5-7D9C-58A8-A69B-75526C00D139}"/>
              </a:ext>
            </a:extLst>
          </p:cNvPr>
          <p:cNvSpPr>
            <a:spLocks noGrp="1"/>
          </p:cNvSpPr>
          <p:nvPr>
            <p:ph type="title"/>
          </p:nvPr>
        </p:nvSpPr>
        <p:spPr/>
        <p:txBody>
          <a:bodyPr/>
          <a:lstStyle/>
          <a:p>
            <a:r>
              <a:rPr lang="en-US" dirty="0"/>
              <a:t>New Node – CSS Editor</a:t>
            </a:r>
          </a:p>
        </p:txBody>
      </p:sp>
      <p:sp>
        <p:nvSpPr>
          <p:cNvPr id="3" name="Content Placeholder 2">
            <a:extLst>
              <a:ext uri="{FF2B5EF4-FFF2-40B4-BE49-F238E27FC236}">
                <a16:creationId xmlns:a16="http://schemas.microsoft.com/office/drawing/2014/main" id="{BBA0060E-0C8A-7FD7-4044-C1BF5C5DED8C}"/>
              </a:ext>
            </a:extLst>
          </p:cNvPr>
          <p:cNvSpPr>
            <a:spLocks noGrp="1"/>
          </p:cNvSpPr>
          <p:nvPr>
            <p:ph idx="1"/>
          </p:nvPr>
        </p:nvSpPr>
        <p:spPr/>
        <p:txBody>
          <a:bodyPr/>
          <a:lstStyle/>
          <a:p>
            <a:r>
              <a:rPr lang="en-US" dirty="0"/>
              <a:t>Creates a flow variable containing CSS styling info</a:t>
            </a:r>
          </a:p>
        </p:txBody>
      </p:sp>
      <p:sp>
        <p:nvSpPr>
          <p:cNvPr id="4" name="TextBox 3">
            <a:extLst>
              <a:ext uri="{FF2B5EF4-FFF2-40B4-BE49-F238E27FC236}">
                <a16:creationId xmlns:a16="http://schemas.microsoft.com/office/drawing/2014/main" id="{13D9E025-CDD1-F3D7-4F30-BB30E46B80CA}"/>
              </a:ext>
            </a:extLst>
          </p:cNvPr>
          <p:cNvSpPr txBox="1"/>
          <p:nvPr/>
        </p:nvSpPr>
        <p:spPr>
          <a:xfrm>
            <a:off x="4284036" y="1883495"/>
            <a:ext cx="3672439" cy="811367"/>
          </a:xfrm>
          <a:prstGeom prst="rect">
            <a:avLst/>
          </a:prstGeom>
          <a:noFill/>
          <a:ln w="15875">
            <a:noFill/>
          </a:ln>
        </p:spPr>
        <p:txBody>
          <a:bodyPr wrap="square" lIns="36000" tIns="36000" rIns="36000" bIns="36000" rtlCol="0" anchor="ctr" anchorCtr="0">
            <a:spAutoFit/>
          </a:bodyPr>
          <a:lstStyle/>
          <a:p>
            <a:pPr algn="l"/>
            <a:r>
              <a:rPr lang="en-US" sz="1600" dirty="0"/>
              <a:t>A list of different classes for views and widgets are found in </a:t>
            </a:r>
            <a:r>
              <a:rPr lang="en-US" sz="1600" dirty="0">
                <a:hlinkClick r:id="rId3"/>
              </a:rPr>
              <a:t>this documentation</a:t>
            </a:r>
            <a:endParaRPr lang="en-US" sz="1600" dirty="0"/>
          </a:p>
        </p:txBody>
      </p:sp>
      <p:sp>
        <p:nvSpPr>
          <p:cNvPr id="10" name="Rettangolo con angoli arrotondati 9">
            <a:extLst>
              <a:ext uri="{FF2B5EF4-FFF2-40B4-BE49-F238E27FC236}">
                <a16:creationId xmlns:a16="http://schemas.microsoft.com/office/drawing/2014/main" id="{DD2E1B54-B657-4BA7-F2C4-BCA2F013DD2B}"/>
              </a:ext>
            </a:extLst>
          </p:cNvPr>
          <p:cNvSpPr/>
          <p:nvPr/>
        </p:nvSpPr>
        <p:spPr>
          <a:xfrm>
            <a:off x="981224" y="4164990"/>
            <a:ext cx="3002280" cy="142620"/>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1" name="Fumetto: rettangolo con angoli arrotondati 10">
            <a:extLst>
              <a:ext uri="{FF2B5EF4-FFF2-40B4-BE49-F238E27FC236}">
                <a16:creationId xmlns:a16="http://schemas.microsoft.com/office/drawing/2014/main" id="{46E92D5E-64D6-BBBF-E671-B18B93758DF9}"/>
              </a:ext>
            </a:extLst>
          </p:cNvPr>
          <p:cNvSpPr/>
          <p:nvPr/>
        </p:nvSpPr>
        <p:spPr>
          <a:xfrm>
            <a:off x="4869180" y="3707130"/>
            <a:ext cx="3238500" cy="714120"/>
          </a:xfrm>
          <a:prstGeom prst="wedgeRoundRectCallout">
            <a:avLst>
              <a:gd name="adj1" fmla="val -76088"/>
              <a:gd name="adj2" fmla="val 27114"/>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Passed on as a flow variable “</a:t>
            </a:r>
            <a:r>
              <a:rPr lang="en-US" sz="1400" dirty="0" err="1">
                <a:solidFill>
                  <a:schemeClr val="tx1"/>
                </a:solidFill>
                <a:latin typeface="Courier New" panose="02070309020205020404" pitchFamily="49" charset="0"/>
                <a:cs typeface="Courier New" panose="02070309020205020404" pitchFamily="49" charset="0"/>
              </a:rPr>
              <a:t>css</a:t>
            </a:r>
            <a:r>
              <a:rPr lang="en-US" sz="1400" dirty="0">
                <a:solidFill>
                  <a:schemeClr val="tx1"/>
                </a:solidFill>
                <a:latin typeface="Courier New" panose="02070309020205020404" pitchFamily="49" charset="0"/>
                <a:cs typeface="Courier New" panose="02070309020205020404" pitchFamily="49" charset="0"/>
              </a:rPr>
              <a:t>-stylesheet</a:t>
            </a:r>
            <a:r>
              <a:rPr lang="en-US" sz="1400" dirty="0">
                <a:solidFill>
                  <a:schemeClr val="tx1"/>
                </a:solidFill>
              </a:rPr>
              <a:t>”</a:t>
            </a:r>
          </a:p>
        </p:txBody>
      </p:sp>
      <p:pic>
        <p:nvPicPr>
          <p:cNvPr id="12" name="Picture 4">
            <a:extLst>
              <a:ext uri="{FF2B5EF4-FFF2-40B4-BE49-F238E27FC236}">
                <a16:creationId xmlns:a16="http://schemas.microsoft.com/office/drawing/2014/main" id="{65370722-0B10-7678-E114-98534ED2DEB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179276" y="376833"/>
            <a:ext cx="855252" cy="1091572"/>
          </a:xfrm>
          <a:prstGeom prst="rect">
            <a:avLst/>
          </a:prstGeom>
        </p:spPr>
      </p:pic>
    </p:spTree>
    <p:extLst>
      <p:ext uri="{BB962C8B-B14F-4D97-AF65-F5344CB8AC3E}">
        <p14:creationId xmlns:p14="http://schemas.microsoft.com/office/powerpoint/2010/main" val="46963338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B5D46-0B17-1FBC-88D7-B86F2D6239A7}"/>
              </a:ext>
            </a:extLst>
          </p:cNvPr>
          <p:cNvSpPr>
            <a:spLocks noGrp="1"/>
          </p:cNvSpPr>
          <p:nvPr>
            <p:ph type="title"/>
          </p:nvPr>
        </p:nvSpPr>
        <p:spPr/>
        <p:txBody>
          <a:bodyPr/>
          <a:lstStyle/>
          <a:p>
            <a:r>
              <a:rPr lang="en-US" dirty="0"/>
              <a:t>Component: CSS Formatting Examples</a:t>
            </a:r>
          </a:p>
        </p:txBody>
      </p:sp>
      <p:sp>
        <p:nvSpPr>
          <p:cNvPr id="3" name="Content Placeholder 2">
            <a:extLst>
              <a:ext uri="{FF2B5EF4-FFF2-40B4-BE49-F238E27FC236}">
                <a16:creationId xmlns:a16="http://schemas.microsoft.com/office/drawing/2014/main" id="{E61EDBBC-A1D8-715C-D6C3-34A2B39F4A92}"/>
              </a:ext>
            </a:extLst>
          </p:cNvPr>
          <p:cNvSpPr>
            <a:spLocks noGrp="1"/>
          </p:cNvSpPr>
          <p:nvPr>
            <p:ph idx="1"/>
          </p:nvPr>
        </p:nvSpPr>
        <p:spPr/>
        <p:txBody>
          <a:bodyPr/>
          <a:lstStyle/>
          <a:p>
            <a:r>
              <a:rPr lang="en-US" dirty="0"/>
              <a:t>In the workflow </a:t>
            </a:r>
            <a:br>
              <a:rPr lang="en-US" dirty="0"/>
            </a:br>
            <a:r>
              <a:rPr lang="en-US" dirty="0"/>
              <a:t>“05 HTML CSS examples”</a:t>
            </a:r>
          </a:p>
          <a:p>
            <a:r>
              <a:rPr lang="en-US" dirty="0"/>
              <a:t>Formatting of various widgets are controlled by the CSS styling from CSS Editor</a:t>
            </a:r>
          </a:p>
          <a:p>
            <a:pPr lvl="1"/>
            <a:r>
              <a:rPr lang="en-US" dirty="0"/>
              <a:t>Passed on as a flow variable</a:t>
            </a:r>
          </a:p>
        </p:txBody>
      </p:sp>
      <p:pic>
        <p:nvPicPr>
          <p:cNvPr id="5" name="Picture 4">
            <a:extLst>
              <a:ext uri="{FF2B5EF4-FFF2-40B4-BE49-F238E27FC236}">
                <a16:creationId xmlns:a16="http://schemas.microsoft.com/office/drawing/2014/main" id="{1C621D82-0CF7-CB20-C321-EE0074066A9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856275" y="2014240"/>
            <a:ext cx="3921365" cy="284385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25878638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B5D46-0B17-1FBC-88D7-B86F2D6239A7}"/>
              </a:ext>
            </a:extLst>
          </p:cNvPr>
          <p:cNvSpPr>
            <a:spLocks noGrp="1"/>
          </p:cNvSpPr>
          <p:nvPr>
            <p:ph type="title"/>
          </p:nvPr>
        </p:nvSpPr>
        <p:spPr/>
        <p:txBody>
          <a:bodyPr/>
          <a:lstStyle/>
          <a:p>
            <a:r>
              <a:rPr lang="en-US" dirty="0"/>
              <a:t>Component: CSS Formatting Examples</a:t>
            </a:r>
          </a:p>
        </p:txBody>
      </p:sp>
      <p:sp>
        <p:nvSpPr>
          <p:cNvPr id="3" name="Content Placeholder 2">
            <a:extLst>
              <a:ext uri="{FF2B5EF4-FFF2-40B4-BE49-F238E27FC236}">
                <a16:creationId xmlns:a16="http://schemas.microsoft.com/office/drawing/2014/main" id="{E61EDBBC-A1D8-715C-D6C3-34A2B39F4A92}"/>
              </a:ext>
            </a:extLst>
          </p:cNvPr>
          <p:cNvSpPr>
            <a:spLocks noGrp="1"/>
          </p:cNvSpPr>
          <p:nvPr>
            <p:ph idx="1"/>
          </p:nvPr>
        </p:nvSpPr>
        <p:spPr/>
        <p:txBody>
          <a:bodyPr/>
          <a:lstStyle/>
          <a:p>
            <a:r>
              <a:rPr lang="en-US" dirty="0"/>
              <a:t>When using CSS formatting, use legacy mode</a:t>
            </a:r>
          </a:p>
        </p:txBody>
      </p:sp>
      <p:grpSp>
        <p:nvGrpSpPr>
          <p:cNvPr id="5" name="Group 4">
            <a:extLst>
              <a:ext uri="{FF2B5EF4-FFF2-40B4-BE49-F238E27FC236}">
                <a16:creationId xmlns:a16="http://schemas.microsoft.com/office/drawing/2014/main" id="{31AD2C1A-DAF5-6B40-3E97-8731EBCE49CA}"/>
              </a:ext>
            </a:extLst>
          </p:cNvPr>
          <p:cNvGrpSpPr/>
          <p:nvPr/>
        </p:nvGrpSpPr>
        <p:grpSpPr>
          <a:xfrm>
            <a:off x="4089991" y="1325525"/>
            <a:ext cx="3378059" cy="3447747"/>
            <a:chOff x="3341604" y="1041910"/>
            <a:chExt cx="4112269" cy="4099958"/>
          </a:xfrm>
        </p:grpSpPr>
        <p:pic>
          <p:nvPicPr>
            <p:cNvPr id="6" name="Picture 5">
              <a:extLst>
                <a:ext uri="{FF2B5EF4-FFF2-40B4-BE49-F238E27FC236}">
                  <a16:creationId xmlns:a16="http://schemas.microsoft.com/office/drawing/2014/main" id="{A5F9C1EE-9A46-C4F9-A654-AA8E60FD7AF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341604" y="1041910"/>
              <a:ext cx="4112269" cy="4099958"/>
            </a:xfrm>
            <a:prstGeom prst="rect">
              <a:avLst/>
            </a:prstGeom>
            <a:effectLst>
              <a:outerShdw blurRad="50800" dist="38100" dir="2700000" algn="tl" rotWithShape="0">
                <a:prstClr val="black">
                  <a:alpha val="40000"/>
                </a:prstClr>
              </a:outerShdw>
            </a:effectLst>
          </p:spPr>
        </p:pic>
        <p:sp>
          <p:nvSpPr>
            <p:cNvPr id="4" name="Rettangolo con angoli arrotondati 3">
              <a:extLst>
                <a:ext uri="{FF2B5EF4-FFF2-40B4-BE49-F238E27FC236}">
                  <a16:creationId xmlns:a16="http://schemas.microsoft.com/office/drawing/2014/main" id="{32575EB0-BC52-D64C-60E7-C3430C229A3F}"/>
                </a:ext>
              </a:extLst>
            </p:cNvPr>
            <p:cNvSpPr/>
            <p:nvPr/>
          </p:nvSpPr>
          <p:spPr>
            <a:xfrm>
              <a:off x="3436620" y="2747010"/>
              <a:ext cx="548640" cy="198120"/>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grpSp>
    </p:spTree>
    <p:extLst>
      <p:ext uri="{BB962C8B-B14F-4D97-AF65-F5344CB8AC3E}">
        <p14:creationId xmlns:p14="http://schemas.microsoft.com/office/powerpoint/2010/main" val="152874487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B5D46-0B17-1FBC-88D7-B86F2D6239A7}"/>
              </a:ext>
            </a:extLst>
          </p:cNvPr>
          <p:cNvSpPr>
            <a:spLocks noGrp="1"/>
          </p:cNvSpPr>
          <p:nvPr>
            <p:ph type="title"/>
          </p:nvPr>
        </p:nvSpPr>
        <p:spPr/>
        <p:txBody>
          <a:bodyPr/>
          <a:lstStyle/>
          <a:p>
            <a:r>
              <a:rPr lang="en-US" dirty="0"/>
              <a:t>Component: CSS Formatting Examples</a:t>
            </a:r>
          </a:p>
        </p:txBody>
      </p:sp>
      <p:sp>
        <p:nvSpPr>
          <p:cNvPr id="3" name="Content Placeholder 2">
            <a:extLst>
              <a:ext uri="{FF2B5EF4-FFF2-40B4-BE49-F238E27FC236}">
                <a16:creationId xmlns:a16="http://schemas.microsoft.com/office/drawing/2014/main" id="{E61EDBBC-A1D8-715C-D6C3-34A2B39F4A92}"/>
              </a:ext>
            </a:extLst>
          </p:cNvPr>
          <p:cNvSpPr>
            <a:spLocks noGrp="1"/>
          </p:cNvSpPr>
          <p:nvPr>
            <p:ph idx="1"/>
          </p:nvPr>
        </p:nvSpPr>
        <p:spPr/>
        <p:txBody>
          <a:bodyPr/>
          <a:lstStyle/>
          <a:p>
            <a:r>
              <a:rPr lang="en-US" dirty="0"/>
              <a:t>Composite view generated by the component</a:t>
            </a:r>
          </a:p>
        </p:txBody>
      </p:sp>
      <p:pic>
        <p:nvPicPr>
          <p:cNvPr id="5" name="Picture 4">
            <a:extLst>
              <a:ext uri="{FF2B5EF4-FFF2-40B4-BE49-F238E27FC236}">
                <a16:creationId xmlns:a16="http://schemas.microsoft.com/office/drawing/2014/main" id="{AF5C8158-637D-A50A-05D4-11E4653FA19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295069" y="1295061"/>
            <a:ext cx="4553861" cy="356303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47198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405D4-2041-414C-03CD-A468CA442449}"/>
              </a:ext>
            </a:extLst>
          </p:cNvPr>
          <p:cNvSpPr>
            <a:spLocks noGrp="1"/>
          </p:cNvSpPr>
          <p:nvPr>
            <p:ph type="title"/>
          </p:nvPr>
        </p:nvSpPr>
        <p:spPr/>
        <p:txBody>
          <a:bodyPr/>
          <a:lstStyle/>
          <a:p>
            <a:r>
              <a:rPr lang="en-US" dirty="0"/>
              <a:t>What is HTML?</a:t>
            </a:r>
          </a:p>
        </p:txBody>
      </p:sp>
      <p:sp>
        <p:nvSpPr>
          <p:cNvPr id="3" name="Content Placeholder 2">
            <a:extLst>
              <a:ext uri="{FF2B5EF4-FFF2-40B4-BE49-F238E27FC236}">
                <a16:creationId xmlns:a16="http://schemas.microsoft.com/office/drawing/2014/main" id="{E469348F-7745-C9BE-6DE8-CC56E48B7D3D}"/>
              </a:ext>
            </a:extLst>
          </p:cNvPr>
          <p:cNvSpPr>
            <a:spLocks noGrp="1"/>
          </p:cNvSpPr>
          <p:nvPr>
            <p:ph idx="1"/>
          </p:nvPr>
        </p:nvSpPr>
        <p:spPr/>
        <p:txBody>
          <a:bodyPr/>
          <a:lstStyle/>
          <a:p>
            <a:pPr marL="0" indent="0">
              <a:buNone/>
            </a:pPr>
            <a:r>
              <a:rPr lang="en-US" dirty="0" err="1"/>
              <a:t>HyperText</a:t>
            </a:r>
            <a:r>
              <a:rPr lang="en-US" dirty="0"/>
              <a:t> Markup Language</a:t>
            </a:r>
          </a:p>
          <a:p>
            <a:r>
              <a:rPr lang="en-US" dirty="0"/>
              <a:t>Web pages are written in this language</a:t>
            </a:r>
          </a:p>
          <a:p>
            <a:r>
              <a:rPr lang="en-US" dirty="0"/>
              <a:t>Plan text with tags indicating format</a:t>
            </a:r>
          </a:p>
          <a:p>
            <a:r>
              <a:rPr lang="en-US" dirty="0"/>
              <a:t>Versatile – can be used in many browsers, different OS, etc.</a:t>
            </a:r>
          </a:p>
          <a:p>
            <a:r>
              <a:rPr lang="en-US" dirty="0"/>
              <a:t>Text Output Widget can use HTML to denote text formatting</a:t>
            </a:r>
          </a:p>
          <a:p>
            <a:pPr marL="0" indent="0">
              <a:buNone/>
            </a:pPr>
            <a:endParaRPr lang="en-US" dirty="0"/>
          </a:p>
        </p:txBody>
      </p:sp>
    </p:spTree>
    <p:extLst>
      <p:ext uri="{BB962C8B-B14F-4D97-AF65-F5344CB8AC3E}">
        <p14:creationId xmlns:p14="http://schemas.microsoft.com/office/powerpoint/2010/main" val="28690897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405D4-2041-414C-03CD-A468CA442449}"/>
              </a:ext>
            </a:extLst>
          </p:cNvPr>
          <p:cNvSpPr>
            <a:spLocks noGrp="1"/>
          </p:cNvSpPr>
          <p:nvPr>
            <p:ph type="title"/>
          </p:nvPr>
        </p:nvSpPr>
        <p:spPr/>
        <p:txBody>
          <a:bodyPr/>
          <a:lstStyle/>
          <a:p>
            <a:r>
              <a:rPr lang="en-US" dirty="0"/>
              <a:t>HTML Tags</a:t>
            </a:r>
          </a:p>
        </p:txBody>
      </p:sp>
      <p:sp>
        <p:nvSpPr>
          <p:cNvPr id="3" name="Content Placeholder 2">
            <a:extLst>
              <a:ext uri="{FF2B5EF4-FFF2-40B4-BE49-F238E27FC236}">
                <a16:creationId xmlns:a16="http://schemas.microsoft.com/office/drawing/2014/main" id="{E469348F-7745-C9BE-6DE8-CC56E48B7D3D}"/>
              </a:ext>
            </a:extLst>
          </p:cNvPr>
          <p:cNvSpPr>
            <a:spLocks noGrp="1"/>
          </p:cNvSpPr>
          <p:nvPr>
            <p:ph idx="1"/>
          </p:nvPr>
        </p:nvSpPr>
        <p:spPr/>
        <p:txBody>
          <a:bodyPr/>
          <a:lstStyle/>
          <a:p>
            <a:r>
              <a:rPr lang="en-US" dirty="0"/>
              <a:t>HTML tags denote special formatting</a:t>
            </a:r>
          </a:p>
          <a:p>
            <a:r>
              <a:rPr lang="en-US" dirty="0"/>
              <a:t>Some tags come in pairs</a:t>
            </a:r>
          </a:p>
          <a:p>
            <a:endParaRPr lang="en-US" dirty="0"/>
          </a:p>
          <a:p>
            <a:endParaRPr lang="en-US" dirty="0"/>
          </a:p>
          <a:p>
            <a:pPr marL="0" indent="0">
              <a:buNone/>
            </a:pPr>
            <a:endParaRPr lang="en-US" dirty="0"/>
          </a:p>
          <a:p>
            <a:pPr marL="0" indent="0">
              <a:buNone/>
            </a:pPr>
            <a:endParaRPr lang="en-US" dirty="0"/>
          </a:p>
          <a:p>
            <a:pPr marL="0" indent="0">
              <a:buNone/>
            </a:pPr>
            <a:endParaRPr lang="en-US" dirty="0"/>
          </a:p>
          <a:p>
            <a:r>
              <a:rPr lang="en-US" dirty="0"/>
              <a:t>“</a:t>
            </a:r>
            <a:r>
              <a:rPr lang="en-US" dirty="0">
                <a:latin typeface="Courier New" panose="02070309020205020404" pitchFamily="49" charset="0"/>
                <a:cs typeface="Courier New" panose="02070309020205020404" pitchFamily="49" charset="0"/>
              </a:rPr>
              <a:t>h3</a:t>
            </a:r>
            <a:r>
              <a:rPr lang="en-US" dirty="0"/>
              <a:t>” means the heading of size 3</a:t>
            </a:r>
          </a:p>
          <a:p>
            <a:r>
              <a:rPr lang="en-US" dirty="0"/>
              <a:t>Other widely used HTML tags:</a:t>
            </a:r>
          </a:p>
          <a:p>
            <a:pPr lvl="1"/>
            <a:r>
              <a:rPr lang="en-US" dirty="0"/>
              <a:t>See Appendix for more on HTML formatting</a:t>
            </a:r>
          </a:p>
          <a:p>
            <a:pPr marL="0" indent="0">
              <a:buNone/>
            </a:pPr>
            <a:endParaRPr lang="en-US" dirty="0"/>
          </a:p>
        </p:txBody>
      </p:sp>
      <p:sp>
        <p:nvSpPr>
          <p:cNvPr id="5" name="TextBox 4">
            <a:extLst>
              <a:ext uri="{FF2B5EF4-FFF2-40B4-BE49-F238E27FC236}">
                <a16:creationId xmlns:a16="http://schemas.microsoft.com/office/drawing/2014/main" id="{2A5D119D-DF34-45FE-9EB4-CBFDBB452A7C}"/>
              </a:ext>
            </a:extLst>
          </p:cNvPr>
          <p:cNvSpPr txBox="1"/>
          <p:nvPr/>
        </p:nvSpPr>
        <p:spPr>
          <a:xfrm>
            <a:off x="2600130" y="1617379"/>
            <a:ext cx="3321698" cy="288788"/>
          </a:xfrm>
          <a:prstGeom prst="rect">
            <a:avLst/>
          </a:prstGeom>
          <a:noFill/>
          <a:ln w="15875">
            <a:noFill/>
          </a:ln>
        </p:spPr>
        <p:txBody>
          <a:bodyPr wrap="square" lIns="36000" tIns="36000" rIns="36000" bIns="36000" rtlCol="0" anchor="ctr" anchorCtr="0">
            <a:spAutoFit/>
          </a:bodyPr>
          <a:lstStyle/>
          <a:p>
            <a:pPr algn="l"/>
            <a:r>
              <a:rPr lang="en-US" dirty="0">
                <a:latin typeface="Courier New" panose="02070309020205020404" pitchFamily="49" charset="0"/>
                <a:cs typeface="Courier New" panose="02070309020205020404" pitchFamily="49" charset="0"/>
              </a:rPr>
              <a:t>&lt;h3&gt;Term Frequency Report&lt;/h3&gt;</a:t>
            </a:r>
          </a:p>
        </p:txBody>
      </p:sp>
      <p:graphicFrame>
        <p:nvGraphicFramePr>
          <p:cNvPr id="22" name="Table 22">
            <a:extLst>
              <a:ext uri="{FF2B5EF4-FFF2-40B4-BE49-F238E27FC236}">
                <a16:creationId xmlns:a16="http://schemas.microsoft.com/office/drawing/2014/main" id="{A88DEEBF-0A6A-6389-451B-B1C35B0FDB23}"/>
              </a:ext>
            </a:extLst>
          </p:cNvPr>
          <p:cNvGraphicFramePr>
            <a:graphicFrameLocks noGrp="1"/>
          </p:cNvGraphicFramePr>
          <p:nvPr>
            <p:extLst>
              <p:ext uri="{D42A27DB-BD31-4B8C-83A1-F6EECF244321}">
                <p14:modId xmlns:p14="http://schemas.microsoft.com/office/powerpoint/2010/main" val="2220006102"/>
              </p:ext>
            </p:extLst>
          </p:nvPr>
        </p:nvGraphicFramePr>
        <p:xfrm>
          <a:off x="982824" y="3966596"/>
          <a:ext cx="7178352" cy="741680"/>
        </p:xfrm>
        <a:graphic>
          <a:graphicData uri="http://schemas.openxmlformats.org/drawingml/2006/table">
            <a:tbl>
              <a:tblPr firstRow="1" bandRow="1">
                <a:tableStyleId>{5C22544A-7EE6-4342-B048-85BDC9FD1C3A}</a:tableStyleId>
              </a:tblPr>
              <a:tblGrid>
                <a:gridCol w="2392784">
                  <a:extLst>
                    <a:ext uri="{9D8B030D-6E8A-4147-A177-3AD203B41FA5}">
                      <a16:colId xmlns:a16="http://schemas.microsoft.com/office/drawing/2014/main" val="591003636"/>
                    </a:ext>
                  </a:extLst>
                </a:gridCol>
                <a:gridCol w="2392784">
                  <a:extLst>
                    <a:ext uri="{9D8B030D-6E8A-4147-A177-3AD203B41FA5}">
                      <a16:colId xmlns:a16="http://schemas.microsoft.com/office/drawing/2014/main" val="3545274586"/>
                    </a:ext>
                  </a:extLst>
                </a:gridCol>
                <a:gridCol w="2392784">
                  <a:extLst>
                    <a:ext uri="{9D8B030D-6E8A-4147-A177-3AD203B41FA5}">
                      <a16:colId xmlns:a16="http://schemas.microsoft.com/office/drawing/2014/main" val="307252545"/>
                    </a:ext>
                  </a:extLst>
                </a:gridCol>
              </a:tblGrid>
              <a:tr h="370840">
                <a:tc gridSpan="2">
                  <a:txBody>
                    <a:bodyPr/>
                    <a:lstStyle/>
                    <a:p>
                      <a:r>
                        <a:rPr lang="en-US" sz="1200" b="0" dirty="0">
                          <a:solidFill>
                            <a:schemeClr val="tx1"/>
                          </a:solidFill>
                          <a:latin typeface="Courier New" panose="02070309020205020404" pitchFamily="49" charset="0"/>
                          <a:cs typeface="Courier New" panose="02070309020205020404" pitchFamily="49" charset="0"/>
                        </a:rPr>
                        <a:t>&lt;</a:t>
                      </a:r>
                      <a:r>
                        <a:rPr lang="en-US" sz="1200" b="0" dirty="0" err="1">
                          <a:solidFill>
                            <a:schemeClr val="tx1"/>
                          </a:solidFill>
                          <a:latin typeface="Courier New" panose="02070309020205020404" pitchFamily="49" charset="0"/>
                          <a:cs typeface="Courier New" panose="02070309020205020404" pitchFamily="49" charset="0"/>
                        </a:rPr>
                        <a:t>hX</a:t>
                      </a:r>
                      <a:r>
                        <a:rPr lang="en-US" sz="1200" b="0" dirty="0">
                          <a:solidFill>
                            <a:schemeClr val="tx1"/>
                          </a:solidFill>
                          <a:latin typeface="Courier New" panose="02070309020205020404" pitchFamily="49" charset="0"/>
                          <a:cs typeface="Courier New" panose="02070309020205020404" pitchFamily="49" charset="0"/>
                        </a:rPr>
                        <a:t>&gt;&lt;/</a:t>
                      </a:r>
                      <a:r>
                        <a:rPr lang="en-US" sz="1200" b="0" dirty="0" err="1">
                          <a:solidFill>
                            <a:schemeClr val="tx1"/>
                          </a:solidFill>
                          <a:latin typeface="Courier New" panose="02070309020205020404" pitchFamily="49" charset="0"/>
                          <a:cs typeface="Courier New" panose="02070309020205020404" pitchFamily="49" charset="0"/>
                        </a:rPr>
                        <a:t>hX</a:t>
                      </a:r>
                      <a:r>
                        <a:rPr lang="en-US" sz="1200" b="0" dirty="0">
                          <a:solidFill>
                            <a:schemeClr val="tx1"/>
                          </a:solidFill>
                          <a:latin typeface="Courier New" panose="02070309020205020404" pitchFamily="49" charset="0"/>
                          <a:cs typeface="Courier New" panose="02070309020205020404" pitchFamily="49" charset="0"/>
                        </a:rPr>
                        <a:t>&gt;</a:t>
                      </a:r>
                      <a:r>
                        <a:rPr lang="en-US" sz="1200" b="0" dirty="0">
                          <a:solidFill>
                            <a:schemeClr val="tx1"/>
                          </a:solidFill>
                          <a:latin typeface="+mn-lt"/>
                          <a:cs typeface="Courier New" panose="02070309020205020404" pitchFamily="49" charset="0"/>
                        </a:rPr>
                        <a:t>: Heading of size X (X=1,2,..6)</a:t>
                      </a:r>
                      <a:endParaRPr lang="en-US" sz="1200" b="0" dirty="0">
                        <a:solidFill>
                          <a:schemeClr val="tx1"/>
                        </a:solidFill>
                        <a:latin typeface="Courier New" panose="02070309020205020404" pitchFamily="49" charset="0"/>
                        <a:cs typeface="Courier New" panose="02070309020205020404" pitchFamily="49" charset="0"/>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en-US" sz="1200" b="0"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1200" b="0" dirty="0">
                          <a:solidFill>
                            <a:schemeClr val="tx1"/>
                          </a:solidFill>
                          <a:latin typeface="Courier New" panose="02070309020205020404" pitchFamily="49" charset="0"/>
                          <a:cs typeface="Courier New" panose="02070309020205020404" pitchFamily="49" charset="0"/>
                        </a:rPr>
                        <a:t>&lt;b&gt;&lt;/b&gt;</a:t>
                      </a:r>
                      <a:r>
                        <a:rPr lang="en-US" sz="1200" b="0" dirty="0">
                          <a:solidFill>
                            <a:schemeClr val="tx1"/>
                          </a:solidFill>
                        </a:rPr>
                        <a:t>: </a:t>
                      </a:r>
                      <a:r>
                        <a:rPr lang="en-US" sz="1200" b="1" dirty="0">
                          <a:solidFill>
                            <a:schemeClr val="tx1"/>
                          </a:solidFill>
                        </a:rPr>
                        <a:t>Bold</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25156867"/>
                  </a:ext>
                </a:extLst>
              </a:tr>
              <a:tr h="370840">
                <a:tc>
                  <a:txBody>
                    <a:bodyPr/>
                    <a:lstStyle/>
                    <a:p>
                      <a:r>
                        <a:rPr lang="en-US" sz="1200" b="0" dirty="0">
                          <a:solidFill>
                            <a:schemeClr val="tx1"/>
                          </a:solidFill>
                          <a:latin typeface="Courier New" panose="02070309020205020404" pitchFamily="49" charset="0"/>
                          <a:cs typeface="Courier New" panose="02070309020205020404" pitchFamily="49" charset="0"/>
                        </a:rPr>
                        <a:t>&lt;p&gt;&lt;/p&gt;</a:t>
                      </a:r>
                      <a:r>
                        <a:rPr lang="en-US" sz="1200" b="0" dirty="0">
                          <a:solidFill>
                            <a:schemeClr val="tx1"/>
                          </a:solidFill>
                        </a:rPr>
                        <a:t>: Paragraph</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en-US" sz="1200" b="0" dirty="0">
                          <a:solidFill>
                            <a:schemeClr val="tx1"/>
                          </a:solidFill>
                          <a:latin typeface="Courier New" panose="02070309020205020404" pitchFamily="49" charset="0"/>
                          <a:cs typeface="Courier New" panose="02070309020205020404" pitchFamily="49" charset="0"/>
                        </a:rPr>
                        <a:t>&lt;</a:t>
                      </a:r>
                      <a:r>
                        <a:rPr lang="en-US" sz="1200" b="0" dirty="0" err="1">
                          <a:solidFill>
                            <a:schemeClr val="tx1"/>
                          </a:solidFill>
                          <a:latin typeface="Courier New" panose="02070309020205020404" pitchFamily="49" charset="0"/>
                          <a:cs typeface="Courier New" panose="02070309020205020404" pitchFamily="49" charset="0"/>
                        </a:rPr>
                        <a:t>i</a:t>
                      </a:r>
                      <a:r>
                        <a:rPr lang="en-US" sz="1200" b="0" dirty="0">
                          <a:solidFill>
                            <a:schemeClr val="tx1"/>
                          </a:solidFill>
                          <a:latin typeface="Courier New" panose="02070309020205020404" pitchFamily="49" charset="0"/>
                          <a:cs typeface="Courier New" panose="02070309020205020404" pitchFamily="49" charset="0"/>
                        </a:rPr>
                        <a:t>&gt;&lt;/</a:t>
                      </a:r>
                      <a:r>
                        <a:rPr lang="en-US" sz="1200" b="0" dirty="0" err="1">
                          <a:solidFill>
                            <a:schemeClr val="tx1"/>
                          </a:solidFill>
                          <a:latin typeface="Courier New" panose="02070309020205020404" pitchFamily="49" charset="0"/>
                          <a:cs typeface="Courier New" panose="02070309020205020404" pitchFamily="49" charset="0"/>
                        </a:rPr>
                        <a:t>i</a:t>
                      </a:r>
                      <a:r>
                        <a:rPr lang="en-US" sz="1200" b="0" dirty="0">
                          <a:solidFill>
                            <a:schemeClr val="tx1"/>
                          </a:solidFill>
                          <a:latin typeface="Courier New" panose="02070309020205020404" pitchFamily="49" charset="0"/>
                          <a:cs typeface="Courier New" panose="02070309020205020404" pitchFamily="49" charset="0"/>
                        </a:rPr>
                        <a:t>&gt;</a:t>
                      </a:r>
                      <a:r>
                        <a:rPr lang="en-US" sz="1200" b="0" dirty="0">
                          <a:solidFill>
                            <a:schemeClr val="tx1"/>
                          </a:solidFill>
                        </a:rPr>
                        <a:t>: </a:t>
                      </a:r>
                      <a:r>
                        <a:rPr lang="en-US" sz="1200" b="0" i="1" dirty="0">
                          <a:solidFill>
                            <a:schemeClr val="tx1"/>
                          </a:solidFill>
                        </a:rPr>
                        <a:t>Italic</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en-US" sz="1200" b="0" dirty="0">
                          <a:solidFill>
                            <a:schemeClr val="tx1"/>
                          </a:solidFill>
                          <a:latin typeface="Courier New" panose="02070309020205020404" pitchFamily="49" charset="0"/>
                          <a:cs typeface="Courier New" panose="02070309020205020404" pitchFamily="49" charset="0"/>
                        </a:rPr>
                        <a:t>&lt;u&gt;&lt;/u&gt;</a:t>
                      </a:r>
                      <a:r>
                        <a:rPr lang="en-US" sz="1200" b="0" dirty="0">
                          <a:solidFill>
                            <a:schemeClr val="tx1"/>
                          </a:solidFill>
                        </a:rPr>
                        <a:t>: </a:t>
                      </a:r>
                      <a:r>
                        <a:rPr lang="en-US" sz="1200" b="0" u="sng" dirty="0">
                          <a:solidFill>
                            <a:schemeClr val="tx1"/>
                          </a:solidFill>
                        </a:rPr>
                        <a:t>Underline</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77996048"/>
                  </a:ext>
                </a:extLst>
              </a:tr>
            </a:tbl>
          </a:graphicData>
        </a:graphic>
      </p:graphicFrame>
      <p:sp>
        <p:nvSpPr>
          <p:cNvPr id="9" name="Rettangolo con angoli arrotondati 8">
            <a:extLst>
              <a:ext uri="{FF2B5EF4-FFF2-40B4-BE49-F238E27FC236}">
                <a16:creationId xmlns:a16="http://schemas.microsoft.com/office/drawing/2014/main" id="{CA3445C0-48C3-E3D1-B5EC-84402302E103}"/>
              </a:ext>
            </a:extLst>
          </p:cNvPr>
          <p:cNvSpPr/>
          <p:nvPr/>
        </p:nvSpPr>
        <p:spPr>
          <a:xfrm>
            <a:off x="2600131" y="1632191"/>
            <a:ext cx="466531" cy="259165"/>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0" name="Rettangolo con angoli arrotondati 9">
            <a:extLst>
              <a:ext uri="{FF2B5EF4-FFF2-40B4-BE49-F238E27FC236}">
                <a16:creationId xmlns:a16="http://schemas.microsoft.com/office/drawing/2014/main" id="{D99117F9-0A45-20E4-1448-1E1FE4C8924C}"/>
              </a:ext>
            </a:extLst>
          </p:cNvPr>
          <p:cNvSpPr/>
          <p:nvPr/>
        </p:nvSpPr>
        <p:spPr>
          <a:xfrm>
            <a:off x="5284034" y="1632191"/>
            <a:ext cx="532457" cy="259165"/>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
        <p:nvSpPr>
          <p:cNvPr id="11" name="Fumetto: rettangolo con angoli arrotondati 10">
            <a:extLst>
              <a:ext uri="{FF2B5EF4-FFF2-40B4-BE49-F238E27FC236}">
                <a16:creationId xmlns:a16="http://schemas.microsoft.com/office/drawing/2014/main" id="{EEADCECC-83FF-170A-68E4-E8FB0BD4C4BF}"/>
              </a:ext>
            </a:extLst>
          </p:cNvPr>
          <p:cNvSpPr/>
          <p:nvPr/>
        </p:nvSpPr>
        <p:spPr>
          <a:xfrm>
            <a:off x="744779" y="2064970"/>
            <a:ext cx="2839079" cy="473268"/>
          </a:xfrm>
          <a:prstGeom prst="wedgeRoundRectCallout">
            <a:avLst>
              <a:gd name="adj1" fmla="val 25983"/>
              <a:gd name="adj2" fmla="val -79683"/>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r>
              <a:rPr lang="en-US" sz="1400" dirty="0">
                <a:solidFill>
                  <a:schemeClr val="tx1"/>
                </a:solidFill>
              </a:rPr>
              <a:t>The first tag indicates the beginning of a special format</a:t>
            </a:r>
          </a:p>
        </p:txBody>
      </p:sp>
      <p:sp>
        <p:nvSpPr>
          <p:cNvPr id="15" name="Fumetto: rettangolo con angoli arrotondati 14">
            <a:extLst>
              <a:ext uri="{FF2B5EF4-FFF2-40B4-BE49-F238E27FC236}">
                <a16:creationId xmlns:a16="http://schemas.microsoft.com/office/drawing/2014/main" id="{4136F86E-CCAF-D7F6-2E81-A881DE50EA29}"/>
              </a:ext>
            </a:extLst>
          </p:cNvPr>
          <p:cNvSpPr/>
          <p:nvPr/>
        </p:nvSpPr>
        <p:spPr>
          <a:xfrm>
            <a:off x="6008019" y="778552"/>
            <a:ext cx="2715653" cy="929390"/>
          </a:xfrm>
          <a:prstGeom prst="wedgeRoundRectCallout">
            <a:avLst>
              <a:gd name="adj1" fmla="val -55879"/>
              <a:gd name="adj2" fmla="val 35000"/>
              <a:gd name="adj3" fmla="val 16667"/>
            </a:avLst>
          </a:prstGeom>
          <a:solidFill>
            <a:schemeClr val="accent1"/>
          </a:solid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r>
              <a:rPr lang="en-US" sz="1400" dirty="0">
                <a:solidFill>
                  <a:schemeClr val="tx1"/>
                </a:solidFill>
              </a:rPr>
              <a:t>The second tag indicates the end of a special format</a:t>
            </a:r>
          </a:p>
          <a:p>
            <a:endParaRPr lang="en-US" sz="1400" dirty="0">
              <a:solidFill>
                <a:schemeClr val="tx1"/>
              </a:solidFill>
            </a:endParaRPr>
          </a:p>
          <a:p>
            <a:r>
              <a:rPr lang="en-US" sz="1400" dirty="0">
                <a:solidFill>
                  <a:schemeClr val="tx1"/>
                </a:solidFill>
              </a:rPr>
              <a:t>It starts with “&lt;/” </a:t>
            </a:r>
          </a:p>
        </p:txBody>
      </p:sp>
    </p:spTree>
    <p:extLst>
      <p:ext uri="{BB962C8B-B14F-4D97-AF65-F5344CB8AC3E}">
        <p14:creationId xmlns:p14="http://schemas.microsoft.com/office/powerpoint/2010/main" val="34992931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D3EE0-838F-761F-C13D-ED942FE699A9}"/>
              </a:ext>
            </a:extLst>
          </p:cNvPr>
          <p:cNvSpPr>
            <a:spLocks noGrp="1"/>
          </p:cNvSpPr>
          <p:nvPr>
            <p:ph type="title"/>
          </p:nvPr>
        </p:nvSpPr>
        <p:spPr/>
        <p:txBody>
          <a:bodyPr/>
          <a:lstStyle/>
          <a:p>
            <a:r>
              <a:rPr lang="en-US" dirty="0"/>
              <a:t>Displaying an Image from a File with a Widget</a:t>
            </a:r>
          </a:p>
        </p:txBody>
      </p:sp>
      <p:sp>
        <p:nvSpPr>
          <p:cNvPr id="3" name="Content Placeholder 2">
            <a:extLst>
              <a:ext uri="{FF2B5EF4-FFF2-40B4-BE49-F238E27FC236}">
                <a16:creationId xmlns:a16="http://schemas.microsoft.com/office/drawing/2014/main" id="{CADB84F0-6933-F58E-E547-E936B31A85E4}"/>
              </a:ext>
            </a:extLst>
          </p:cNvPr>
          <p:cNvSpPr>
            <a:spLocks noGrp="1"/>
          </p:cNvSpPr>
          <p:nvPr>
            <p:ph idx="1"/>
          </p:nvPr>
        </p:nvSpPr>
        <p:spPr/>
        <p:txBody>
          <a:bodyPr/>
          <a:lstStyle/>
          <a:p>
            <a:r>
              <a:rPr lang="en-US" dirty="0"/>
              <a:t>Involves multiple steps</a:t>
            </a:r>
          </a:p>
          <a:p>
            <a:endParaRPr lang="en-US" dirty="0"/>
          </a:p>
          <a:p>
            <a:endParaRPr lang="en-US" dirty="0"/>
          </a:p>
          <a:p>
            <a:endParaRPr lang="en-US" dirty="0"/>
          </a:p>
          <a:p>
            <a:endParaRPr lang="en-US" dirty="0"/>
          </a:p>
          <a:p>
            <a:r>
              <a:rPr lang="en-US" dirty="0"/>
              <a:t>Step 1: Create a table with image location as a table cell</a:t>
            </a:r>
          </a:p>
          <a:p>
            <a:pPr lvl="1"/>
            <a:r>
              <a:rPr lang="en-US" dirty="0"/>
              <a:t>Web address</a:t>
            </a:r>
          </a:p>
          <a:p>
            <a:pPr lvl="1"/>
            <a:r>
              <a:rPr lang="en-US" dirty="0"/>
              <a:t>A local file with the </a:t>
            </a:r>
            <a:r>
              <a:rPr lang="en-US" dirty="0">
                <a:hlinkClick r:id="rId2"/>
              </a:rPr>
              <a:t>KNIME Protocol</a:t>
            </a:r>
            <a:endParaRPr lang="en-US" dirty="0"/>
          </a:p>
        </p:txBody>
      </p:sp>
      <p:pic>
        <p:nvPicPr>
          <p:cNvPr id="5" name="Picture 4">
            <a:extLst>
              <a:ext uri="{FF2B5EF4-FFF2-40B4-BE49-F238E27FC236}">
                <a16:creationId xmlns:a16="http://schemas.microsoft.com/office/drawing/2014/main" id="{A43FA5BB-83DC-FCC7-2649-C6F4255CB52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323998" y="1295804"/>
            <a:ext cx="3772003" cy="780717"/>
          </a:xfrm>
          <a:prstGeom prst="rect">
            <a:avLst/>
          </a:prstGeom>
          <a:effectLst>
            <a:outerShdw blurRad="50800" dist="38100" dir="2700000" algn="tl" rotWithShape="0">
              <a:prstClr val="black">
                <a:alpha val="40000"/>
              </a:prstClr>
            </a:outerShdw>
          </a:effectLst>
        </p:spPr>
      </p:pic>
      <p:pic>
        <p:nvPicPr>
          <p:cNvPr id="10" name="Picture 9">
            <a:extLst>
              <a:ext uri="{FF2B5EF4-FFF2-40B4-BE49-F238E27FC236}">
                <a16:creationId xmlns:a16="http://schemas.microsoft.com/office/drawing/2014/main" id="{980D5AB2-AA89-8653-91B4-3F67C651AEA7}"/>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129421" y="3510642"/>
            <a:ext cx="4312425" cy="680358"/>
          </a:xfrm>
          <a:prstGeom prst="rect">
            <a:avLst/>
          </a:prstGeom>
          <a:effectLst>
            <a:outerShdw blurRad="50800" dist="38100" dir="2700000" algn="tl" rotWithShape="0">
              <a:prstClr val="black">
                <a:alpha val="40000"/>
              </a:prstClr>
            </a:outerShdw>
          </a:effectLst>
        </p:spPr>
      </p:pic>
      <p:sp>
        <p:nvSpPr>
          <p:cNvPr id="4" name="Rettangolo con angoli arrotondati 3">
            <a:extLst>
              <a:ext uri="{FF2B5EF4-FFF2-40B4-BE49-F238E27FC236}">
                <a16:creationId xmlns:a16="http://schemas.microsoft.com/office/drawing/2014/main" id="{588E46A9-61B0-7AD5-367A-7BCEB2A12A47}"/>
              </a:ext>
            </a:extLst>
          </p:cNvPr>
          <p:cNvSpPr/>
          <p:nvPr/>
        </p:nvSpPr>
        <p:spPr>
          <a:xfrm>
            <a:off x="2323997" y="1295803"/>
            <a:ext cx="741492" cy="810348"/>
          </a:xfrm>
          <a:prstGeom prst="roundRect">
            <a:avLst/>
          </a:prstGeom>
          <a:noFill/>
          <a:ln w="317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lstStyle/>
          <a:p>
            <a:pPr algn="ctr"/>
            <a:endParaRPr lang="it-IT" sz="1400" dirty="0">
              <a:solidFill>
                <a:schemeClr val="tx1"/>
              </a:solidFill>
            </a:endParaRPr>
          </a:p>
        </p:txBody>
      </p:sp>
    </p:spTree>
    <p:extLst>
      <p:ext uri="{BB962C8B-B14F-4D97-AF65-F5344CB8AC3E}">
        <p14:creationId xmlns:p14="http://schemas.microsoft.com/office/powerpoint/2010/main" val="297055986"/>
      </p:ext>
    </p:extLst>
  </p:cSld>
  <p:clrMapOvr>
    <a:masterClrMapping/>
  </p:clrMapOvr>
</p:sld>
</file>

<file path=ppt/theme/theme1.xml><?xml version="1.0" encoding="utf-8"?>
<a:theme xmlns:a="http://schemas.openxmlformats.org/drawingml/2006/main" name="1_Office Theme">
  <a:themeElements>
    <a:clrScheme name="KNIME">
      <a:dk1>
        <a:srgbClr val="3E3A39"/>
      </a:dk1>
      <a:lt1>
        <a:srgbClr val="FFFFFF"/>
      </a:lt1>
      <a:dk2>
        <a:srgbClr val="3E3A39"/>
      </a:dk2>
      <a:lt2>
        <a:srgbClr val="EFF1F2"/>
      </a:lt2>
      <a:accent1>
        <a:srgbClr val="FFD800"/>
      </a:accent1>
      <a:accent2>
        <a:srgbClr val="C0C4C6"/>
      </a:accent2>
      <a:accent3>
        <a:srgbClr val="6E6E6E"/>
      </a:accent3>
      <a:accent4>
        <a:srgbClr val="FFE240"/>
      </a:accent4>
      <a:accent5>
        <a:srgbClr val="FFEB74"/>
      </a:accent5>
      <a:accent6>
        <a:srgbClr val="FF645C"/>
      </a:accent6>
      <a:hlink>
        <a:srgbClr val="3333FF"/>
      </a:hlink>
      <a:folHlink>
        <a:srgbClr val="FFD800"/>
      </a:folHlink>
    </a:clrScheme>
    <a:fontScheme name="KNIME Avenir">
      <a:majorFont>
        <a:latin typeface="Avenir Next LT Pro Demi"/>
        <a:ea typeface=""/>
        <a:cs typeface=""/>
      </a:majorFont>
      <a:minorFont>
        <a:latin typeface="Avenir Next LT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31750">
          <a:solidFill>
            <a:schemeClr val="accent1"/>
          </a:solidFill>
          <a:miter lim="800000"/>
        </a:ln>
      </a:spPr>
      <a:bodyPr wrap="square" lIns="108000" tIns="108000" rIns="108000" bIns="108000" rtlCol="0" anchor="ctr"/>
      <a:lstStyle>
        <a:defPPr algn="ctr">
          <a:defRPr sz="14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31750">
          <a:solidFill>
            <a:schemeClr val="accent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ln w="15875">
          <a:noFill/>
        </a:ln>
      </a:spPr>
      <a:bodyPr wrap="square" lIns="36000" tIns="36000" rIns="36000" bIns="36000" rtlCol="0" anchor="ctr" anchorCtr="0">
        <a:spAutoFit/>
      </a:bodyPr>
      <a:lstStyle>
        <a:defPPr algn="l">
          <a:defRPr dirty="0" err="1" smtClean="0"/>
        </a:defPPr>
      </a:lstStyle>
    </a:txDef>
  </a:objectDefaults>
  <a:extraClrSchemeLst/>
  <a:custClrLst>
    <a:custClr name="Node-Color Olive">
      <a:srgbClr val="9B9B61"/>
    </a:custClr>
    <a:custClr name="Node-Color Green">
      <a:srgbClr val="1F773F"/>
    </a:custClr>
    <a:custClr name="Node-Color Teal">
      <a:srgbClr val="005559"/>
    </a:custClr>
    <a:custClr name="Node-Color Aqua">
      <a:srgbClr val="2B94B1"/>
    </a:custClr>
    <a:custClr name="Node-Color Navy">
      <a:srgbClr val="1A417A"/>
    </a:custClr>
    <a:custClr name="Node-Color Purple">
      <a:srgbClr val="623266"/>
    </a:custClr>
    <a:custClr name="Node-Color Pink">
      <a:srgbClr val="DC2D87"/>
    </a:custClr>
    <a:custClr name="Node-Color Red">
      <a:srgbClr val="B22020"/>
    </a:custClr>
    <a:custClr name="Node-Color Orange">
      <a:srgbClr val="DD691B"/>
    </a:custClr>
    <a:custClr name="Node-Color Brown">
      <a:srgbClr val="77563C"/>
    </a:custClr>
  </a:custClrLst>
  <a:extLst>
    <a:ext uri="{05A4C25C-085E-4340-85A3-A5531E510DB2}">
      <thm15:themeFamily xmlns:thm15="http://schemas.microsoft.com/office/thememl/2012/main" name="Presentation1" id="{C27638F7-7FDE-1B41-8F7B-218D429429B7}" vid="{E5FE8898-8507-954C-8DE9-FE08787474E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ocument" ma:contentTypeID="0x010100683E31740070594596117FEC384DD67F" ma:contentTypeVersion="18" ma:contentTypeDescription="Create a new document." ma:contentTypeScope="" ma:versionID="49aa72344bdd426e0b38491ef584f14a">
  <xsd:schema xmlns:xsd="http://www.w3.org/2001/XMLSchema" xmlns:xs="http://www.w3.org/2001/XMLSchema" xmlns:p="http://schemas.microsoft.com/office/2006/metadata/properties" xmlns:ns1="http://schemas.microsoft.com/sharepoint/v3" xmlns:ns2="a1d3deca-49d0-46fa-a3f9-6e0c4e618558" xmlns:ns3="32a7ba11-dde9-4cf2-a6ac-8f31dc36ce67" targetNamespace="http://schemas.microsoft.com/office/2006/metadata/properties" ma:root="true" ma:fieldsID="281ee772328fffea8ee3aebc8ee29d69" ns1:_="" ns2:_="" ns3:_="">
    <xsd:import namespace="http://schemas.microsoft.com/sharepoint/v3"/>
    <xsd:import namespace="a1d3deca-49d0-46fa-a3f9-6e0c4e618558"/>
    <xsd:import namespace="32a7ba11-dde9-4cf2-a6ac-8f31dc36ce6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Location" minOccurs="0"/>
                <xsd:element ref="ns3:MediaServiceGenerationTime" minOccurs="0"/>
                <xsd:element ref="ns3:MediaServiceEventHashCode" minOccurs="0"/>
                <xsd:element ref="ns3:MediaServiceAutoTags" minOccurs="0"/>
                <xsd:element ref="ns3:MediaServiceOCR" minOccurs="0"/>
                <xsd:element ref="ns3:MediaServiceAutoKeyPoints" minOccurs="0"/>
                <xsd:element ref="ns3:MediaServiceKeyPoints" minOccurs="0"/>
                <xsd:element ref="ns1:_ip_UnifiedCompliancePolicyProperties" minOccurs="0"/>
                <xsd:element ref="ns1:_ip_UnifiedCompliancePolicyUIAction" minOccurs="0"/>
                <xsd:element ref="ns2:_dlc_DocId" minOccurs="0"/>
                <xsd:element ref="ns2:_dlc_DocIdUrl" minOccurs="0"/>
                <xsd:element ref="ns2:_dlc_DocIdPersistId"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1d3deca-49d0-46fa-a3f9-6e0c4e618558"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_dlc_DocId" ma:index="22" nillable="true" ma:displayName="Document ID Value" ma:description="The value of the document ID assigned to this item." ma:internalName="_dlc_DocId" ma:readOnly="true">
      <xsd:simpleType>
        <xsd:restriction base="dms:Text"/>
      </xsd:simpleType>
    </xsd:element>
    <xsd:element name="_dlc_DocIdUrl" ma:index="23"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4" nillable="true" ma:displayName="Persist ID" ma:description="Keep ID on add." ma:hidden="true" ma:internalName="_dlc_DocIdPersistId" ma:readOnly="true">
      <xsd:simpleType>
        <xsd:restriction base="dms:Boolean"/>
      </xsd:simpleType>
    </xsd:element>
    <xsd:element name="TaxCatchAll" ma:index="28" nillable="true" ma:displayName="Taxonomy Catch All Column" ma:hidden="true" ma:list="{cdf888eb-8435-4f9d-9d06-71d3a1695069}" ma:internalName="TaxCatchAll" ma:showField="CatchAllData" ma:web="a1d3deca-49d0-46fa-a3f9-6e0c4e618558">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32a7ba11-dde9-4cf2-a6ac-8f31dc36ce6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Tags" ma:index="16" nillable="true" ma:displayName="Tags" ma:description=""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5"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25b91888-5ea6-45ea-a327-1c65e8174445"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90BD73D-C2F8-4D5A-98D9-41C7CAEB4316}">
  <ds:schemaRefs>
    <ds:schemaRef ds:uri="http://schemas.microsoft.com/sharepoint/v3/contenttype/forms"/>
  </ds:schemaRefs>
</ds:datastoreItem>
</file>

<file path=customXml/itemProps2.xml><?xml version="1.0" encoding="utf-8"?>
<ds:datastoreItem xmlns:ds="http://schemas.openxmlformats.org/officeDocument/2006/customXml" ds:itemID="{127EFBB1-9DF2-443E-B9B2-435F458B8FAF}">
  <ds:schemaRefs>
    <ds:schemaRef ds:uri="http://schemas.microsoft.com/sharepoint/events"/>
  </ds:schemaRefs>
</ds:datastoreItem>
</file>

<file path=customXml/itemProps3.xml><?xml version="1.0" encoding="utf-8"?>
<ds:datastoreItem xmlns:ds="http://schemas.openxmlformats.org/officeDocument/2006/customXml" ds:itemID="{14D2FF7C-6A83-458F-A5D5-9E7D1BB613A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1d3deca-49d0-46fa-a3f9-6e0c4e618558"/>
    <ds:schemaRef ds:uri="32a7ba11-dde9-4cf2-a6ac-8f31dc36ce6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KNIME_PPT_Template_2023</Template>
  <TotalTime>19</TotalTime>
  <Words>2350</Words>
  <Application>Microsoft Macintosh PowerPoint</Application>
  <PresentationFormat>On-screen Show (16:9)</PresentationFormat>
  <Paragraphs>319</Paragraphs>
  <Slides>64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64</vt:i4>
      </vt:variant>
    </vt:vector>
  </HeadingPairs>
  <TitlesOfParts>
    <vt:vector size="71" baseType="lpstr">
      <vt:lpstr>Arial</vt:lpstr>
      <vt:lpstr>Avenir Next LT Pro</vt:lpstr>
      <vt:lpstr>Avenir Next LT Pro Demi</vt:lpstr>
      <vt:lpstr>Calibri</vt:lpstr>
      <vt:lpstr>Courier New</vt:lpstr>
      <vt:lpstr>Wingdings</vt:lpstr>
      <vt:lpstr>1_Office Theme</vt:lpstr>
      <vt:lpstr>Teens Crunch Data: The Bootcamp</vt:lpstr>
      <vt:lpstr>Outline</vt:lpstr>
      <vt:lpstr>Widgets</vt:lpstr>
      <vt:lpstr>Beautifying the Composite View with Widgets</vt:lpstr>
      <vt:lpstr>Beautifying the Composite View with Widgets</vt:lpstr>
      <vt:lpstr>New Node – Text Output Widget</vt:lpstr>
      <vt:lpstr>What is HTML?</vt:lpstr>
      <vt:lpstr>HTML Tags</vt:lpstr>
      <vt:lpstr>Displaying an Image from a File with a Widget</vt:lpstr>
      <vt:lpstr>Displaying an Image from a File with a Widget</vt:lpstr>
      <vt:lpstr>Displaying an Image from a File with a Widget</vt:lpstr>
      <vt:lpstr>Displaying an Image from a File with a Widget</vt:lpstr>
      <vt:lpstr>New Node – Image Output Widget</vt:lpstr>
      <vt:lpstr>Layout of All the Pieces</vt:lpstr>
      <vt:lpstr>Exercise</vt:lpstr>
      <vt:lpstr>Flow Variables</vt:lpstr>
      <vt:lpstr>Motivation</vt:lpstr>
      <vt:lpstr>Flow Variables</vt:lpstr>
      <vt:lpstr>Preparation: Another Input Data Port</vt:lpstr>
      <vt:lpstr>Preparation: Another Input Data Port</vt:lpstr>
      <vt:lpstr>Preparation: Another Input Data Port</vt:lpstr>
      <vt:lpstr>New Node – Table Row to Variables</vt:lpstr>
      <vt:lpstr>Using a Flow Variable in Text Output Widget</vt:lpstr>
      <vt:lpstr>Using a Flow Variable to Save a File</vt:lpstr>
      <vt:lpstr>New Node – String Manipulation (Variable)</vt:lpstr>
      <vt:lpstr>New Node – Create File/Folder Variables</vt:lpstr>
      <vt:lpstr>New Node – Create File/Folder Variables</vt:lpstr>
      <vt:lpstr>New Node – Create File/Folder Variables</vt:lpstr>
      <vt:lpstr>New Node – Create File/Folder Variables</vt:lpstr>
      <vt:lpstr>New Node – Image Writer (Port)</vt:lpstr>
      <vt:lpstr>New Node – Image Writer (Port)</vt:lpstr>
      <vt:lpstr>New Node – Image Writer (Port)</vt:lpstr>
      <vt:lpstr>New Node – Image Writer (Port)</vt:lpstr>
      <vt:lpstr>Footnote – Survey</vt:lpstr>
      <vt:lpstr>New Node – Single Selection Widget</vt:lpstr>
      <vt:lpstr>Passing on Flow Variables from a Component</vt:lpstr>
      <vt:lpstr>Passing on Flow Variables from a Component</vt:lpstr>
      <vt:lpstr>After Executing Term Frequency Report</vt:lpstr>
      <vt:lpstr>Re-execution</vt:lpstr>
      <vt:lpstr>Exercise</vt:lpstr>
      <vt:lpstr>Correct or Incorrect?</vt:lpstr>
      <vt:lpstr>Workflow: 02 Tag cloud response</vt:lpstr>
      <vt:lpstr>Guess the Song</vt:lpstr>
      <vt:lpstr>Guess the Song</vt:lpstr>
      <vt:lpstr>New Node – Rule Engine Variable</vt:lpstr>
      <vt:lpstr>New Node – Variables to Table Row</vt:lpstr>
      <vt:lpstr>Determining the Points Won</vt:lpstr>
      <vt:lpstr>Determining the Points Won</vt:lpstr>
      <vt:lpstr>Determining the Points Won</vt:lpstr>
      <vt:lpstr>Displaying the Result in a Dashboard</vt:lpstr>
      <vt:lpstr>Displaying the Result in a Dashboard</vt:lpstr>
      <vt:lpstr>Appendix: HTML and CSS Styling</vt:lpstr>
      <vt:lpstr>More on HTML Styling</vt:lpstr>
      <vt:lpstr>Examples: Font Sizes</vt:lpstr>
      <vt:lpstr>Examples: Font Families</vt:lpstr>
      <vt:lpstr>Examples: Font Colors</vt:lpstr>
      <vt:lpstr>Examples: Text Alignment</vt:lpstr>
      <vt:lpstr>Component: HTML Formatting Examples</vt:lpstr>
      <vt:lpstr>Styling with CSS</vt:lpstr>
      <vt:lpstr>New Node – CSS Editor</vt:lpstr>
      <vt:lpstr>New Node – CSS Editor</vt:lpstr>
      <vt:lpstr>Component: CSS Formatting Examples</vt:lpstr>
      <vt:lpstr>Component: CSS Formatting Examples</vt:lpstr>
      <vt:lpstr>Component: CSS Formatting Examples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Teens Crunch Data: The Bootcamp</dc:title>
  <dc:creator>Satoru Hayasaka</dc:creator>
  <cp:lastModifiedBy>Stefan Helfrich</cp:lastModifiedBy>
  <cp:revision>130</cp:revision>
  <dcterms:created xsi:type="dcterms:W3CDTF">2023-06-12T22:09:44Z</dcterms:created>
  <dcterms:modified xsi:type="dcterms:W3CDTF">2023-08-24T11:41:30Z</dcterms:modified>
</cp:coreProperties>
</file>