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4"/>
  </p:sldMasterIdLst>
  <p:notesMasterIdLst>
    <p:notesMasterId r:id="rId102"/>
  </p:notesMasterIdLst>
  <p:sldIdLst>
    <p:sldId id="256" r:id="rId5"/>
    <p:sldId id="3638" r:id="rId6"/>
    <p:sldId id="2139118805" r:id="rId7"/>
    <p:sldId id="3637" r:id="rId8"/>
    <p:sldId id="258" r:id="rId9"/>
    <p:sldId id="260" r:id="rId10"/>
    <p:sldId id="257" r:id="rId11"/>
    <p:sldId id="3640" r:id="rId12"/>
    <p:sldId id="1046" r:id="rId13"/>
    <p:sldId id="1048" r:id="rId14"/>
    <p:sldId id="1049" r:id="rId15"/>
    <p:sldId id="1041" r:id="rId16"/>
    <p:sldId id="262" r:id="rId17"/>
    <p:sldId id="2139118796" r:id="rId18"/>
    <p:sldId id="2139118802" r:id="rId19"/>
    <p:sldId id="2139118803" r:id="rId20"/>
    <p:sldId id="2139118804" r:id="rId21"/>
    <p:sldId id="3493" r:id="rId22"/>
    <p:sldId id="3494" r:id="rId23"/>
    <p:sldId id="3495" r:id="rId24"/>
    <p:sldId id="3498" r:id="rId25"/>
    <p:sldId id="3499" r:id="rId26"/>
    <p:sldId id="3500" r:id="rId27"/>
    <p:sldId id="3501" r:id="rId28"/>
    <p:sldId id="3502" r:id="rId29"/>
    <p:sldId id="3507" r:id="rId30"/>
    <p:sldId id="3496" r:id="rId31"/>
    <p:sldId id="3497" r:id="rId32"/>
    <p:sldId id="3503" r:id="rId33"/>
    <p:sldId id="3504" r:id="rId34"/>
    <p:sldId id="3505" r:id="rId35"/>
    <p:sldId id="3506" r:id="rId36"/>
    <p:sldId id="3508" r:id="rId37"/>
    <p:sldId id="3509" r:id="rId38"/>
    <p:sldId id="3510" r:id="rId39"/>
    <p:sldId id="3511" r:id="rId40"/>
    <p:sldId id="1045" r:id="rId41"/>
    <p:sldId id="3577" r:id="rId42"/>
    <p:sldId id="3578" r:id="rId43"/>
    <p:sldId id="3579" r:id="rId44"/>
    <p:sldId id="3580" r:id="rId45"/>
    <p:sldId id="3581" r:id="rId46"/>
    <p:sldId id="3583" r:id="rId47"/>
    <p:sldId id="3584" r:id="rId48"/>
    <p:sldId id="3585" r:id="rId49"/>
    <p:sldId id="3586" r:id="rId50"/>
    <p:sldId id="3587" r:id="rId51"/>
    <p:sldId id="3588" r:id="rId52"/>
    <p:sldId id="3589" r:id="rId53"/>
    <p:sldId id="3590" r:id="rId54"/>
    <p:sldId id="3606" r:id="rId55"/>
    <p:sldId id="3591" r:id="rId56"/>
    <p:sldId id="269" r:id="rId57"/>
    <p:sldId id="3592" r:id="rId58"/>
    <p:sldId id="3593" r:id="rId59"/>
    <p:sldId id="3594" r:id="rId60"/>
    <p:sldId id="3595" r:id="rId61"/>
    <p:sldId id="3600" r:id="rId62"/>
    <p:sldId id="3601" r:id="rId63"/>
    <p:sldId id="3596" r:id="rId64"/>
    <p:sldId id="3597" r:id="rId65"/>
    <p:sldId id="3602" r:id="rId66"/>
    <p:sldId id="3599" r:id="rId67"/>
    <p:sldId id="268" r:id="rId68"/>
    <p:sldId id="820" r:id="rId69"/>
    <p:sldId id="3604" r:id="rId70"/>
    <p:sldId id="3605" r:id="rId71"/>
    <p:sldId id="3607" r:id="rId72"/>
    <p:sldId id="3609" r:id="rId73"/>
    <p:sldId id="3608" r:id="rId74"/>
    <p:sldId id="3610" r:id="rId75"/>
    <p:sldId id="3611" r:id="rId76"/>
    <p:sldId id="3612" r:id="rId77"/>
    <p:sldId id="3613" r:id="rId78"/>
    <p:sldId id="3614" r:id="rId79"/>
    <p:sldId id="3615" r:id="rId80"/>
    <p:sldId id="3616" r:id="rId81"/>
    <p:sldId id="3617" r:id="rId82"/>
    <p:sldId id="3618" r:id="rId83"/>
    <p:sldId id="3619" r:id="rId84"/>
    <p:sldId id="3620" r:id="rId85"/>
    <p:sldId id="3621" r:id="rId86"/>
    <p:sldId id="3622" r:id="rId87"/>
    <p:sldId id="3623" r:id="rId88"/>
    <p:sldId id="3624" r:id="rId89"/>
    <p:sldId id="3625" r:id="rId90"/>
    <p:sldId id="3626" r:id="rId91"/>
    <p:sldId id="3627" r:id="rId92"/>
    <p:sldId id="3628" r:id="rId93"/>
    <p:sldId id="3634" r:id="rId94"/>
    <p:sldId id="3635" r:id="rId95"/>
    <p:sldId id="3629" r:id="rId96"/>
    <p:sldId id="3630" r:id="rId97"/>
    <p:sldId id="3631" r:id="rId98"/>
    <p:sldId id="3633" r:id="rId99"/>
    <p:sldId id="3636" r:id="rId100"/>
    <p:sldId id="3632" r:id="rId101"/>
  </p:sldIdLst>
  <p:sldSz cx="9144000" cy="5143500" type="screen16x9"/>
  <p:notesSz cx="6858000" cy="9144000"/>
  <p:defaultTextStyle>
    <a:defPPr>
      <a:defRPr lang="en-US"/>
    </a:defPPr>
    <a:lvl1pPr marL="0" algn="l" defTabSz="356616" rtl="0" eaLnBrk="1" latinLnBrk="0" hangingPunct="1">
      <a:defRPr sz="1404" kern="1200">
        <a:solidFill>
          <a:schemeClr val="tx1"/>
        </a:solidFill>
        <a:latin typeface="+mn-lt"/>
        <a:ea typeface="+mn-ea"/>
        <a:cs typeface="+mn-cs"/>
      </a:defRPr>
    </a:lvl1pPr>
    <a:lvl2pPr marL="356616" algn="l" defTabSz="356616" rtl="0" eaLnBrk="1" latinLnBrk="0" hangingPunct="1">
      <a:defRPr sz="1404" kern="1200">
        <a:solidFill>
          <a:schemeClr val="tx1"/>
        </a:solidFill>
        <a:latin typeface="+mn-lt"/>
        <a:ea typeface="+mn-ea"/>
        <a:cs typeface="+mn-cs"/>
      </a:defRPr>
    </a:lvl2pPr>
    <a:lvl3pPr marL="713232" algn="l" defTabSz="356616" rtl="0" eaLnBrk="1" latinLnBrk="0" hangingPunct="1">
      <a:defRPr sz="1404" kern="1200">
        <a:solidFill>
          <a:schemeClr val="tx1"/>
        </a:solidFill>
        <a:latin typeface="+mn-lt"/>
        <a:ea typeface="+mn-ea"/>
        <a:cs typeface="+mn-cs"/>
      </a:defRPr>
    </a:lvl3pPr>
    <a:lvl4pPr marL="1069848" algn="l" defTabSz="356616" rtl="0" eaLnBrk="1" latinLnBrk="0" hangingPunct="1">
      <a:defRPr sz="1404" kern="1200">
        <a:solidFill>
          <a:schemeClr val="tx1"/>
        </a:solidFill>
        <a:latin typeface="+mn-lt"/>
        <a:ea typeface="+mn-ea"/>
        <a:cs typeface="+mn-cs"/>
      </a:defRPr>
    </a:lvl4pPr>
    <a:lvl5pPr marL="1426464" algn="l" defTabSz="356616" rtl="0" eaLnBrk="1" latinLnBrk="0" hangingPunct="1">
      <a:defRPr sz="1404" kern="1200">
        <a:solidFill>
          <a:schemeClr val="tx1"/>
        </a:solidFill>
        <a:latin typeface="+mn-lt"/>
        <a:ea typeface="+mn-ea"/>
        <a:cs typeface="+mn-cs"/>
      </a:defRPr>
    </a:lvl5pPr>
    <a:lvl6pPr marL="1783080" algn="l" defTabSz="356616" rtl="0" eaLnBrk="1" latinLnBrk="0" hangingPunct="1">
      <a:defRPr sz="1404" kern="1200">
        <a:solidFill>
          <a:schemeClr val="tx1"/>
        </a:solidFill>
        <a:latin typeface="+mn-lt"/>
        <a:ea typeface="+mn-ea"/>
        <a:cs typeface="+mn-cs"/>
      </a:defRPr>
    </a:lvl6pPr>
    <a:lvl7pPr marL="2139696" algn="l" defTabSz="356616" rtl="0" eaLnBrk="1" latinLnBrk="0" hangingPunct="1">
      <a:defRPr sz="1404" kern="1200">
        <a:solidFill>
          <a:schemeClr val="tx1"/>
        </a:solidFill>
        <a:latin typeface="+mn-lt"/>
        <a:ea typeface="+mn-ea"/>
        <a:cs typeface="+mn-cs"/>
      </a:defRPr>
    </a:lvl7pPr>
    <a:lvl8pPr marL="2496312" algn="l" defTabSz="356616" rtl="0" eaLnBrk="1" latinLnBrk="0" hangingPunct="1">
      <a:defRPr sz="1404" kern="1200">
        <a:solidFill>
          <a:schemeClr val="tx1"/>
        </a:solidFill>
        <a:latin typeface="+mn-lt"/>
        <a:ea typeface="+mn-ea"/>
        <a:cs typeface="+mn-cs"/>
      </a:defRPr>
    </a:lvl8pPr>
    <a:lvl9pPr marL="2852928" algn="l" defTabSz="356616"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076770-2D57-04F4-559A-86AA15B10D85}" name="Schalk Gerber" initials="SG" userId="/xC2TNDvQDVx6V4eaM8crjA8LyGWCk30RvRNfGUsQ4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800"/>
    <a:srgbClr val="F00000"/>
    <a:srgbClr val="00DD00"/>
    <a:srgbClr val="FFE2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1" autoAdjust="0"/>
    <p:restoredTop sz="94694"/>
  </p:normalViewPr>
  <p:slideViewPr>
    <p:cSldViewPr snapToGrid="0">
      <p:cViewPr varScale="1">
        <p:scale>
          <a:sx n="138" d="100"/>
          <a:sy n="138" d="100"/>
        </p:scale>
        <p:origin x="67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microsoft.com/office/2016/11/relationships/changesInfo" Target="changesInfos/changesInfo1.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notesMaster" Target="notesMasters/notes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presProps" Target="presProps.xml"/><Relationship Id="rId108"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26934053644_tp_box_2" providerId="OAuth2" clId="{52232BB0-B91A-4492-A063-67357DEC6199}"/>
    <pc:docChg chg="custSel modSld">
      <pc:chgData name="" userId="26934053644_tp_box_2" providerId="OAuth2" clId="{52232BB0-B91A-4492-A063-67357DEC6199}" dt="2023-08-25T06:23:56.108" v="9" actId="1076"/>
      <pc:docMkLst>
        <pc:docMk/>
      </pc:docMkLst>
      <pc:sldChg chg="modSp mod">
        <pc:chgData name="" userId="26934053644_tp_box_2" providerId="OAuth2" clId="{52232BB0-B91A-4492-A063-67357DEC6199}" dt="2023-08-25T06:22:58.935" v="2" actId="20577"/>
        <pc:sldMkLst>
          <pc:docMk/>
          <pc:sldMk cId="3457696072" sldId="3638"/>
        </pc:sldMkLst>
        <pc:spChg chg="mod">
          <ac:chgData name="" userId="26934053644_tp_box_2" providerId="OAuth2" clId="{52232BB0-B91A-4492-A063-67357DEC6199}" dt="2023-08-25T06:22:58.935" v="2" actId="20577"/>
          <ac:spMkLst>
            <pc:docMk/>
            <pc:sldMk cId="3457696072" sldId="3638"/>
            <ac:spMk id="2" creationId="{5A559AC2-F691-6817-90D4-E6073E57DDFE}"/>
          </ac:spMkLst>
        </pc:spChg>
      </pc:sldChg>
      <pc:sldChg chg="addSp delSp modSp mod delAnim modAnim">
        <pc:chgData name="" userId="26934053644_tp_box_2" providerId="OAuth2" clId="{52232BB0-B91A-4492-A063-67357DEC6199}" dt="2023-08-25T06:23:56.108" v="9" actId="1076"/>
        <pc:sldMkLst>
          <pc:docMk/>
          <pc:sldMk cId="3146348229" sldId="2139118805"/>
        </pc:sldMkLst>
        <pc:spChg chg="add mod">
          <ac:chgData name="" userId="26934053644_tp_box_2" providerId="OAuth2" clId="{52232BB0-B91A-4492-A063-67357DEC6199}" dt="2023-08-25T06:23:12.878" v="3"/>
          <ac:spMkLst>
            <pc:docMk/>
            <pc:sldMk cId="3146348229" sldId="2139118805"/>
            <ac:spMk id="6" creationId="{5485526E-BB4E-FA54-25CE-37CE22FEB682}"/>
          </ac:spMkLst>
        </pc:spChg>
        <pc:picChg chg="del">
          <ac:chgData name="" userId="26934053644_tp_box_2" providerId="OAuth2" clId="{52232BB0-B91A-4492-A063-67357DEC6199}" dt="2023-08-25T06:22:52.347" v="0" actId="478"/>
          <ac:picMkLst>
            <pc:docMk/>
            <pc:sldMk cId="3146348229" sldId="2139118805"/>
            <ac:picMk id="4" creationId="{EDDF266F-C8BF-85AA-AAF2-F2436739E597}"/>
          </ac:picMkLst>
        </pc:picChg>
        <pc:picChg chg="add del mod">
          <ac:chgData name="" userId="26934053644_tp_box_2" providerId="OAuth2" clId="{52232BB0-B91A-4492-A063-67357DEC6199}" dt="2023-08-25T06:23:28.268" v="4" actId="478"/>
          <ac:picMkLst>
            <pc:docMk/>
            <pc:sldMk cId="3146348229" sldId="2139118805"/>
            <ac:picMk id="5" creationId="{BF6A2CF3-ABC1-90B0-0F91-BF0E8DE93E41}"/>
          </ac:picMkLst>
        </pc:picChg>
        <pc:picChg chg="add mod">
          <ac:chgData name="" userId="26934053644_tp_box_2" providerId="OAuth2" clId="{52232BB0-B91A-4492-A063-67357DEC6199}" dt="2023-08-25T06:23:56.108" v="9" actId="1076"/>
          <ac:picMkLst>
            <pc:docMk/>
            <pc:sldMk cId="3146348229" sldId="2139118805"/>
            <ac:picMk id="7" creationId="{2B02F8EF-03FB-83FB-FFA4-332BCC0B137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F8A2EE-79CE-4B6F-A9B4-7B14BB7ACD23}" type="datetimeFigureOut">
              <a:rPr lang="en-US" smtClean="0"/>
              <a:t>25-Aug-23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888490-21BB-4313-A7EA-94D21A7AE52E}" type="slidenum">
              <a:rPr lang="en-US" smtClean="0"/>
              <a:t>‹#›</a:t>
            </a:fld>
            <a:endParaRPr lang="en-US"/>
          </a:p>
        </p:txBody>
      </p:sp>
    </p:spTree>
    <p:extLst>
      <p:ext uri="{BB962C8B-B14F-4D97-AF65-F5344CB8AC3E}">
        <p14:creationId xmlns:p14="http://schemas.microsoft.com/office/powerpoint/2010/main" val="2218274944"/>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888490-21BB-4313-A7EA-94D21A7AE52E}" type="slidenum">
              <a:rPr lang="en-US" smtClean="0"/>
              <a:t>2</a:t>
            </a:fld>
            <a:endParaRPr lang="en-US"/>
          </a:p>
        </p:txBody>
      </p:sp>
    </p:spTree>
    <p:extLst>
      <p:ext uri="{BB962C8B-B14F-4D97-AF65-F5344CB8AC3E}">
        <p14:creationId xmlns:p14="http://schemas.microsoft.com/office/powerpoint/2010/main" val="497442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48338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8275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22724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94889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en-DE" dirty="0"/>
          </a:p>
        </p:txBody>
      </p:sp>
      <p:sp>
        <p:nvSpPr>
          <p:cNvPr id="4" name="Foliennummernplatzhalter 3"/>
          <p:cNvSpPr>
            <a:spLocks noGrp="1"/>
          </p:cNvSpPr>
          <p:nvPr>
            <p:ph type="sldNum" sz="quarter" idx="5"/>
          </p:nvPr>
        </p:nvSpPr>
        <p:spPr/>
        <p:txBody>
          <a:bodyPr/>
          <a:lstStyle/>
          <a:p>
            <a:fld id="{66888490-21BB-4313-A7EA-94D21A7AE52E}" type="slidenum">
              <a:rPr lang="en-US" smtClean="0"/>
              <a:t>38</a:t>
            </a:fld>
            <a:endParaRPr lang="en-US"/>
          </a:p>
        </p:txBody>
      </p:sp>
    </p:spTree>
    <p:extLst>
      <p:ext uri="{BB962C8B-B14F-4D97-AF65-F5344CB8AC3E}">
        <p14:creationId xmlns:p14="http://schemas.microsoft.com/office/powerpoint/2010/main" val="960408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888490-21BB-4313-A7EA-94D21A7AE52E}" type="slidenum">
              <a:rPr lang="en-US" smtClean="0"/>
              <a:t>51</a:t>
            </a:fld>
            <a:endParaRPr lang="en-US"/>
          </a:p>
        </p:txBody>
      </p:sp>
    </p:spTree>
    <p:extLst>
      <p:ext uri="{BB962C8B-B14F-4D97-AF65-F5344CB8AC3E}">
        <p14:creationId xmlns:p14="http://schemas.microsoft.com/office/powerpoint/2010/main" val="3088620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image" Target="../media/image2.svg"/><Relationship Id="rId7" Type="http://schemas.openxmlformats.org/officeDocument/2006/relationships/hyperlink" Target="https://www.knime.com/"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3926" y="2015288"/>
            <a:ext cx="4812632" cy="767871"/>
          </a:xfrm>
        </p:spPr>
        <p:txBody>
          <a:bodyPr lIns="91440" tIns="0" rIns="0" anchor="ctr" anchorCtr="0">
            <a:noAutofit/>
          </a:bodyPr>
          <a:lstStyle>
            <a:lvl1pPr algn="l">
              <a:defRPr sz="2400">
                <a:latin typeface="+mj-lt"/>
              </a:defRPr>
            </a:lvl1pPr>
          </a:lstStyle>
          <a:p>
            <a:r>
              <a:rPr lang="en-GB" dirty="0"/>
              <a:t>Click to edit Title</a:t>
            </a:r>
            <a:br>
              <a:rPr lang="en-GB" dirty="0"/>
            </a:br>
            <a:r>
              <a:rPr lang="en-GB" dirty="0"/>
              <a:t>Max 2 Lines</a:t>
            </a:r>
            <a:endParaRPr lang="en-US" dirty="0"/>
          </a:p>
        </p:txBody>
      </p:sp>
      <p:sp>
        <p:nvSpPr>
          <p:cNvPr id="3" name="Subtitle 2"/>
          <p:cNvSpPr>
            <a:spLocks noGrp="1"/>
          </p:cNvSpPr>
          <p:nvPr>
            <p:ph type="subTitle" idx="1" hasCustomPrompt="1"/>
          </p:nvPr>
        </p:nvSpPr>
        <p:spPr>
          <a:xfrm>
            <a:off x="733926" y="2913680"/>
            <a:ext cx="3946074" cy="226799"/>
          </a:xfrm>
        </p:spPr>
        <p:txBody>
          <a:bodyPr lIns="91440" anchor="ctr" anchorCtr="0">
            <a:noAutofit/>
          </a:bodyPr>
          <a:lstStyle>
            <a:lvl1pPr marL="0" indent="0" algn="l">
              <a:spcBef>
                <a:spcPts val="0"/>
              </a:spcBef>
              <a:buNone/>
              <a:defRPr sz="1400">
                <a:latin typeface="+mn-lt"/>
              </a:defRPr>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en-GB" dirty="0"/>
              <a:t>Presenter Name and Title</a:t>
            </a:r>
            <a:endParaRPr lang="en-US" dirty="0"/>
          </a:p>
        </p:txBody>
      </p:sp>
      <p:sp>
        <p:nvSpPr>
          <p:cNvPr id="6" name="Slide Number Placeholder 5" hidden="1">
            <a:extLst>
              <a:ext uri="{FF2B5EF4-FFF2-40B4-BE49-F238E27FC236}">
                <a16:creationId xmlns:a16="http://schemas.microsoft.com/office/drawing/2014/main" id="{0B01FEE6-F0A8-B441-9C55-EBE6F3D0E13A}"/>
              </a:ext>
            </a:extLst>
          </p:cNvPr>
          <p:cNvSpPr>
            <a:spLocks noGrp="1"/>
          </p:cNvSpPr>
          <p:nvPr>
            <p:ph type="sldNum" sz="quarter" idx="14"/>
          </p:nvPr>
        </p:nvSpPr>
        <p:spPr/>
        <p:txBody>
          <a:bodyPr/>
          <a:lstStyle/>
          <a:p>
            <a:fld id="{220B6647-BD7A-7942-B66E-0DFF9B72D92D}" type="slidenum">
              <a:rPr lang="en-US" smtClean="0"/>
              <a:pPr/>
              <a:t>‹#›</a:t>
            </a:fld>
            <a:endParaRPr lang="en-US"/>
          </a:p>
        </p:txBody>
      </p:sp>
      <p:cxnSp>
        <p:nvCxnSpPr>
          <p:cNvPr id="12" name="Straight Connector 11">
            <a:extLst>
              <a:ext uri="{FF2B5EF4-FFF2-40B4-BE49-F238E27FC236}">
                <a16:creationId xmlns:a16="http://schemas.microsoft.com/office/drawing/2014/main" id="{D64267AA-8E58-B72C-82FC-FD41309A9117}"/>
              </a:ext>
            </a:extLst>
          </p:cNvPr>
          <p:cNvCxnSpPr>
            <a:cxnSpLocks/>
          </p:cNvCxnSpPr>
          <p:nvPr userDrawn="1"/>
        </p:nvCxnSpPr>
        <p:spPr>
          <a:xfrm>
            <a:off x="659006" y="2015288"/>
            <a:ext cx="0" cy="1472818"/>
          </a:xfrm>
          <a:prstGeom prst="line">
            <a:avLst/>
          </a:prstGeom>
          <a:ln w="12700">
            <a:solidFill>
              <a:srgbClr val="201E1E"/>
            </a:solidFill>
            <a:miter lim="800000"/>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1587F054-1D96-EEC4-FA17-6801B69E9118}"/>
              </a:ext>
            </a:extLst>
          </p:cNvPr>
          <p:cNvSpPr>
            <a:spLocks noGrp="1"/>
          </p:cNvSpPr>
          <p:nvPr>
            <p:ph type="body" sz="quarter" idx="15" hasCustomPrompt="1"/>
          </p:nvPr>
        </p:nvSpPr>
        <p:spPr>
          <a:xfrm>
            <a:off x="733425" y="3227885"/>
            <a:ext cx="4324350" cy="236157"/>
          </a:xfrm>
        </p:spPr>
        <p:txBody>
          <a:bodyPr lIns="90000" anchor="ctr"/>
          <a:lstStyle>
            <a:lvl1pPr marL="0" indent="0">
              <a:buNone/>
              <a:defRPr sz="1200"/>
            </a:lvl1pPr>
          </a:lstStyle>
          <a:p>
            <a:pPr lvl="0"/>
            <a:r>
              <a:rPr lang="en-GB" dirty="0"/>
              <a:t>Date</a:t>
            </a:r>
            <a:endParaRPr lang="en-DE" dirty="0"/>
          </a:p>
        </p:txBody>
      </p:sp>
      <p:sp>
        <p:nvSpPr>
          <p:cNvPr id="4" name="TextBox 3">
            <a:extLst>
              <a:ext uri="{FF2B5EF4-FFF2-40B4-BE49-F238E27FC236}">
                <a16:creationId xmlns:a16="http://schemas.microsoft.com/office/drawing/2014/main" id="{1FC3AC66-2B90-6ACE-3E0E-9F7D54FA3671}"/>
              </a:ext>
            </a:extLst>
          </p:cNvPr>
          <p:cNvSpPr txBox="1"/>
          <p:nvPr userDrawn="1"/>
        </p:nvSpPr>
        <p:spPr>
          <a:xfrm>
            <a:off x="5999433" y="157866"/>
            <a:ext cx="2999490" cy="2934534"/>
          </a:xfrm>
          <a:prstGeom prst="rect">
            <a:avLst/>
          </a:prstGeom>
          <a:solidFill>
            <a:schemeClr val="bg2"/>
          </a:solidFill>
          <a:ln w="15875">
            <a:solidFill>
              <a:schemeClr val="accent2"/>
            </a:solidFill>
          </a:ln>
        </p:spPr>
        <p:txBody>
          <a:bodyPr wrap="square" lIns="108000" tIns="108000" rIns="108000" bIns="108000" rtlCol="0">
            <a:noAutofit/>
          </a:bodyPr>
          <a:lstStyle/>
          <a:p>
            <a:pPr algn="l"/>
            <a:r>
              <a:rPr lang="en-US" sz="1200" dirty="0"/>
              <a:t>You are free to:</a:t>
            </a:r>
          </a:p>
          <a:p>
            <a:pPr algn="l"/>
            <a:r>
              <a:rPr lang="en-US" sz="1200" b="1" dirty="0"/>
              <a:t>Share</a:t>
            </a:r>
          </a:p>
          <a:p>
            <a:pPr algn="l"/>
            <a:r>
              <a:rPr lang="en-US" sz="1200" b="1" dirty="0"/>
              <a:t>	</a:t>
            </a:r>
            <a:r>
              <a:rPr lang="en-US" sz="1200" dirty="0"/>
              <a:t>copy and redistribute the 	material in any medium or format</a:t>
            </a:r>
          </a:p>
          <a:p>
            <a:pPr algn="l"/>
            <a:r>
              <a:rPr lang="en-US" sz="1200" b="1" dirty="0"/>
              <a:t>Adapt</a:t>
            </a:r>
          </a:p>
          <a:p>
            <a:pPr algn="l"/>
            <a:r>
              <a:rPr lang="en-US" sz="1200" b="1" dirty="0"/>
              <a:t>	</a:t>
            </a:r>
            <a:r>
              <a:rPr lang="en-US" sz="1200" dirty="0"/>
              <a:t>remix, transform, and build upon 	the material for any purpose, 	even commercially.</a:t>
            </a:r>
          </a:p>
          <a:p>
            <a:pPr algn="l"/>
            <a:endParaRPr lang="en-US" sz="1200" dirty="0"/>
          </a:p>
          <a:p>
            <a:pPr algn="l"/>
            <a:r>
              <a:rPr lang="en-US" sz="1200" dirty="0"/>
              <a:t>You must give </a:t>
            </a:r>
            <a:r>
              <a:rPr lang="en-US" sz="1200" b="1" dirty="0"/>
              <a:t>appropriate credit</a:t>
            </a:r>
            <a:r>
              <a:rPr lang="en-US" sz="1200" dirty="0"/>
              <a:t>, provide a link to the license, and indicate if changes were made. You may do so in any reasonable manner, but not in any way that suggests the licensor endorses you or your use.</a:t>
            </a:r>
          </a:p>
        </p:txBody>
      </p:sp>
      <p:sp>
        <p:nvSpPr>
          <p:cNvPr id="8" name="Freihandform 10">
            <a:extLst>
              <a:ext uri="{FF2B5EF4-FFF2-40B4-BE49-F238E27FC236}">
                <a16:creationId xmlns:a16="http://schemas.microsoft.com/office/drawing/2014/main" id="{D6D62795-ADBA-66B5-9FBE-EACD290C6316}"/>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1926721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3" name="Title 2">
            <a:extLst>
              <a:ext uri="{FF2B5EF4-FFF2-40B4-BE49-F238E27FC236}">
                <a16:creationId xmlns:a16="http://schemas.microsoft.com/office/drawing/2014/main" id="{38F7D926-E37B-FADF-0A5A-1CDA9E0562CE}"/>
              </a:ext>
            </a:extLst>
          </p:cNvPr>
          <p:cNvSpPr>
            <a:spLocks noGrp="1"/>
          </p:cNvSpPr>
          <p:nvPr>
            <p:ph type="title" hasCustomPrompt="1"/>
          </p:nvPr>
        </p:nvSpPr>
        <p:spPr/>
        <p:txBody>
          <a:bodyPr/>
          <a:lstStyle/>
          <a:p>
            <a:r>
              <a:rPr lang="en-US" dirty="0"/>
              <a:t>Click to edit Title</a:t>
            </a:r>
            <a:endParaRPr lang="en-DE" dirty="0"/>
          </a:p>
        </p:txBody>
      </p:sp>
    </p:spTree>
    <p:extLst>
      <p:ext uri="{BB962C8B-B14F-4D97-AF65-F5344CB8AC3E}">
        <p14:creationId xmlns:p14="http://schemas.microsoft.com/office/powerpoint/2010/main" val="3139828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3B35208-EA6F-8B4A-A07B-820525C98C32}"/>
              </a:ext>
            </a:extLst>
          </p:cNvPr>
          <p:cNvSpPr>
            <a:spLocks noGrp="1"/>
          </p:cNvSpPr>
          <p:nvPr>
            <p:ph type="sldNum" sz="quarter" idx="12"/>
          </p:nvPr>
        </p:nvSpPr>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1103419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y in Touc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425600"/>
            <a:ext cx="5400000" cy="648000"/>
          </a:xfrm>
        </p:spPr>
        <p:txBody>
          <a:bodyPr tIns="0" rIns="0" anchor="ctr">
            <a:normAutofit/>
          </a:bodyPr>
          <a:lstStyle>
            <a:lvl1pPr algn="l">
              <a:defRPr sz="2400"/>
            </a:lvl1pPr>
          </a:lstStyle>
          <a:p>
            <a:r>
              <a:rPr lang="en-US" dirty="0"/>
              <a:t>Let's Stay in Touch!</a:t>
            </a:r>
          </a:p>
        </p:txBody>
      </p:sp>
      <p:sp>
        <p:nvSpPr>
          <p:cNvPr id="7" name="Slide Number Placeholder 6">
            <a:extLst>
              <a:ext uri="{FF2B5EF4-FFF2-40B4-BE49-F238E27FC236}">
                <a16:creationId xmlns:a16="http://schemas.microsoft.com/office/drawing/2014/main" id="{8386C1EC-AB07-F94A-9F69-EA2C58DD858B}"/>
              </a:ext>
            </a:extLst>
          </p:cNvPr>
          <p:cNvSpPr>
            <a:spLocks noGrp="1"/>
          </p:cNvSpPr>
          <p:nvPr>
            <p:ph type="sldNum" sz="quarter" idx="12"/>
          </p:nvPr>
        </p:nvSpPr>
        <p:spPr/>
        <p:txBody>
          <a:bodyPr/>
          <a:lstStyle/>
          <a:p>
            <a:fld id="{220B6647-BD7A-7942-B66E-0DFF9B72D92D}" type="slidenum">
              <a:rPr lang="en-US" smtClean="0"/>
              <a:pPr/>
              <a:t>‹#›</a:t>
            </a:fld>
            <a:endParaRPr lang="en-US"/>
          </a:p>
        </p:txBody>
      </p:sp>
      <p:pic>
        <p:nvPicPr>
          <p:cNvPr id="11" name="Graphic 10">
            <a:extLst>
              <a:ext uri="{FF2B5EF4-FFF2-40B4-BE49-F238E27FC236}">
                <a16:creationId xmlns:a16="http://schemas.microsoft.com/office/drawing/2014/main" id="{D126442A-B2A7-42DF-B149-2E44143143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53454" y="3453002"/>
            <a:ext cx="304800" cy="274320"/>
          </a:xfrm>
          <a:prstGeom prst="rect">
            <a:avLst/>
          </a:prstGeom>
        </p:spPr>
      </p:pic>
      <p:pic>
        <p:nvPicPr>
          <p:cNvPr id="15" name="Picture 14">
            <a:extLst>
              <a:ext uri="{FF2B5EF4-FFF2-40B4-BE49-F238E27FC236}">
                <a16:creationId xmlns:a16="http://schemas.microsoft.com/office/drawing/2014/main" id="{3D224257-2FB5-4259-BD0E-7E754DD93A1E}"/>
              </a:ext>
            </a:extLst>
          </p:cNvPr>
          <p:cNvPicPr>
            <a:picLocks noChangeAspect="1"/>
          </p:cNvPicPr>
          <p:nvPr userDrawn="1"/>
        </p:nvPicPr>
        <p:blipFill>
          <a:blip r:embed="rId4"/>
          <a:stretch>
            <a:fillRect/>
          </a:stretch>
        </p:blipFill>
        <p:spPr>
          <a:xfrm>
            <a:off x="1035155" y="2581225"/>
            <a:ext cx="741401" cy="199411"/>
          </a:xfrm>
          <a:prstGeom prst="rect">
            <a:avLst/>
          </a:prstGeom>
        </p:spPr>
      </p:pic>
      <p:pic>
        <p:nvPicPr>
          <p:cNvPr id="9" name="Graphic 8">
            <a:extLst>
              <a:ext uri="{FF2B5EF4-FFF2-40B4-BE49-F238E27FC236}">
                <a16:creationId xmlns:a16="http://schemas.microsoft.com/office/drawing/2014/main" id="{2F00EA32-EFF0-48A0-9916-33080861F89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253454" y="3000790"/>
            <a:ext cx="304800" cy="274320"/>
          </a:xfrm>
          <a:prstGeom prst="rect">
            <a:avLst/>
          </a:prstGeom>
        </p:spPr>
      </p:pic>
      <p:sp>
        <p:nvSpPr>
          <p:cNvPr id="27" name="Text Placeholder 7">
            <a:extLst>
              <a:ext uri="{FF2B5EF4-FFF2-40B4-BE49-F238E27FC236}">
                <a16:creationId xmlns:a16="http://schemas.microsoft.com/office/drawing/2014/main" id="{85F266D7-F232-4CAE-8862-CB17F8FE7F01}"/>
              </a:ext>
            </a:extLst>
          </p:cNvPr>
          <p:cNvSpPr>
            <a:spLocks noGrp="1"/>
          </p:cNvSpPr>
          <p:nvPr>
            <p:ph type="body" sz="quarter" idx="17" hasCustomPrompt="1"/>
          </p:nvPr>
        </p:nvSpPr>
        <p:spPr>
          <a:xfrm>
            <a:off x="1966025" y="2988759"/>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Your E-Mail Address</a:t>
            </a:r>
          </a:p>
        </p:txBody>
      </p:sp>
      <p:sp>
        <p:nvSpPr>
          <p:cNvPr id="13" name="Text Placeholder 12">
            <a:extLst>
              <a:ext uri="{FF2B5EF4-FFF2-40B4-BE49-F238E27FC236}">
                <a16:creationId xmlns:a16="http://schemas.microsoft.com/office/drawing/2014/main" id="{7BEA622E-3344-40E0-A98D-23AFB914490E}"/>
              </a:ext>
            </a:extLst>
          </p:cNvPr>
          <p:cNvSpPr>
            <a:spLocks noGrp="1"/>
          </p:cNvSpPr>
          <p:nvPr>
            <p:ph type="body" sz="quarter" idx="18" hasCustomPrompt="1"/>
          </p:nvPr>
        </p:nvSpPr>
        <p:spPr>
          <a:xfrm>
            <a:off x="1966025" y="3440970"/>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Link to your LinkedIn Profile</a:t>
            </a:r>
          </a:p>
        </p:txBody>
      </p:sp>
      <p:sp>
        <p:nvSpPr>
          <p:cNvPr id="28" name="Text Placeholder 27">
            <a:extLst>
              <a:ext uri="{FF2B5EF4-FFF2-40B4-BE49-F238E27FC236}">
                <a16:creationId xmlns:a16="http://schemas.microsoft.com/office/drawing/2014/main" id="{3ED0C215-C366-4B59-943B-9B6EF6FA8670}"/>
              </a:ext>
            </a:extLst>
          </p:cNvPr>
          <p:cNvSpPr>
            <a:spLocks noGrp="1"/>
          </p:cNvSpPr>
          <p:nvPr>
            <p:ph type="body" sz="quarter" idx="19" hasCustomPrompt="1"/>
          </p:nvPr>
        </p:nvSpPr>
        <p:spPr>
          <a:xfrm>
            <a:off x="1966025" y="2536547"/>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Link to your KNIME Hub Profile</a:t>
            </a:r>
          </a:p>
        </p:txBody>
      </p:sp>
      <p:sp>
        <p:nvSpPr>
          <p:cNvPr id="35" name="Picture Placeholder 34">
            <a:extLst>
              <a:ext uri="{FF2B5EF4-FFF2-40B4-BE49-F238E27FC236}">
                <a16:creationId xmlns:a16="http://schemas.microsoft.com/office/drawing/2014/main" id="{F4640EEF-C454-44D1-AA48-27DDA09035FC}"/>
              </a:ext>
            </a:extLst>
          </p:cNvPr>
          <p:cNvSpPr>
            <a:spLocks noGrp="1"/>
          </p:cNvSpPr>
          <p:nvPr>
            <p:ph type="pic" sz="quarter" idx="21" hasCustomPrompt="1"/>
          </p:nvPr>
        </p:nvSpPr>
        <p:spPr>
          <a:xfrm>
            <a:off x="831338" y="181723"/>
            <a:ext cx="1080655" cy="1069848"/>
          </a:xfrm>
          <a:prstGeom prst="ellipse">
            <a:avLst/>
          </a:prstGeom>
        </p:spPr>
        <p:txBody>
          <a:bodyPr/>
          <a:lstStyle>
            <a:lvl1pPr marL="0" indent="0">
              <a:buNone/>
              <a:defRPr/>
            </a:lvl1pPr>
          </a:lstStyle>
          <a:p>
            <a:r>
              <a:rPr lang="en-US" dirty="0"/>
              <a:t>Picture</a:t>
            </a:r>
          </a:p>
        </p:txBody>
      </p:sp>
      <p:sp>
        <p:nvSpPr>
          <p:cNvPr id="4" name="Freihandform 10">
            <a:extLst>
              <a:ext uri="{FF2B5EF4-FFF2-40B4-BE49-F238E27FC236}">
                <a16:creationId xmlns:a16="http://schemas.microsoft.com/office/drawing/2014/main" id="{CA8FE17D-3BD8-0AD1-6CBB-76C965F7018F}"/>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7"/>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8"/>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4077257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60000" y="3923640"/>
            <a:ext cx="5774469" cy="648000"/>
          </a:xfrm>
        </p:spPr>
        <p:txBody>
          <a:bodyPr>
            <a:noAutofit/>
          </a:bodyPr>
          <a:lstStyle>
            <a:lvl1pPr marL="0" indent="0" algn="l">
              <a:buClr>
                <a:schemeClr val="tx1"/>
              </a:buClr>
              <a:buFont typeface="+mj-lt"/>
              <a:buNone/>
              <a:defRPr sz="2000" b="0"/>
            </a:lvl1pPr>
            <a:lvl2pPr marL="617220" indent="-308610" algn="ctr">
              <a:buClr>
                <a:schemeClr val="tx1"/>
              </a:buClr>
              <a:buFont typeface="+mj-lt"/>
              <a:buAutoNum type="arabicPeriod"/>
              <a:defRPr sz="162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pPr lvl="0"/>
            <a:r>
              <a:rPr lang="en-US" dirty="0"/>
              <a:t>Short summarizing or engaging text</a:t>
            </a:r>
          </a:p>
        </p:txBody>
      </p:sp>
      <p:sp>
        <p:nvSpPr>
          <p:cNvPr id="16" name="Slide Number Placeholder 15" hidden="1">
            <a:extLst>
              <a:ext uri="{FF2B5EF4-FFF2-40B4-BE49-F238E27FC236}">
                <a16:creationId xmlns:a16="http://schemas.microsoft.com/office/drawing/2014/main" id="{4AE3E3AD-1296-8D48-AFA8-764EA91DEF29}"/>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5" name="Picture Placeholder 4">
            <a:extLst>
              <a:ext uri="{FF2B5EF4-FFF2-40B4-BE49-F238E27FC236}">
                <a16:creationId xmlns:a16="http://schemas.microsoft.com/office/drawing/2014/main" id="{7A50A599-BBE0-7141-B5B5-23DA5ED35F4A}"/>
              </a:ext>
            </a:extLst>
          </p:cNvPr>
          <p:cNvSpPr>
            <a:spLocks noGrp="1"/>
          </p:cNvSpPr>
          <p:nvPr>
            <p:ph type="pic" sz="quarter" idx="16" hasCustomPrompt="1"/>
          </p:nvPr>
        </p:nvSpPr>
        <p:spPr>
          <a:xfrm>
            <a:off x="360000" y="907200"/>
            <a:ext cx="5774470" cy="2916000"/>
          </a:xfrm>
          <a:solidFill>
            <a:schemeClr val="bg2"/>
          </a:solidFill>
          <a:effectLst/>
        </p:spPr>
        <p:txBody>
          <a:bodyPr lIns="108000" tIns="108000" rIns="108000" bIns="108000"/>
          <a:lstStyle>
            <a:lvl1pPr marL="0" indent="0">
              <a:buNone/>
              <a:defRPr sz="1600"/>
            </a:lvl1pPr>
          </a:lstStyle>
          <a:p>
            <a:r>
              <a:rPr lang="en-US" dirty="0"/>
              <a:t>Image with key message or point to discuss</a:t>
            </a:r>
          </a:p>
        </p:txBody>
      </p:sp>
    </p:spTree>
    <p:extLst>
      <p:ext uri="{BB962C8B-B14F-4D97-AF65-F5344CB8AC3E}">
        <p14:creationId xmlns:p14="http://schemas.microsoft.com/office/powerpoint/2010/main" val="4133743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84942" y="2246644"/>
            <a:ext cx="4975058" cy="648000"/>
          </a:xfrm>
        </p:spPr>
        <p:txBody>
          <a:bodyPr tIns="0" rIns="0" anchor="ctr" anchorCtr="0">
            <a:normAutofit/>
          </a:bodyPr>
          <a:lstStyle>
            <a:lvl1pPr algn="l">
              <a:defRPr sz="2400">
                <a:solidFill>
                  <a:schemeClr val="tx1"/>
                </a:solidFill>
              </a:defRPr>
            </a:lvl1pPr>
          </a:lstStyle>
          <a:p>
            <a:r>
              <a:rPr lang="en-GB" dirty="0"/>
              <a:t>Divider headline</a:t>
            </a:r>
            <a:endParaRPr lang="en-US" dirty="0"/>
          </a:p>
        </p:txBody>
      </p:sp>
      <p:cxnSp>
        <p:nvCxnSpPr>
          <p:cNvPr id="5" name="Straight Connector 4">
            <a:extLst>
              <a:ext uri="{FF2B5EF4-FFF2-40B4-BE49-F238E27FC236}">
                <a16:creationId xmlns:a16="http://schemas.microsoft.com/office/drawing/2014/main" id="{89FAE86F-4B93-F91D-3A44-7C5E2C68EE23}"/>
              </a:ext>
            </a:extLst>
          </p:cNvPr>
          <p:cNvCxnSpPr/>
          <p:nvPr userDrawn="1"/>
        </p:nvCxnSpPr>
        <p:spPr>
          <a:xfrm>
            <a:off x="556087" y="1968703"/>
            <a:ext cx="0" cy="1261631"/>
          </a:xfrm>
          <a:prstGeom prst="line">
            <a:avLst/>
          </a:prstGeom>
          <a:ln w="6350">
            <a:solidFill>
              <a:srgbClr val="201E1E"/>
            </a:solidFill>
            <a:miter lim="800000"/>
          </a:ln>
        </p:spPr>
        <p:style>
          <a:lnRef idx="1">
            <a:schemeClr val="accent1"/>
          </a:lnRef>
          <a:fillRef idx="0">
            <a:schemeClr val="accent1"/>
          </a:fillRef>
          <a:effectRef idx="0">
            <a:schemeClr val="accent1"/>
          </a:effectRef>
          <a:fontRef idx="minor">
            <a:schemeClr val="tx1"/>
          </a:fontRef>
        </p:style>
      </p:cxnSp>
      <p:sp>
        <p:nvSpPr>
          <p:cNvPr id="3" name="Freihandform 10">
            <a:extLst>
              <a:ext uri="{FF2B5EF4-FFF2-40B4-BE49-F238E27FC236}">
                <a16:creationId xmlns:a16="http://schemas.microsoft.com/office/drawing/2014/main" id="{A028A127-EA5B-056A-159D-6BDE4957034F}"/>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3823141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orange">
    <p:bg>
      <p:bgPr>
        <a:solidFill>
          <a:schemeClr val="accent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D56F7F-AF67-A049-85EA-CB88A5802836}"/>
              </a:ext>
            </a:extLst>
          </p:cNvPr>
          <p:cNvSpPr>
            <a:spLocks noGrp="1"/>
          </p:cNvSpPr>
          <p:nvPr>
            <p:ph type="title" hasCustomPrompt="1"/>
          </p:nvPr>
        </p:nvSpPr>
        <p:spPr>
          <a:xfrm>
            <a:off x="785698" y="2247750"/>
            <a:ext cx="4974304" cy="648000"/>
          </a:xfrm>
        </p:spPr>
        <p:txBody>
          <a:bodyPr>
            <a:normAutofit/>
          </a:bodyPr>
          <a:lstStyle>
            <a:lvl1pPr>
              <a:defRPr sz="2400">
                <a:solidFill>
                  <a:schemeClr val="bg1"/>
                </a:solidFill>
              </a:defRPr>
            </a:lvl1pPr>
          </a:lstStyle>
          <a:p>
            <a:r>
              <a:rPr lang="en-GB" dirty="0"/>
              <a:t>Divider headline</a:t>
            </a:r>
            <a:endParaRPr lang="en-US" dirty="0"/>
          </a:p>
        </p:txBody>
      </p:sp>
      <p:cxnSp>
        <p:nvCxnSpPr>
          <p:cNvPr id="5" name="Straight Connector 4">
            <a:extLst>
              <a:ext uri="{FF2B5EF4-FFF2-40B4-BE49-F238E27FC236}">
                <a16:creationId xmlns:a16="http://schemas.microsoft.com/office/drawing/2014/main" id="{36303E8F-5CBB-9E09-C828-8569B4C1FEA2}"/>
              </a:ext>
            </a:extLst>
          </p:cNvPr>
          <p:cNvCxnSpPr/>
          <p:nvPr userDrawn="1"/>
        </p:nvCxnSpPr>
        <p:spPr>
          <a:xfrm>
            <a:off x="556087" y="1968703"/>
            <a:ext cx="0" cy="1261631"/>
          </a:xfrm>
          <a:prstGeom prst="line">
            <a:avLst/>
          </a:prstGeom>
          <a:ln w="6350">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2" name="Freihandform 10">
            <a:extLst>
              <a:ext uri="{FF2B5EF4-FFF2-40B4-BE49-F238E27FC236}">
                <a16:creationId xmlns:a16="http://schemas.microsoft.com/office/drawing/2014/main" id="{129B2575-0BE6-B6FB-6C86-059E79B78C54}"/>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53231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425600"/>
            <a:ext cx="4320000" cy="648000"/>
          </a:xfrm>
        </p:spPr>
        <p:txBody>
          <a:bodyPr tIns="0" rIns="0" anchor="b">
            <a:normAutofit/>
          </a:bodyPr>
          <a:lstStyle>
            <a:lvl1pPr algn="l">
              <a:defRPr sz="2400"/>
            </a:lvl1pPr>
          </a:lstStyle>
          <a:p>
            <a:r>
              <a:rPr lang="en-GB" dirty="0"/>
              <a:t>Agenda</a:t>
            </a:r>
            <a:endParaRPr lang="en-US" dirty="0"/>
          </a:p>
        </p:txBody>
      </p:sp>
      <p:sp>
        <p:nvSpPr>
          <p:cNvPr id="16" name="Slide Number Placeholder 15">
            <a:extLst>
              <a:ext uri="{FF2B5EF4-FFF2-40B4-BE49-F238E27FC236}">
                <a16:creationId xmlns:a16="http://schemas.microsoft.com/office/drawing/2014/main" id="{4AE3E3AD-1296-8D48-AFA8-764EA91DEF29}"/>
              </a:ext>
            </a:extLst>
          </p:cNvPr>
          <p:cNvSpPr>
            <a:spLocks noGrp="1"/>
          </p:cNvSpPr>
          <p:nvPr>
            <p:ph type="sldNum" sz="quarter" idx="12"/>
          </p:nvPr>
        </p:nvSpPr>
        <p:spPr>
          <a:xfrm>
            <a:off x="1864894" y="4895506"/>
            <a:ext cx="576000" cy="241773"/>
          </a:xfrm>
        </p:spPr>
        <p:txBody>
          <a:bodyPr/>
          <a:lstStyle/>
          <a:p>
            <a:fld id="{220B6647-BD7A-7942-B66E-0DFF9B72D92D}" type="slidenum">
              <a:rPr lang="en-US" smtClean="0"/>
              <a:pPr/>
              <a:t>‹#›</a:t>
            </a:fld>
            <a:endParaRPr lang="en-US"/>
          </a:p>
        </p:txBody>
      </p:sp>
      <p:sp>
        <p:nvSpPr>
          <p:cNvPr id="18" name="Agenda">
            <a:extLst>
              <a:ext uri="{FF2B5EF4-FFF2-40B4-BE49-F238E27FC236}">
                <a16:creationId xmlns:a16="http://schemas.microsoft.com/office/drawing/2014/main" id="{27C2714F-8722-2B4A-B0DF-939CDC022D42}"/>
              </a:ext>
            </a:extLst>
          </p:cNvPr>
          <p:cNvSpPr>
            <a:spLocks noGrp="1"/>
          </p:cNvSpPr>
          <p:nvPr>
            <p:ph type="body" sz="quarter" idx="13" hasCustomPrompt="1"/>
          </p:nvPr>
        </p:nvSpPr>
        <p:spPr>
          <a:xfrm>
            <a:off x="360000" y="2183761"/>
            <a:ext cx="4320000" cy="2384583"/>
          </a:xfrm>
        </p:spPr>
        <p:txBody>
          <a:bodyPr>
            <a:noAutofit/>
          </a:bodyPr>
          <a:lstStyle>
            <a:lvl1pPr marL="259200" indent="-259200">
              <a:spcBef>
                <a:spcPts val="540"/>
              </a:spcBef>
              <a:buClr>
                <a:schemeClr val="tx1"/>
              </a:buClr>
              <a:buFont typeface="+mj-lt"/>
              <a:buAutoNum type="arabicPeriod"/>
              <a:defRPr sz="1600">
                <a:solidFill>
                  <a:schemeClr val="tx2"/>
                </a:solidFill>
              </a:defRPr>
            </a:lvl1pPr>
            <a:lvl2pPr marL="259200" indent="-259200">
              <a:spcBef>
                <a:spcPts val="540"/>
              </a:spcBef>
              <a:buClr>
                <a:schemeClr val="tx1"/>
              </a:buClr>
              <a:buFont typeface="+mj-lt"/>
              <a:buAutoNum type="arabicPeriod"/>
              <a:defRPr sz="1600" b="1">
                <a:solidFill>
                  <a:schemeClr val="tx2"/>
                </a:solidFill>
              </a:defRPr>
            </a:lvl2pPr>
          </a:lstStyle>
          <a:p>
            <a:pPr lvl="0"/>
            <a:r>
              <a:rPr lang="en-US" dirty="0"/>
              <a:t>Agenda point</a:t>
            </a:r>
          </a:p>
          <a:p>
            <a:pPr lvl="1"/>
            <a:r>
              <a:rPr lang="en-US" dirty="0"/>
              <a:t>Agenda point highlighted</a:t>
            </a:r>
          </a:p>
        </p:txBody>
      </p:sp>
      <p:sp>
        <p:nvSpPr>
          <p:cNvPr id="3" name="Freihandform 10">
            <a:extLst>
              <a:ext uri="{FF2B5EF4-FFF2-40B4-BE49-F238E27FC236}">
                <a16:creationId xmlns:a16="http://schemas.microsoft.com/office/drawing/2014/main" id="{0F3257C4-869B-C2A0-F84A-899F089A68D6}"/>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2773205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genda + Ti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425600"/>
            <a:ext cx="5400000" cy="648000"/>
          </a:xfrm>
        </p:spPr>
        <p:txBody>
          <a:bodyPr tIns="0" rIns="0" anchor="b">
            <a:normAutofit/>
          </a:bodyPr>
          <a:lstStyle>
            <a:lvl1pPr algn="l">
              <a:defRPr sz="2400"/>
            </a:lvl1pPr>
          </a:lstStyle>
          <a:p>
            <a:r>
              <a:rPr lang="en-GB" dirty="0"/>
              <a:t>Agenda + Timing</a:t>
            </a:r>
            <a:endParaRPr lang="en-US" dirty="0"/>
          </a:p>
        </p:txBody>
      </p:sp>
      <p:sp>
        <p:nvSpPr>
          <p:cNvPr id="7" name="Slide Number Placeholder 6">
            <a:extLst>
              <a:ext uri="{FF2B5EF4-FFF2-40B4-BE49-F238E27FC236}">
                <a16:creationId xmlns:a16="http://schemas.microsoft.com/office/drawing/2014/main" id="{8386C1EC-AB07-F94A-9F69-EA2C58DD858B}"/>
              </a:ext>
            </a:extLst>
          </p:cNvPr>
          <p:cNvSpPr>
            <a:spLocks noGrp="1"/>
          </p:cNvSpPr>
          <p:nvPr>
            <p:ph type="sldNum" sz="quarter" idx="12"/>
          </p:nvPr>
        </p:nvSpPr>
        <p:spPr>
          <a:xfrm>
            <a:off x="1864894" y="4901727"/>
            <a:ext cx="576000" cy="236856"/>
          </a:xfrm>
        </p:spPr>
        <p:txBody>
          <a:bodyPr/>
          <a:lstStyle/>
          <a:p>
            <a:fld id="{220B6647-BD7A-7942-B66E-0DFF9B72D92D}" type="slidenum">
              <a:rPr lang="en-US" smtClean="0"/>
              <a:pPr/>
              <a:t>‹#›</a:t>
            </a:fld>
            <a:endParaRPr lang="en-US" dirty="0"/>
          </a:p>
        </p:txBody>
      </p:sp>
      <p:sp>
        <p:nvSpPr>
          <p:cNvPr id="18" name="Agenda">
            <a:extLst>
              <a:ext uri="{FF2B5EF4-FFF2-40B4-BE49-F238E27FC236}">
                <a16:creationId xmlns:a16="http://schemas.microsoft.com/office/drawing/2014/main" id="{7434CDEC-8F5C-7843-B6A0-2E657F60A273}"/>
              </a:ext>
            </a:extLst>
          </p:cNvPr>
          <p:cNvSpPr>
            <a:spLocks noGrp="1"/>
          </p:cNvSpPr>
          <p:nvPr>
            <p:ph type="body" sz="quarter" idx="13" hasCustomPrompt="1"/>
          </p:nvPr>
        </p:nvSpPr>
        <p:spPr>
          <a:xfrm>
            <a:off x="3390902" y="2184560"/>
            <a:ext cx="4103687" cy="2384583"/>
          </a:xfrm>
        </p:spPr>
        <p:txBody>
          <a:bodyPr>
            <a:noAutofit/>
          </a:bodyPr>
          <a:lstStyle>
            <a:lvl1pPr marL="259200" indent="-259200">
              <a:spcBef>
                <a:spcPts val="540"/>
              </a:spcBef>
              <a:buClr>
                <a:schemeClr val="tx1"/>
              </a:buClr>
              <a:buFont typeface="+mj-lt"/>
              <a:buAutoNum type="arabicPeriod"/>
              <a:defRPr sz="1600"/>
            </a:lvl1pPr>
            <a:lvl2pPr marL="259200" indent="-259200">
              <a:spcBef>
                <a:spcPts val="540"/>
              </a:spcBef>
              <a:buClr>
                <a:schemeClr val="tx1"/>
              </a:buClr>
              <a:buFont typeface="+mj-lt"/>
              <a:buAutoNum type="arabicPeriod"/>
              <a:defRPr sz="1600" b="1"/>
            </a:lvl2pPr>
          </a:lstStyle>
          <a:p>
            <a:pPr lvl="0"/>
            <a:r>
              <a:rPr lang="en-US" dirty="0"/>
              <a:t>Agenda point</a:t>
            </a:r>
          </a:p>
          <a:p>
            <a:pPr lvl="1"/>
            <a:r>
              <a:rPr lang="en-US" dirty="0"/>
              <a:t>Agenda point highlighted</a:t>
            </a:r>
          </a:p>
        </p:txBody>
      </p:sp>
      <p:sp>
        <p:nvSpPr>
          <p:cNvPr id="19" name="Timing">
            <a:extLst>
              <a:ext uri="{FF2B5EF4-FFF2-40B4-BE49-F238E27FC236}">
                <a16:creationId xmlns:a16="http://schemas.microsoft.com/office/drawing/2014/main" id="{F09CFB1E-8125-5448-8C55-3F12FED985DF}"/>
              </a:ext>
            </a:extLst>
          </p:cNvPr>
          <p:cNvSpPr>
            <a:spLocks noGrp="1"/>
          </p:cNvSpPr>
          <p:nvPr>
            <p:ph type="body" sz="quarter" idx="14" hasCustomPrompt="1"/>
          </p:nvPr>
        </p:nvSpPr>
        <p:spPr>
          <a:xfrm>
            <a:off x="360000" y="2184560"/>
            <a:ext cx="2813050" cy="2384583"/>
          </a:xfrm>
        </p:spPr>
        <p:txBody>
          <a:bodyPr>
            <a:noAutofit/>
          </a:bodyPr>
          <a:lstStyle>
            <a:lvl1pPr marL="0" indent="0">
              <a:spcBef>
                <a:spcPts val="540"/>
              </a:spcBef>
              <a:buFontTx/>
              <a:buNone/>
              <a:defRPr sz="1600"/>
            </a:lvl1pPr>
            <a:lvl2pPr marL="0" indent="0">
              <a:spcBef>
                <a:spcPts val="540"/>
              </a:spcBef>
              <a:buFontTx/>
              <a:buNone/>
              <a:defRPr sz="1600" b="1"/>
            </a:lvl2pPr>
          </a:lstStyle>
          <a:p>
            <a:pPr lvl="0"/>
            <a:r>
              <a:rPr lang="en-US" dirty="0"/>
              <a:t>Agenda point – timing</a:t>
            </a:r>
          </a:p>
          <a:p>
            <a:pPr lvl="1"/>
            <a:r>
              <a:rPr lang="en-US" dirty="0"/>
              <a:t>Agenda point – timing highlighted</a:t>
            </a:r>
          </a:p>
        </p:txBody>
      </p:sp>
      <p:sp>
        <p:nvSpPr>
          <p:cNvPr id="8" name="Freihandform 10">
            <a:extLst>
              <a:ext uri="{FF2B5EF4-FFF2-40B4-BE49-F238E27FC236}">
                <a16:creationId xmlns:a16="http://schemas.microsoft.com/office/drawing/2014/main" id="{9C66CF74-FC96-0397-1B8B-476D0FD888BA}"/>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2689818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sz="2400"/>
            </a:lvl1pPr>
          </a:lstStyle>
          <a:p>
            <a:r>
              <a:rPr lang="en-US" dirty="0"/>
              <a:t>Click to edit Title</a:t>
            </a:r>
          </a:p>
        </p:txBody>
      </p:sp>
      <p:sp>
        <p:nvSpPr>
          <p:cNvPr id="3" name="Content Placeholder 2"/>
          <p:cNvSpPr>
            <a:spLocks noGrp="1"/>
          </p:cNvSpPr>
          <p:nvPr>
            <p:ph idx="1" hasCustomPrompt="1"/>
          </p:nvPr>
        </p:nvSpPr>
        <p:spPr>
          <a:xfrm>
            <a:off x="360000" y="907200"/>
            <a:ext cx="8427600" cy="366444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a:xfrm>
            <a:off x="1864894" y="4901727"/>
            <a:ext cx="576000" cy="236856"/>
          </a:xfrm>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3024296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60000" y="1166400"/>
            <a:ext cx="8427600" cy="340200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7" name="Text Placeholder 6">
            <a:extLst>
              <a:ext uri="{FF2B5EF4-FFF2-40B4-BE49-F238E27FC236}">
                <a16:creationId xmlns:a16="http://schemas.microsoft.com/office/drawing/2014/main" id="{46DB905E-E99C-3641-BF4C-1FCE98B4950F}"/>
              </a:ext>
            </a:extLst>
          </p:cNvPr>
          <p:cNvSpPr>
            <a:spLocks noGrp="1"/>
          </p:cNvSpPr>
          <p:nvPr>
            <p:ph type="body" sz="quarter" idx="13" hasCustomPrompt="1"/>
          </p:nvPr>
        </p:nvSpPr>
        <p:spPr>
          <a:xfrm>
            <a:off x="360363" y="680401"/>
            <a:ext cx="8427600" cy="285118"/>
          </a:xfrm>
        </p:spPr>
        <p:txBody>
          <a:bodyPr anchor="ctr" anchorCtr="0">
            <a:noAutofit/>
          </a:bodyPr>
          <a:lstStyle>
            <a:lvl1pPr marL="0" indent="0">
              <a:buNone/>
              <a:defRPr sz="1600" b="1" i="0">
                <a:latin typeface="+mj-lt"/>
              </a:defRPr>
            </a:lvl1pPr>
            <a:lvl2pPr marL="259200" indent="0">
              <a:buNone/>
              <a:defRPr/>
            </a:lvl2pPr>
            <a:lvl3pPr marL="583200" indent="0">
              <a:buNone/>
              <a:defRPr/>
            </a:lvl3pPr>
            <a:lvl4pPr marL="907200" indent="0">
              <a:buNone/>
              <a:defRPr/>
            </a:lvl4pPr>
            <a:lvl5pPr marL="1231200" indent="0">
              <a:buNone/>
              <a:defRPr/>
            </a:lvl5pPr>
          </a:lstStyle>
          <a:p>
            <a:pPr lvl="0"/>
            <a:r>
              <a:rPr lang="en-US" dirty="0"/>
              <a:t>Click to edit Subtitle</a:t>
            </a:r>
          </a:p>
        </p:txBody>
      </p:sp>
      <p:sp>
        <p:nvSpPr>
          <p:cNvPr id="5" name="Title 4">
            <a:extLst>
              <a:ext uri="{FF2B5EF4-FFF2-40B4-BE49-F238E27FC236}">
                <a16:creationId xmlns:a16="http://schemas.microsoft.com/office/drawing/2014/main" id="{E9F50E69-DAF1-0E58-6025-2F6E6A1BD104}"/>
              </a:ext>
            </a:extLst>
          </p:cNvPr>
          <p:cNvSpPr>
            <a:spLocks noGrp="1"/>
          </p:cNvSpPr>
          <p:nvPr>
            <p:ph type="title" hasCustomPrompt="1"/>
          </p:nvPr>
        </p:nvSpPr>
        <p:spPr/>
        <p:txBody>
          <a:bodyPr/>
          <a:lstStyle/>
          <a:p>
            <a:r>
              <a:rPr lang="en-US" dirty="0"/>
              <a:t>Click to edit Title</a:t>
            </a:r>
            <a:endParaRPr lang="en-DE" dirty="0"/>
          </a:p>
        </p:txBody>
      </p:sp>
    </p:spTree>
    <p:extLst>
      <p:ext uri="{BB962C8B-B14F-4D97-AF65-F5344CB8AC3E}">
        <p14:creationId xmlns:p14="http://schemas.microsoft.com/office/powerpoint/2010/main" val="1101454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small">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60000" y="907200"/>
            <a:ext cx="5727600" cy="366444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5" name="Title 4">
            <a:extLst>
              <a:ext uri="{FF2B5EF4-FFF2-40B4-BE49-F238E27FC236}">
                <a16:creationId xmlns:a16="http://schemas.microsoft.com/office/drawing/2014/main" id="{FF6BB43A-8A53-F372-989B-B8AAB0A584E2}"/>
              </a:ext>
            </a:extLst>
          </p:cNvPr>
          <p:cNvSpPr>
            <a:spLocks noGrp="1"/>
          </p:cNvSpPr>
          <p:nvPr>
            <p:ph type="title" hasCustomPrompt="1"/>
          </p:nvPr>
        </p:nvSpPr>
        <p:spPr/>
        <p:txBody>
          <a:bodyPr/>
          <a:lstStyle/>
          <a:p>
            <a:r>
              <a:rPr lang="en-US" dirty="0"/>
              <a:t>Click to edit Title</a:t>
            </a:r>
            <a:endParaRPr lang="en-DE" dirty="0"/>
          </a:p>
        </p:txBody>
      </p:sp>
    </p:spTree>
    <p:extLst>
      <p:ext uri="{BB962C8B-B14F-4D97-AF65-F5344CB8AC3E}">
        <p14:creationId xmlns:p14="http://schemas.microsoft.com/office/powerpoint/2010/main" val="4042534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60000" y="907200"/>
            <a:ext cx="4104000" cy="3664440"/>
          </a:xfrm>
          <a:noFill/>
          <a:ln w="15875">
            <a:noFill/>
            <a:miter lim="800000"/>
          </a:ln>
        </p:spPr>
        <p:txBody>
          <a:bodyPr lIns="108000" tIns="108000" rIns="108000" bIns="108000">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20B6647-BD7A-7942-B66E-0DFF9B72D92D}" type="slidenum">
              <a:rPr lang="en-US" smtClean="0"/>
              <a:t>‹#›</a:t>
            </a:fld>
            <a:endParaRPr lang="en-US"/>
          </a:p>
        </p:txBody>
      </p:sp>
      <p:sp>
        <p:nvSpPr>
          <p:cNvPr id="9" name="Text Placeholder 5">
            <a:extLst>
              <a:ext uri="{FF2B5EF4-FFF2-40B4-BE49-F238E27FC236}">
                <a16:creationId xmlns:a16="http://schemas.microsoft.com/office/drawing/2014/main" id="{9603632F-4CD5-4F12-B58B-285C1B2C72A1}"/>
              </a:ext>
            </a:extLst>
          </p:cNvPr>
          <p:cNvSpPr>
            <a:spLocks noGrp="1"/>
          </p:cNvSpPr>
          <p:nvPr>
            <p:ph type="body" sz="quarter" idx="13" hasCustomPrompt="1"/>
          </p:nvPr>
        </p:nvSpPr>
        <p:spPr>
          <a:xfrm>
            <a:off x="4680000" y="902905"/>
            <a:ext cx="4103998" cy="3668736"/>
          </a:xfrm>
          <a:noFill/>
          <a:ln w="15875">
            <a:noFill/>
            <a:miter lim="800000"/>
          </a:ln>
        </p:spPr>
        <p:txBody>
          <a:bodyPr vert="horz" lIns="108000" tIns="108000" rIns="108000" bIns="108000" rtlCol="0">
            <a:noAutofit/>
          </a:bodyPr>
          <a:lstStyle>
            <a:lvl1pPr>
              <a:defRPr lang="en-US" sz="1600" smtClean="0"/>
            </a:lvl1pPr>
            <a:lvl2pPr>
              <a:defRPr lang="en-US" sz="1400" smtClean="0"/>
            </a:lvl2pPr>
            <a:lvl3pPr>
              <a:defRPr lang="en-US" sz="1200" smtClean="0"/>
            </a:lvl3pPr>
            <a:lvl4pPr>
              <a:defRPr lang="en-US" sz="1200" smtClean="0"/>
            </a:lvl4pPr>
            <a:lvl5pPr>
              <a:defRPr lang="en-DE"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endParaRPr lang="en-DE" dirty="0"/>
          </a:p>
        </p:txBody>
      </p:sp>
      <p:sp>
        <p:nvSpPr>
          <p:cNvPr id="5" name="Title 4">
            <a:extLst>
              <a:ext uri="{FF2B5EF4-FFF2-40B4-BE49-F238E27FC236}">
                <a16:creationId xmlns:a16="http://schemas.microsoft.com/office/drawing/2014/main" id="{AA911F0B-4171-E6F2-16F9-0102EB503DE9}"/>
              </a:ext>
            </a:extLst>
          </p:cNvPr>
          <p:cNvSpPr>
            <a:spLocks noGrp="1"/>
          </p:cNvSpPr>
          <p:nvPr>
            <p:ph type="title" hasCustomPrompt="1"/>
          </p:nvPr>
        </p:nvSpPr>
        <p:spPr/>
        <p:txBody>
          <a:bodyPr/>
          <a:lstStyle/>
          <a:p>
            <a:r>
              <a:rPr lang="en-US" dirty="0"/>
              <a:t>Click to edit Title</a:t>
            </a:r>
            <a:endParaRPr lang="en-DE" dirty="0"/>
          </a:p>
        </p:txBody>
      </p:sp>
    </p:spTree>
    <p:extLst>
      <p:ext uri="{BB962C8B-B14F-4D97-AF65-F5344CB8AC3E}">
        <p14:creationId xmlns:p14="http://schemas.microsoft.com/office/powerpoint/2010/main" val="1602553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s://creativecommons.org/licenses/by/4.0"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knime.com/"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258645"/>
            <a:ext cx="8427600" cy="362104"/>
          </a:xfrm>
          <a:prstGeom prst="rect">
            <a:avLst/>
          </a:prstGeom>
        </p:spPr>
        <p:txBody>
          <a:bodyPr vert="horz" lIns="0" tIns="0" rIns="0" bIns="0" rtlCol="0" anchor="ctr" anchorCtr="0">
            <a:noAutofit/>
          </a:bodyPr>
          <a:lstStyle/>
          <a:p>
            <a:r>
              <a:rPr lang="en-US" dirty="0"/>
              <a:t>Click to edit Title</a:t>
            </a:r>
          </a:p>
        </p:txBody>
      </p:sp>
      <p:sp>
        <p:nvSpPr>
          <p:cNvPr id="3" name="Text Placeholder 2"/>
          <p:cNvSpPr>
            <a:spLocks noGrp="1"/>
          </p:cNvSpPr>
          <p:nvPr>
            <p:ph type="body" idx="1"/>
          </p:nvPr>
        </p:nvSpPr>
        <p:spPr>
          <a:xfrm>
            <a:off x="360000" y="907200"/>
            <a:ext cx="8427600" cy="3661200"/>
          </a:xfrm>
          <a:prstGeom prst="rect">
            <a:avLst/>
          </a:prstGeom>
        </p:spPr>
        <p:txBody>
          <a:bodyPr vert="horz" lIns="0" tIns="0" rIns="0" bIns="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864894" y="4901727"/>
            <a:ext cx="576000" cy="236856"/>
          </a:xfrm>
          <a:prstGeom prst="rect">
            <a:avLst/>
          </a:prstGeom>
        </p:spPr>
        <p:txBody>
          <a:bodyPr vert="horz" lIns="0" tIns="0" rIns="0" bIns="0" rtlCol="0" anchor="ctr"/>
          <a:lstStyle>
            <a:lvl1pPr algn="l">
              <a:defRPr sz="800">
                <a:solidFill>
                  <a:schemeClr val="tx1"/>
                </a:solidFill>
                <a:latin typeface="Avenir Next LT Pro" panose="020B0504020202020204" pitchFamily="34" charset="0"/>
              </a:defRPr>
            </a:lvl1pPr>
          </a:lstStyle>
          <a:p>
            <a:fld id="{220B6647-BD7A-7942-B66E-0DFF9B72D92D}" type="slidenum">
              <a:rPr lang="en-US" smtClean="0"/>
              <a:pPr/>
              <a:t>‹#›</a:t>
            </a:fld>
            <a:endParaRPr lang="en-US"/>
          </a:p>
        </p:txBody>
      </p:sp>
      <p:sp>
        <p:nvSpPr>
          <p:cNvPr id="8" name="Freihandform 10">
            <a:extLst>
              <a:ext uri="{FF2B5EF4-FFF2-40B4-BE49-F238E27FC236}">
                <a16:creationId xmlns:a16="http://schemas.microsoft.com/office/drawing/2014/main" id="{63487C87-382A-A90A-2E3A-D7E43E2BAB0D}"/>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15"/>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16"/>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404531264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hf hdr="0" ftr="0" dt="0"/>
  <p:txStyles>
    <p:titleStyle>
      <a:lvl1pPr algn="l" defTabSz="617220" rtl="0" eaLnBrk="1" latinLnBrk="0" hangingPunct="1">
        <a:lnSpc>
          <a:spcPct val="100000"/>
        </a:lnSpc>
        <a:spcBef>
          <a:spcPct val="0"/>
        </a:spcBef>
        <a:buNone/>
        <a:defRPr sz="2400" b="1" kern="1200">
          <a:solidFill>
            <a:schemeClr val="tx1"/>
          </a:solidFill>
          <a:latin typeface="+mj-lt"/>
          <a:ea typeface="+mj-ea"/>
          <a:cs typeface="+mj-cs"/>
        </a:defRPr>
      </a:lvl1pPr>
    </p:titleStyle>
    <p:bodyStyle>
      <a:lvl1pPr marL="259200" indent="-259200" algn="l" defTabSz="617220" rtl="0" eaLnBrk="1" latinLnBrk="0" hangingPunct="1">
        <a:lnSpc>
          <a:spcPct val="100000"/>
        </a:lnSpc>
        <a:spcBef>
          <a:spcPts val="540"/>
        </a:spcBef>
        <a:buClr>
          <a:schemeClr val="accent2"/>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accent2"/>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accent2"/>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accent2"/>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accent2"/>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p:bodyStyle>
    <p:otherStyle>
      <a:defPPr>
        <a:defRPr lang="en-US"/>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2B94B1"/>
          </p15:clr>
        </p15:guide>
        <p15:guide id="2" pos="158">
          <p15:clr>
            <a:srgbClr val="2B94B1"/>
          </p15:clr>
        </p15:guide>
        <p15:guide id="3" orient="horz" pos="571">
          <p15:clr>
            <a:srgbClr val="2B94B1"/>
          </p15:clr>
        </p15:guide>
        <p15:guide id="4" pos="5602">
          <p15:clr>
            <a:srgbClr val="2B94B1"/>
          </p15:clr>
        </p15:guide>
        <p15:guide id="5" pos="5534">
          <p15:clr>
            <a:srgbClr val="2B94B1"/>
          </p15:clr>
        </p15:guide>
        <p15:guide id="8" orient="horz" pos="2878">
          <p15:clr>
            <a:srgbClr val="2B94B1"/>
          </p15:clr>
        </p15:guide>
        <p15:guide id="9" orient="horz" pos="3078">
          <p15:clr>
            <a:srgbClr val="2B94B1"/>
          </p15:clr>
        </p15:guide>
        <p15:guide id="10" pos="3833">
          <p15:clr>
            <a:srgbClr val="2B94B1"/>
          </p15:clr>
        </p15:guide>
        <p15:guide id="11" pos="2812">
          <p15:clr>
            <a:srgbClr val="2B94B1"/>
          </p15:clr>
        </p15:guide>
        <p15:guide id="12" pos="4721">
          <p15:clr>
            <a:srgbClr val="2B94B1"/>
          </p15:clr>
        </p15:guide>
        <p15:guide id="13" pos="2948">
          <p15:clr>
            <a:srgbClr val="2B94B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communityserver.knime.com/knime/webportal/space/Users/lada/Guess%20the%20song/Gue%5b&#8230;%5dNjBmOWE5MSJ9.VoSq0bnM3Ss2vtScElYox-t6QUI6TyViuOsoV8mwBZ4" TargetMode="External"/><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com/shorts/5khLVaRgtuc?si=S2K69bsyyJZsAMMc" TargetMode="External"/><Relationship Id="rId2" Type="http://schemas.openxmlformats.org/officeDocument/2006/relationships/slideLayout" Target="../slideLayouts/slideLayout10.xml"/><Relationship Id="rId1" Type="http://schemas.openxmlformats.org/officeDocument/2006/relationships/video" Target="https://www.youtube.com/embed/5khLVaRgtuc?feature=oembed" TargetMode="Externa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 Id="rId4" Type="http://schemas.openxmlformats.org/officeDocument/2006/relationships/hyperlink" Target="https://hub.knime.com/"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hyperlink" Target="https://hub.knime.com/-/spaces/-/latest/~dyNzAFzYHyeEpLR5/" TargetMode="Externa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6.xml"/><Relationship Id="rId4" Type="http://schemas.openxmlformats.org/officeDocument/2006/relationships/image" Target="../media/image101.png"/></Relationships>
</file>

<file path=ppt/slides/_rels/slide7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6.xml"/><Relationship Id="rId4" Type="http://schemas.openxmlformats.org/officeDocument/2006/relationships/image" Target="../media/image111.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12.png"/><Relationship Id="rId1" Type="http://schemas.openxmlformats.org/officeDocument/2006/relationships/slideLayout" Target="../slideLayouts/slideLayout6.xml"/><Relationship Id="rId5" Type="http://schemas.openxmlformats.org/officeDocument/2006/relationships/image" Target="../media/image113.png"/><Relationship Id="rId4" Type="http://schemas.openxmlformats.org/officeDocument/2006/relationships/image" Target="../media/image98.png"/></Relationships>
</file>

<file path=ppt/slides/_rels/slide8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6.xml"/><Relationship Id="rId5" Type="http://schemas.openxmlformats.org/officeDocument/2006/relationships/image" Target="../media/image117.png"/><Relationship Id="rId4" Type="http://schemas.openxmlformats.org/officeDocument/2006/relationships/image" Target="../media/image116.png"/></Relationships>
</file>

<file path=ppt/slides/_rels/slide8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4.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9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6.xml"/><Relationship Id="rId4" Type="http://schemas.openxmlformats.org/officeDocument/2006/relationships/image" Target="../media/image132.png"/></Relationships>
</file>

<file path=ppt/slides/_rels/slide9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3.png"/><Relationship Id="rId1" Type="http://schemas.openxmlformats.org/officeDocument/2006/relationships/slideLayout" Target="../slideLayouts/slideLayout9.xml"/><Relationship Id="rId4" Type="http://schemas.openxmlformats.org/officeDocument/2006/relationships/image" Target="../media/image134.png"/></Relationships>
</file>

<file path=ppt/slides/_rels/slide9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014B0-3D75-D8BE-E7DB-08A781F4AA8B}"/>
              </a:ext>
            </a:extLst>
          </p:cNvPr>
          <p:cNvSpPr>
            <a:spLocks noGrp="1"/>
          </p:cNvSpPr>
          <p:nvPr>
            <p:ph type="ctrTitle"/>
          </p:nvPr>
        </p:nvSpPr>
        <p:spPr/>
        <p:txBody>
          <a:bodyPr/>
          <a:lstStyle/>
          <a:p>
            <a:r>
              <a:rPr lang="en-US" dirty="0"/>
              <a:t>Teens Crunch Data:</a:t>
            </a:r>
            <a:br>
              <a:rPr lang="en-US" dirty="0"/>
            </a:br>
            <a:r>
              <a:rPr lang="en-US" dirty="0"/>
              <a:t>The Bootcamp</a:t>
            </a:r>
          </a:p>
        </p:txBody>
      </p:sp>
      <p:sp>
        <p:nvSpPr>
          <p:cNvPr id="3" name="Subtitle 2">
            <a:extLst>
              <a:ext uri="{FF2B5EF4-FFF2-40B4-BE49-F238E27FC236}">
                <a16:creationId xmlns:a16="http://schemas.microsoft.com/office/drawing/2014/main" id="{6C109AD3-EBD8-B2CD-3B17-D6FD0ADCE3DE}"/>
              </a:ext>
            </a:extLst>
          </p:cNvPr>
          <p:cNvSpPr>
            <a:spLocks noGrp="1"/>
          </p:cNvSpPr>
          <p:nvPr>
            <p:ph type="subTitle" idx="1"/>
          </p:nvPr>
        </p:nvSpPr>
        <p:spPr/>
        <p:txBody>
          <a:bodyPr/>
          <a:lstStyle/>
          <a:p>
            <a:r>
              <a:rPr lang="en-US" dirty="0"/>
              <a:t>Day 1 – Morning</a:t>
            </a:r>
          </a:p>
        </p:txBody>
      </p:sp>
      <p:sp>
        <p:nvSpPr>
          <p:cNvPr id="5" name="Text Placeholder 4">
            <a:extLst>
              <a:ext uri="{FF2B5EF4-FFF2-40B4-BE49-F238E27FC236}">
                <a16:creationId xmlns:a16="http://schemas.microsoft.com/office/drawing/2014/main" id="{644A2C5E-CEFD-1901-52DF-1ADA4E9377E9}"/>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518875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5A19E-79B6-1545-8565-847247F495CF}"/>
              </a:ext>
            </a:extLst>
          </p:cNvPr>
          <p:cNvSpPr>
            <a:spLocks noGrp="1"/>
          </p:cNvSpPr>
          <p:nvPr>
            <p:ph type="title"/>
          </p:nvPr>
        </p:nvSpPr>
        <p:spPr/>
        <p:txBody>
          <a:bodyPr/>
          <a:lstStyle/>
          <a:p>
            <a:r>
              <a:rPr lang="de-CH" altLang="en-US" dirty="0"/>
              <a:t>Installing KNIME Analytics Platform</a:t>
            </a:r>
            <a:endParaRPr lang="en-US" dirty="0"/>
          </a:p>
        </p:txBody>
      </p:sp>
      <p:sp>
        <p:nvSpPr>
          <p:cNvPr id="3" name="Content Placeholder 2">
            <a:extLst>
              <a:ext uri="{FF2B5EF4-FFF2-40B4-BE49-F238E27FC236}">
                <a16:creationId xmlns:a16="http://schemas.microsoft.com/office/drawing/2014/main" id="{D2635B43-DB89-E742-B88B-D0AD44F4909F}"/>
              </a:ext>
            </a:extLst>
          </p:cNvPr>
          <p:cNvSpPr>
            <a:spLocks noGrp="1"/>
          </p:cNvSpPr>
          <p:nvPr>
            <p:ph idx="1"/>
          </p:nvPr>
        </p:nvSpPr>
        <p:spPr/>
        <p:txBody>
          <a:bodyPr/>
          <a:lstStyle/>
          <a:p>
            <a:pPr marL="0" indent="0">
              <a:buNone/>
            </a:pPr>
            <a:r>
              <a:rPr lang="en-US" altLang="en-US" dirty="0"/>
              <a:t>Step 2: Download the version for your computer’s OS</a:t>
            </a:r>
          </a:p>
          <a:p>
            <a:endParaRPr lang="en-US" dirty="0"/>
          </a:p>
        </p:txBody>
      </p:sp>
      <p:sp>
        <p:nvSpPr>
          <p:cNvPr id="5" name="Foliennummernplatzhalter 4">
            <a:extLst>
              <a:ext uri="{FF2B5EF4-FFF2-40B4-BE49-F238E27FC236}">
                <a16:creationId xmlns:a16="http://schemas.microsoft.com/office/drawing/2014/main" id="{94C842C9-9C54-2F4E-8D23-0EF74D7856FC}"/>
              </a:ext>
            </a:extLst>
          </p:cNvPr>
          <p:cNvSpPr>
            <a:spLocks noGrp="1"/>
          </p:cNvSpPr>
          <p:nvPr>
            <p:ph type="sldNum" sz="quarter" idx="12"/>
          </p:nvPr>
        </p:nvSpPr>
        <p:spPr/>
        <p:txBody>
          <a:bodyPr/>
          <a:lstStyle/>
          <a:p>
            <a:fld id="{220B6647-BD7A-7942-B66E-0DFF9B72D92D}" type="slidenum">
              <a:rPr lang="en-US" smtClean="0"/>
              <a:pPr/>
              <a:t>10</a:t>
            </a:fld>
            <a:endParaRPr lang="en-US"/>
          </a:p>
        </p:txBody>
      </p:sp>
      <p:pic>
        <p:nvPicPr>
          <p:cNvPr id="7" name="Picture 6">
            <a:extLst>
              <a:ext uri="{FF2B5EF4-FFF2-40B4-BE49-F238E27FC236}">
                <a16:creationId xmlns:a16="http://schemas.microsoft.com/office/drawing/2014/main" id="{356CA5D1-CBEA-5807-A4BE-F2ED385AA314}"/>
              </a:ext>
            </a:extLst>
          </p:cNvPr>
          <p:cNvPicPr>
            <a:picLocks noChangeAspect="1"/>
          </p:cNvPicPr>
          <p:nvPr/>
        </p:nvPicPr>
        <p:blipFill>
          <a:blip r:embed="rId3"/>
          <a:stretch>
            <a:fillRect/>
          </a:stretch>
        </p:blipFill>
        <p:spPr>
          <a:xfrm>
            <a:off x="1981494" y="1386369"/>
            <a:ext cx="5181011" cy="3087223"/>
          </a:xfrm>
          <a:prstGeom prst="rect">
            <a:avLst/>
          </a:prstGeom>
        </p:spPr>
      </p:pic>
    </p:spTree>
    <p:extLst>
      <p:ext uri="{BB962C8B-B14F-4D97-AF65-F5344CB8AC3E}">
        <p14:creationId xmlns:p14="http://schemas.microsoft.com/office/powerpoint/2010/main" val="293113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5A19E-79B6-1545-8565-847247F495CF}"/>
              </a:ext>
            </a:extLst>
          </p:cNvPr>
          <p:cNvSpPr>
            <a:spLocks noGrp="1"/>
          </p:cNvSpPr>
          <p:nvPr>
            <p:ph type="title"/>
          </p:nvPr>
        </p:nvSpPr>
        <p:spPr/>
        <p:txBody>
          <a:bodyPr/>
          <a:lstStyle/>
          <a:p>
            <a:r>
              <a:rPr lang="de-CH" altLang="en-US" dirty="0"/>
              <a:t>Installing KNIME Analytics Platform</a:t>
            </a:r>
            <a:endParaRPr lang="en-US" dirty="0"/>
          </a:p>
        </p:txBody>
      </p:sp>
      <p:sp>
        <p:nvSpPr>
          <p:cNvPr id="3" name="Content Placeholder 2">
            <a:extLst>
              <a:ext uri="{FF2B5EF4-FFF2-40B4-BE49-F238E27FC236}">
                <a16:creationId xmlns:a16="http://schemas.microsoft.com/office/drawing/2014/main" id="{D2635B43-DB89-E742-B88B-D0AD44F4909F}"/>
              </a:ext>
            </a:extLst>
          </p:cNvPr>
          <p:cNvSpPr>
            <a:spLocks noGrp="1"/>
          </p:cNvSpPr>
          <p:nvPr>
            <p:ph idx="1"/>
          </p:nvPr>
        </p:nvSpPr>
        <p:spPr/>
        <p:txBody>
          <a:bodyPr/>
          <a:lstStyle/>
          <a:p>
            <a:pPr marL="0" indent="0">
              <a:buNone/>
            </a:pPr>
            <a:r>
              <a:rPr lang="en-US" altLang="en-US" dirty="0"/>
              <a:t>Step 3: Depending what you’ve downloaded</a:t>
            </a:r>
          </a:p>
          <a:p>
            <a:pPr lvl="1"/>
            <a:r>
              <a:rPr lang="en-US" altLang="en-US" dirty="0"/>
              <a:t>(Installer) Run the installer and follow the instructions as prompted</a:t>
            </a:r>
          </a:p>
          <a:p>
            <a:pPr lvl="1"/>
            <a:r>
              <a:rPr lang="en-US" altLang="en-US" dirty="0"/>
              <a:t>(Others) Extract the content on your computer</a:t>
            </a:r>
          </a:p>
          <a:p>
            <a:endParaRPr lang="en-US" dirty="0"/>
          </a:p>
        </p:txBody>
      </p:sp>
      <p:sp>
        <p:nvSpPr>
          <p:cNvPr id="5" name="Foliennummernplatzhalter 4">
            <a:extLst>
              <a:ext uri="{FF2B5EF4-FFF2-40B4-BE49-F238E27FC236}">
                <a16:creationId xmlns:a16="http://schemas.microsoft.com/office/drawing/2014/main" id="{94C842C9-9C54-2F4E-8D23-0EF74D7856FC}"/>
              </a:ext>
            </a:extLst>
          </p:cNvPr>
          <p:cNvSpPr>
            <a:spLocks noGrp="1"/>
          </p:cNvSpPr>
          <p:nvPr>
            <p:ph type="sldNum" sz="quarter" idx="12"/>
          </p:nvPr>
        </p:nvSpPr>
        <p:spPr/>
        <p:txBody>
          <a:bodyPr/>
          <a:lstStyle/>
          <a:p>
            <a:fld id="{220B6647-BD7A-7942-B66E-0DFF9B72D92D}" type="slidenum">
              <a:rPr lang="en-US" smtClean="0"/>
              <a:pPr/>
              <a:t>11</a:t>
            </a:fld>
            <a:endParaRPr lang="en-US"/>
          </a:p>
        </p:txBody>
      </p:sp>
    </p:spTree>
    <p:extLst>
      <p:ext uri="{BB962C8B-B14F-4D97-AF65-F5344CB8AC3E}">
        <p14:creationId xmlns:p14="http://schemas.microsoft.com/office/powerpoint/2010/main" val="57335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A467C-0CE3-2744-A608-2DCBFFC923F7}"/>
              </a:ext>
            </a:extLst>
          </p:cNvPr>
          <p:cNvSpPr>
            <a:spLocks noGrp="1"/>
          </p:cNvSpPr>
          <p:nvPr>
            <p:ph type="title"/>
          </p:nvPr>
        </p:nvSpPr>
        <p:spPr/>
        <p:txBody>
          <a:bodyPr/>
          <a:lstStyle/>
          <a:p>
            <a:r>
              <a:rPr lang="de-CH" altLang="en-US" dirty="0"/>
              <a:t>Starting KNIME Analytics </a:t>
            </a:r>
            <a:r>
              <a:rPr lang="en-US" altLang="en-US" dirty="0"/>
              <a:t>Platform</a:t>
            </a:r>
            <a:endParaRPr lang="en-US" dirty="0"/>
          </a:p>
        </p:txBody>
      </p:sp>
      <p:sp>
        <p:nvSpPr>
          <p:cNvPr id="3" name="Content Placeholder 2">
            <a:extLst>
              <a:ext uri="{FF2B5EF4-FFF2-40B4-BE49-F238E27FC236}">
                <a16:creationId xmlns:a16="http://schemas.microsoft.com/office/drawing/2014/main" id="{56572322-EF93-F447-AC53-816AA674C7C6}"/>
              </a:ext>
            </a:extLst>
          </p:cNvPr>
          <p:cNvSpPr>
            <a:spLocks noGrp="1"/>
          </p:cNvSpPr>
          <p:nvPr>
            <p:ph idx="1"/>
          </p:nvPr>
        </p:nvSpPr>
        <p:spPr/>
        <p:txBody>
          <a:bodyPr/>
          <a:lstStyle/>
          <a:p>
            <a:r>
              <a:rPr lang="en-US" dirty="0"/>
              <a:t>Use the shortcut created by the installer</a:t>
            </a:r>
          </a:p>
          <a:p>
            <a:endParaRPr lang="en-US" dirty="0"/>
          </a:p>
          <a:p>
            <a:endParaRPr lang="en-US" dirty="0"/>
          </a:p>
          <a:p>
            <a:r>
              <a:rPr lang="en-US" dirty="0"/>
              <a:t>Or go to the installation directory and launch KNIME via the knime.exe</a:t>
            </a:r>
          </a:p>
          <a:p>
            <a:endParaRPr lang="de-DE" dirty="0"/>
          </a:p>
          <a:p>
            <a:endParaRPr lang="de-DE" dirty="0"/>
          </a:p>
          <a:p>
            <a:endParaRPr lang="de-DE" dirty="0"/>
          </a:p>
          <a:p>
            <a:endParaRPr lang="en-US" dirty="0"/>
          </a:p>
        </p:txBody>
      </p:sp>
      <p:sp>
        <p:nvSpPr>
          <p:cNvPr id="7" name="Foliennummernplatzhalter 6">
            <a:extLst>
              <a:ext uri="{FF2B5EF4-FFF2-40B4-BE49-F238E27FC236}">
                <a16:creationId xmlns:a16="http://schemas.microsoft.com/office/drawing/2014/main" id="{BE223779-8A97-5146-B84F-12A9B2D55FFB}"/>
              </a:ext>
            </a:extLst>
          </p:cNvPr>
          <p:cNvSpPr>
            <a:spLocks noGrp="1"/>
          </p:cNvSpPr>
          <p:nvPr>
            <p:ph type="sldNum" sz="quarter" idx="12"/>
          </p:nvPr>
        </p:nvSpPr>
        <p:spPr/>
        <p:txBody>
          <a:bodyPr/>
          <a:lstStyle/>
          <a:p>
            <a:fld id="{220B6647-BD7A-7942-B66E-0DFF9B72D92D}" type="slidenum">
              <a:rPr lang="en-US" smtClean="0"/>
              <a:pPr/>
              <a:t>12</a:t>
            </a:fld>
            <a:endParaRPr lang="en-US"/>
          </a:p>
        </p:txBody>
      </p:sp>
      <p:pic>
        <p:nvPicPr>
          <p:cNvPr id="6" name="Picture 5">
            <a:extLst>
              <a:ext uri="{FF2B5EF4-FFF2-40B4-BE49-F238E27FC236}">
                <a16:creationId xmlns:a16="http://schemas.microsoft.com/office/drawing/2014/main" id="{0A9CF40C-09A1-AE4D-85CC-7CEA0DA79B7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67390" y="349250"/>
            <a:ext cx="1257151" cy="1121766"/>
          </a:xfrm>
          <a:prstGeom prst="rect">
            <a:avLst/>
          </a:prstGeom>
        </p:spPr>
      </p:pic>
      <p:pic>
        <p:nvPicPr>
          <p:cNvPr id="5" name="Picture 4">
            <a:extLst>
              <a:ext uri="{FF2B5EF4-FFF2-40B4-BE49-F238E27FC236}">
                <a16:creationId xmlns:a16="http://schemas.microsoft.com/office/drawing/2014/main" id="{BA5F7ED8-68FF-264F-3FB6-4C4609EF96A0}"/>
              </a:ext>
            </a:extLst>
          </p:cNvPr>
          <p:cNvPicPr>
            <a:picLocks noChangeAspect="1"/>
          </p:cNvPicPr>
          <p:nvPr/>
        </p:nvPicPr>
        <p:blipFill rotWithShape="1">
          <a:blip r:embed="rId3"/>
          <a:srcRect t="20000" b="11118"/>
          <a:stretch/>
        </p:blipFill>
        <p:spPr>
          <a:xfrm>
            <a:off x="1994400" y="2282784"/>
            <a:ext cx="5315212" cy="2453900"/>
          </a:xfrm>
          <a:prstGeom prst="rect">
            <a:avLst/>
          </a:prstGeom>
        </p:spPr>
      </p:pic>
    </p:spTree>
    <p:extLst>
      <p:ext uri="{BB962C8B-B14F-4D97-AF65-F5344CB8AC3E}">
        <p14:creationId xmlns:p14="http://schemas.microsoft.com/office/powerpoint/2010/main" val="1807017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E7328-E5FD-8106-619F-739AA1050A41}"/>
              </a:ext>
            </a:extLst>
          </p:cNvPr>
          <p:cNvSpPr>
            <a:spLocks noGrp="1"/>
          </p:cNvSpPr>
          <p:nvPr>
            <p:ph type="title"/>
          </p:nvPr>
        </p:nvSpPr>
        <p:spPr/>
        <p:txBody>
          <a:bodyPr/>
          <a:lstStyle/>
          <a:p>
            <a:r>
              <a:rPr lang="en-US" dirty="0"/>
              <a:t>The KNIME Workspace</a:t>
            </a:r>
          </a:p>
        </p:txBody>
      </p:sp>
      <p:sp>
        <p:nvSpPr>
          <p:cNvPr id="3" name="Content Placeholder 2">
            <a:extLst>
              <a:ext uri="{FF2B5EF4-FFF2-40B4-BE49-F238E27FC236}">
                <a16:creationId xmlns:a16="http://schemas.microsoft.com/office/drawing/2014/main" id="{A43D1A73-2200-5F4F-FDE3-88579AD092B9}"/>
              </a:ext>
            </a:extLst>
          </p:cNvPr>
          <p:cNvSpPr>
            <a:spLocks noGrp="1"/>
          </p:cNvSpPr>
          <p:nvPr>
            <p:ph idx="1"/>
          </p:nvPr>
        </p:nvSpPr>
        <p:spPr/>
        <p:txBody>
          <a:bodyPr/>
          <a:lstStyle/>
          <a:p>
            <a:r>
              <a:rPr lang="en-US" dirty="0"/>
              <a:t>Folder on the local computer in which workflows and data files are stored for the current KNIME session</a:t>
            </a:r>
          </a:p>
          <a:p>
            <a:pPr lvl="1"/>
            <a:r>
              <a:rPr lang="en-US" dirty="0"/>
              <a:t>Workspaces are portable, just like KNIME</a:t>
            </a:r>
          </a:p>
        </p:txBody>
      </p:sp>
      <p:sp>
        <p:nvSpPr>
          <p:cNvPr id="4" name="Slide Number Placeholder 3">
            <a:extLst>
              <a:ext uri="{FF2B5EF4-FFF2-40B4-BE49-F238E27FC236}">
                <a16:creationId xmlns:a16="http://schemas.microsoft.com/office/drawing/2014/main" id="{DAE2E8B7-B4A8-2DBC-31C5-37F3286AEB19}"/>
              </a:ext>
            </a:extLst>
          </p:cNvPr>
          <p:cNvSpPr>
            <a:spLocks noGrp="1"/>
          </p:cNvSpPr>
          <p:nvPr>
            <p:ph type="sldNum" sz="quarter" idx="12"/>
          </p:nvPr>
        </p:nvSpPr>
        <p:spPr/>
        <p:txBody>
          <a:bodyPr/>
          <a:lstStyle/>
          <a:p>
            <a:fld id="{220B6647-BD7A-7942-B66E-0DFF9B72D92D}" type="slidenum">
              <a:rPr lang="en-US" smtClean="0"/>
              <a:pPr/>
              <a:t>13</a:t>
            </a:fld>
            <a:endParaRPr lang="en-US"/>
          </a:p>
        </p:txBody>
      </p:sp>
      <p:pic>
        <p:nvPicPr>
          <p:cNvPr id="18" name="Picture 17">
            <a:extLst>
              <a:ext uri="{FF2B5EF4-FFF2-40B4-BE49-F238E27FC236}">
                <a16:creationId xmlns:a16="http://schemas.microsoft.com/office/drawing/2014/main" id="{35C936F4-8BE5-784F-44DB-5232096D2BB7}"/>
              </a:ext>
            </a:extLst>
          </p:cNvPr>
          <p:cNvPicPr>
            <a:picLocks noChangeAspect="1"/>
          </p:cNvPicPr>
          <p:nvPr/>
        </p:nvPicPr>
        <p:blipFill>
          <a:blip r:embed="rId2"/>
          <a:stretch>
            <a:fillRect/>
          </a:stretch>
        </p:blipFill>
        <p:spPr>
          <a:xfrm>
            <a:off x="2185273" y="2287075"/>
            <a:ext cx="4773454" cy="20080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3763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01B1A-0868-D429-78A5-F85CB4C587B3}"/>
              </a:ext>
            </a:extLst>
          </p:cNvPr>
          <p:cNvSpPr>
            <a:spLocks noGrp="1"/>
          </p:cNvSpPr>
          <p:nvPr>
            <p:ph type="sldNum" sz="quarter" idx="12"/>
          </p:nvPr>
        </p:nvSpPr>
        <p:spPr/>
        <p:txBody>
          <a:bodyPr/>
          <a:lstStyle/>
          <a:p>
            <a:fld id="{220B6647-BD7A-7942-B66E-0DFF9B72D92D}" type="slidenum">
              <a:rPr lang="en-US" smtClean="0"/>
              <a:pPr/>
              <a:t>14</a:t>
            </a:fld>
            <a:endParaRPr lang="en-US"/>
          </a:p>
        </p:txBody>
      </p:sp>
      <p:sp>
        <p:nvSpPr>
          <p:cNvPr id="2" name="Title 1">
            <a:extLst>
              <a:ext uri="{FF2B5EF4-FFF2-40B4-BE49-F238E27FC236}">
                <a16:creationId xmlns:a16="http://schemas.microsoft.com/office/drawing/2014/main" id="{0B2E73CF-19B1-69DA-E9FC-B281793B272A}"/>
              </a:ext>
            </a:extLst>
          </p:cNvPr>
          <p:cNvSpPr>
            <a:spLocks noGrp="1"/>
          </p:cNvSpPr>
          <p:nvPr>
            <p:ph type="title"/>
          </p:nvPr>
        </p:nvSpPr>
        <p:spPr/>
        <p:txBody>
          <a:bodyPr/>
          <a:lstStyle/>
          <a:p>
            <a:r>
              <a:rPr lang="en-US" dirty="0"/>
              <a:t>Tour of the User Interface</a:t>
            </a:r>
          </a:p>
        </p:txBody>
      </p:sp>
      <p:pic>
        <p:nvPicPr>
          <p:cNvPr id="12" name="Picture 11">
            <a:extLst>
              <a:ext uri="{FF2B5EF4-FFF2-40B4-BE49-F238E27FC236}">
                <a16:creationId xmlns:a16="http://schemas.microsoft.com/office/drawing/2014/main" id="{2C5FA522-030B-F2A0-36F5-2B19FC5D61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01756" y="1292104"/>
            <a:ext cx="5204915" cy="3501747"/>
          </a:xfrm>
          <a:prstGeom prst="rect">
            <a:avLst/>
          </a:prstGeom>
          <a:effectLst>
            <a:outerShdw blurRad="50800" dist="38100" dir="2700000" algn="tl" rotWithShape="0">
              <a:prstClr val="black">
                <a:alpha val="40000"/>
              </a:prstClr>
            </a:outerShdw>
          </a:effectLst>
        </p:spPr>
      </p:pic>
      <p:sp>
        <p:nvSpPr>
          <p:cNvPr id="8" name="Abgerundete rechteckige Legende 10">
            <a:extLst>
              <a:ext uri="{FF2B5EF4-FFF2-40B4-BE49-F238E27FC236}">
                <a16:creationId xmlns:a16="http://schemas.microsoft.com/office/drawing/2014/main" id="{A65BF68A-0C39-D7A6-DA6D-03BCA682910E}"/>
              </a:ext>
            </a:extLst>
          </p:cNvPr>
          <p:cNvSpPr/>
          <p:nvPr/>
        </p:nvSpPr>
        <p:spPr>
          <a:xfrm>
            <a:off x="1837330" y="3367228"/>
            <a:ext cx="1154852" cy="498954"/>
          </a:xfrm>
          <a:prstGeom prst="wedgeRoundRectCallout">
            <a:avLst>
              <a:gd name="adj1" fmla="val 109338"/>
              <a:gd name="adj2" fmla="val 64896"/>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Browse local space</a:t>
            </a:r>
          </a:p>
        </p:txBody>
      </p:sp>
      <p:sp>
        <p:nvSpPr>
          <p:cNvPr id="9" name="Abgerundete rechteckige Legende 10">
            <a:extLst>
              <a:ext uri="{FF2B5EF4-FFF2-40B4-BE49-F238E27FC236}">
                <a16:creationId xmlns:a16="http://schemas.microsoft.com/office/drawing/2014/main" id="{D992CFE5-0C3A-FBD5-661A-57743DA78127}"/>
              </a:ext>
            </a:extLst>
          </p:cNvPr>
          <p:cNvSpPr/>
          <p:nvPr/>
        </p:nvSpPr>
        <p:spPr>
          <a:xfrm>
            <a:off x="7115603" y="3220569"/>
            <a:ext cx="1220677" cy="498953"/>
          </a:xfrm>
          <a:prstGeom prst="wedgeRoundRectCallout">
            <a:avLst>
              <a:gd name="adj1" fmla="val -81043"/>
              <a:gd name="adj2" fmla="val 89321"/>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Create a new workflow</a:t>
            </a:r>
          </a:p>
        </p:txBody>
      </p:sp>
      <p:sp>
        <p:nvSpPr>
          <p:cNvPr id="14" name="Abgerundete rechteckige Legende 10">
            <a:extLst>
              <a:ext uri="{FF2B5EF4-FFF2-40B4-BE49-F238E27FC236}">
                <a16:creationId xmlns:a16="http://schemas.microsoft.com/office/drawing/2014/main" id="{A928ACF1-0839-6B1C-C134-9AB437A8A3E1}"/>
              </a:ext>
            </a:extLst>
          </p:cNvPr>
          <p:cNvSpPr/>
          <p:nvPr/>
        </p:nvSpPr>
        <p:spPr>
          <a:xfrm>
            <a:off x="808939" y="2072796"/>
            <a:ext cx="1545314" cy="498955"/>
          </a:xfrm>
          <a:prstGeom prst="wedgeRoundRectCallout">
            <a:avLst>
              <a:gd name="adj1" fmla="val 126468"/>
              <a:gd name="adj2" fmla="val 40135"/>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Open an example workflow</a:t>
            </a:r>
          </a:p>
        </p:txBody>
      </p:sp>
      <p:sp>
        <p:nvSpPr>
          <p:cNvPr id="15" name="Rectangle: Rounded Corners 14">
            <a:extLst>
              <a:ext uri="{FF2B5EF4-FFF2-40B4-BE49-F238E27FC236}">
                <a16:creationId xmlns:a16="http://schemas.microsoft.com/office/drawing/2014/main" id="{71C126AE-4AEF-A021-6704-0716765B5FF0}"/>
              </a:ext>
            </a:extLst>
          </p:cNvPr>
          <p:cNvSpPr/>
          <p:nvPr/>
        </p:nvSpPr>
        <p:spPr>
          <a:xfrm>
            <a:off x="3539320" y="2116256"/>
            <a:ext cx="1141863" cy="718782"/>
          </a:xfrm>
          <a:prstGeom prst="round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905701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273B3B65-F8EA-73C5-618B-5FFA829EBF93}"/>
              </a:ext>
            </a:extLst>
          </p:cNvPr>
          <p:cNvGrpSpPr/>
          <p:nvPr/>
        </p:nvGrpSpPr>
        <p:grpSpPr>
          <a:xfrm>
            <a:off x="2101755" y="1287660"/>
            <a:ext cx="5204915" cy="3506189"/>
            <a:chOff x="2101754" y="1573409"/>
            <a:chExt cx="5204915" cy="3506189"/>
          </a:xfrm>
          <a:effectLst>
            <a:outerShdw blurRad="50800" dist="38100" dir="2700000" algn="tl" rotWithShape="0">
              <a:prstClr val="black">
                <a:alpha val="40000"/>
              </a:prstClr>
            </a:outerShdw>
          </a:effectLst>
        </p:grpSpPr>
        <p:pic>
          <p:nvPicPr>
            <p:cNvPr id="5" name="Picture 4">
              <a:extLst>
                <a:ext uri="{FF2B5EF4-FFF2-40B4-BE49-F238E27FC236}">
                  <a16:creationId xmlns:a16="http://schemas.microsoft.com/office/drawing/2014/main" id="{858C6A6A-3C3E-829B-9ED4-CA352C820D09}"/>
                </a:ext>
              </a:extLst>
            </p:cNvPr>
            <p:cNvPicPr>
              <a:picLocks noChangeAspect="1"/>
            </p:cNvPicPr>
            <p:nvPr/>
          </p:nvPicPr>
          <p:blipFill>
            <a:blip r:embed="rId2"/>
            <a:stretch>
              <a:fillRect/>
            </a:stretch>
          </p:blipFill>
          <p:spPr>
            <a:xfrm>
              <a:off x="2101754" y="1573409"/>
              <a:ext cx="5204915" cy="3501746"/>
            </a:xfrm>
            <a:prstGeom prst="rect">
              <a:avLst/>
            </a:prstGeom>
          </p:spPr>
        </p:pic>
        <p:pic>
          <p:nvPicPr>
            <p:cNvPr id="12" name="Picture 11">
              <a:extLst>
                <a:ext uri="{FF2B5EF4-FFF2-40B4-BE49-F238E27FC236}">
                  <a16:creationId xmlns:a16="http://schemas.microsoft.com/office/drawing/2014/main" id="{2C5FA522-030B-F2A0-36F5-2B19FC5D618A}"/>
                </a:ext>
              </a:extLst>
            </p:cNvPr>
            <p:cNvPicPr>
              <a:picLocks noChangeAspect="1"/>
            </p:cNvPicPr>
            <p:nvPr/>
          </p:nvPicPr>
          <p:blipFill rotWithShape="1">
            <a:blip r:embed="rId3">
              <a:extLst>
                <a:ext uri="{28A0092B-C50C-407E-A947-70E740481C1C}">
                  <a14:useLocalDpi xmlns:a14="http://schemas.microsoft.com/office/drawing/2010/main" val="0"/>
                </a:ext>
              </a:extLst>
            </a:blip>
            <a:srcRect t="8073" r="76025"/>
            <a:stretch/>
          </p:blipFill>
          <p:spPr>
            <a:xfrm>
              <a:off x="2101756" y="1860549"/>
              <a:ext cx="1247869" cy="3219049"/>
            </a:xfrm>
            <a:prstGeom prst="rect">
              <a:avLst/>
            </a:prstGeom>
            <a:effectLst/>
          </p:spPr>
        </p:pic>
      </p:grpSp>
      <p:sp>
        <p:nvSpPr>
          <p:cNvPr id="4" name="Slide Number Placeholder 3">
            <a:extLst>
              <a:ext uri="{FF2B5EF4-FFF2-40B4-BE49-F238E27FC236}">
                <a16:creationId xmlns:a16="http://schemas.microsoft.com/office/drawing/2014/main" id="{2DA01B1A-0868-D429-78A5-F85CB4C587B3}"/>
              </a:ext>
            </a:extLst>
          </p:cNvPr>
          <p:cNvSpPr>
            <a:spLocks noGrp="1"/>
          </p:cNvSpPr>
          <p:nvPr>
            <p:ph type="sldNum" sz="quarter" idx="12"/>
          </p:nvPr>
        </p:nvSpPr>
        <p:spPr/>
        <p:txBody>
          <a:bodyPr/>
          <a:lstStyle/>
          <a:p>
            <a:fld id="{220B6647-BD7A-7942-B66E-0DFF9B72D92D}" type="slidenum">
              <a:rPr lang="en-US" smtClean="0"/>
              <a:pPr/>
              <a:t>15</a:t>
            </a:fld>
            <a:endParaRPr lang="en-US"/>
          </a:p>
        </p:txBody>
      </p:sp>
      <p:sp>
        <p:nvSpPr>
          <p:cNvPr id="2" name="Title 1">
            <a:extLst>
              <a:ext uri="{FF2B5EF4-FFF2-40B4-BE49-F238E27FC236}">
                <a16:creationId xmlns:a16="http://schemas.microsoft.com/office/drawing/2014/main" id="{0B2E73CF-19B1-69DA-E9FC-B281793B272A}"/>
              </a:ext>
            </a:extLst>
          </p:cNvPr>
          <p:cNvSpPr>
            <a:spLocks noGrp="1"/>
          </p:cNvSpPr>
          <p:nvPr>
            <p:ph type="title"/>
          </p:nvPr>
        </p:nvSpPr>
        <p:spPr/>
        <p:txBody>
          <a:bodyPr/>
          <a:lstStyle/>
          <a:p>
            <a:r>
              <a:rPr lang="en-US" dirty="0"/>
              <a:t>Tour of the User Interface</a:t>
            </a:r>
          </a:p>
        </p:txBody>
      </p:sp>
      <p:sp>
        <p:nvSpPr>
          <p:cNvPr id="8" name="Abgerundete rechteckige Legende 10">
            <a:extLst>
              <a:ext uri="{FF2B5EF4-FFF2-40B4-BE49-F238E27FC236}">
                <a16:creationId xmlns:a16="http://schemas.microsoft.com/office/drawing/2014/main" id="{A65BF68A-0C39-D7A6-DA6D-03BCA682910E}"/>
              </a:ext>
            </a:extLst>
          </p:cNvPr>
          <p:cNvSpPr/>
          <p:nvPr/>
        </p:nvSpPr>
        <p:spPr>
          <a:xfrm>
            <a:off x="409450" y="1229721"/>
            <a:ext cx="1152728" cy="510179"/>
          </a:xfrm>
          <a:prstGeom prst="wedgeRoundRectCallout">
            <a:avLst>
              <a:gd name="adj1" fmla="val 96394"/>
              <a:gd name="adj2" fmla="val 30972"/>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Description tab</a:t>
            </a:r>
          </a:p>
        </p:txBody>
      </p:sp>
      <p:sp>
        <p:nvSpPr>
          <p:cNvPr id="10" name="Abgerundete rechteckige Legende 10">
            <a:extLst>
              <a:ext uri="{FF2B5EF4-FFF2-40B4-BE49-F238E27FC236}">
                <a16:creationId xmlns:a16="http://schemas.microsoft.com/office/drawing/2014/main" id="{4EF15D60-53F1-91A2-6AD5-ABE59B8A59C0}"/>
              </a:ext>
            </a:extLst>
          </p:cNvPr>
          <p:cNvSpPr/>
          <p:nvPr/>
        </p:nvSpPr>
        <p:spPr>
          <a:xfrm>
            <a:off x="7094854" y="1599211"/>
            <a:ext cx="1208669" cy="498955"/>
          </a:xfrm>
          <a:prstGeom prst="wedgeRoundRectCallout">
            <a:avLst>
              <a:gd name="adj1" fmla="val -104445"/>
              <a:gd name="adj2" fmla="val 53812"/>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Workflow editor</a:t>
            </a:r>
          </a:p>
        </p:txBody>
      </p:sp>
      <p:sp>
        <p:nvSpPr>
          <p:cNvPr id="7" name="Abgerundete rechteckige Legende 10">
            <a:extLst>
              <a:ext uri="{FF2B5EF4-FFF2-40B4-BE49-F238E27FC236}">
                <a16:creationId xmlns:a16="http://schemas.microsoft.com/office/drawing/2014/main" id="{3285FD4E-BFD9-FD7E-B118-3B37A7E70E49}"/>
              </a:ext>
            </a:extLst>
          </p:cNvPr>
          <p:cNvSpPr/>
          <p:nvPr/>
        </p:nvSpPr>
        <p:spPr>
          <a:xfrm>
            <a:off x="2441575" y="678441"/>
            <a:ext cx="1102576" cy="404665"/>
          </a:xfrm>
          <a:prstGeom prst="wedgeRoundRectCallout">
            <a:avLst>
              <a:gd name="adj1" fmla="val -22848"/>
              <a:gd name="adj2" fmla="val 83809"/>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Application tabs</a:t>
            </a:r>
          </a:p>
        </p:txBody>
      </p:sp>
      <p:sp>
        <p:nvSpPr>
          <p:cNvPr id="17" name="Rectangle: Rounded Corners 16">
            <a:extLst>
              <a:ext uri="{FF2B5EF4-FFF2-40B4-BE49-F238E27FC236}">
                <a16:creationId xmlns:a16="http://schemas.microsoft.com/office/drawing/2014/main" id="{7727AA3C-460D-1898-4E2A-6C56F6766D78}"/>
              </a:ext>
            </a:extLst>
          </p:cNvPr>
          <p:cNvSpPr/>
          <p:nvPr/>
        </p:nvSpPr>
        <p:spPr>
          <a:xfrm>
            <a:off x="2101755" y="1574799"/>
            <a:ext cx="131931" cy="165100"/>
          </a:xfrm>
          <a:prstGeom prst="round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8" name="Abgerundete rechteckige Legende 10">
            <a:extLst>
              <a:ext uri="{FF2B5EF4-FFF2-40B4-BE49-F238E27FC236}">
                <a16:creationId xmlns:a16="http://schemas.microsoft.com/office/drawing/2014/main" id="{227422B6-2DE9-4266-1383-62C7FC1356E7}"/>
              </a:ext>
            </a:extLst>
          </p:cNvPr>
          <p:cNvSpPr/>
          <p:nvPr/>
        </p:nvSpPr>
        <p:spPr>
          <a:xfrm>
            <a:off x="7470774" y="4103651"/>
            <a:ext cx="1208669" cy="498955"/>
          </a:xfrm>
          <a:prstGeom prst="wedgeRoundRectCallout">
            <a:avLst>
              <a:gd name="adj1" fmla="val -103604"/>
              <a:gd name="adj2" fmla="val 20214"/>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Node monitor</a:t>
            </a:r>
          </a:p>
        </p:txBody>
      </p:sp>
    </p:spTree>
    <p:extLst>
      <p:ext uri="{BB962C8B-B14F-4D97-AF65-F5344CB8AC3E}">
        <p14:creationId xmlns:p14="http://schemas.microsoft.com/office/powerpoint/2010/main" val="2998949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01B1A-0868-D429-78A5-F85CB4C587B3}"/>
              </a:ext>
            </a:extLst>
          </p:cNvPr>
          <p:cNvSpPr>
            <a:spLocks noGrp="1"/>
          </p:cNvSpPr>
          <p:nvPr>
            <p:ph type="sldNum" sz="quarter" idx="12"/>
          </p:nvPr>
        </p:nvSpPr>
        <p:spPr/>
        <p:txBody>
          <a:bodyPr/>
          <a:lstStyle/>
          <a:p>
            <a:fld id="{220B6647-BD7A-7942-B66E-0DFF9B72D92D}" type="slidenum">
              <a:rPr lang="en-US" smtClean="0"/>
              <a:pPr/>
              <a:t>16</a:t>
            </a:fld>
            <a:endParaRPr lang="en-US"/>
          </a:p>
        </p:txBody>
      </p:sp>
      <p:sp>
        <p:nvSpPr>
          <p:cNvPr id="2" name="Title 1">
            <a:extLst>
              <a:ext uri="{FF2B5EF4-FFF2-40B4-BE49-F238E27FC236}">
                <a16:creationId xmlns:a16="http://schemas.microsoft.com/office/drawing/2014/main" id="{0B2E73CF-19B1-69DA-E9FC-B281793B272A}"/>
              </a:ext>
            </a:extLst>
          </p:cNvPr>
          <p:cNvSpPr>
            <a:spLocks noGrp="1"/>
          </p:cNvSpPr>
          <p:nvPr>
            <p:ph type="title"/>
          </p:nvPr>
        </p:nvSpPr>
        <p:spPr/>
        <p:txBody>
          <a:bodyPr/>
          <a:lstStyle/>
          <a:p>
            <a:r>
              <a:rPr lang="en-US" dirty="0"/>
              <a:t>Tour of the User Interface</a:t>
            </a:r>
          </a:p>
        </p:txBody>
      </p:sp>
      <p:pic>
        <p:nvPicPr>
          <p:cNvPr id="12" name="Picture 11">
            <a:extLst>
              <a:ext uri="{FF2B5EF4-FFF2-40B4-BE49-F238E27FC236}">
                <a16:creationId xmlns:a16="http://schemas.microsoft.com/office/drawing/2014/main" id="{2C5FA522-030B-F2A0-36F5-2B19FC5D61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01755" y="1292103"/>
            <a:ext cx="5204914" cy="3501746"/>
          </a:xfrm>
          <a:prstGeom prst="rect">
            <a:avLst/>
          </a:prstGeom>
          <a:effectLst>
            <a:outerShdw blurRad="50800" dist="38100" dir="2700000" algn="tl" rotWithShape="0">
              <a:prstClr val="black">
                <a:alpha val="40000"/>
              </a:prstClr>
            </a:outerShdw>
          </a:effectLst>
        </p:spPr>
      </p:pic>
      <p:sp>
        <p:nvSpPr>
          <p:cNvPr id="11" name="Abgerundete rechteckige Legende 10">
            <a:extLst>
              <a:ext uri="{FF2B5EF4-FFF2-40B4-BE49-F238E27FC236}">
                <a16:creationId xmlns:a16="http://schemas.microsoft.com/office/drawing/2014/main" id="{C1893A68-2345-4C50-FCD9-A2473286C712}"/>
              </a:ext>
            </a:extLst>
          </p:cNvPr>
          <p:cNvSpPr/>
          <p:nvPr/>
        </p:nvSpPr>
        <p:spPr>
          <a:xfrm>
            <a:off x="3594662" y="713892"/>
            <a:ext cx="1698698" cy="527951"/>
          </a:xfrm>
          <a:prstGeom prst="wedgeRoundRectCallout">
            <a:avLst>
              <a:gd name="adj1" fmla="val -69228"/>
              <a:gd name="adj2" fmla="val 142616"/>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Search and browse nodes</a:t>
            </a:r>
          </a:p>
        </p:txBody>
      </p:sp>
      <p:sp>
        <p:nvSpPr>
          <p:cNvPr id="14" name="Abgerundete rechteckige Legende 10">
            <a:extLst>
              <a:ext uri="{FF2B5EF4-FFF2-40B4-BE49-F238E27FC236}">
                <a16:creationId xmlns:a16="http://schemas.microsoft.com/office/drawing/2014/main" id="{9891E6AE-A601-8CAB-D617-CD37BAFB66CE}"/>
              </a:ext>
            </a:extLst>
          </p:cNvPr>
          <p:cNvSpPr/>
          <p:nvPr/>
        </p:nvSpPr>
        <p:spPr>
          <a:xfrm>
            <a:off x="3919935" y="1514210"/>
            <a:ext cx="1445627" cy="705027"/>
          </a:xfrm>
          <a:prstGeom prst="wedgeRoundRectCallout">
            <a:avLst>
              <a:gd name="adj1" fmla="val -101861"/>
              <a:gd name="adj2" fmla="val 77430"/>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Drag and drop a node to add it to the workflow</a:t>
            </a:r>
          </a:p>
        </p:txBody>
      </p:sp>
      <p:sp>
        <p:nvSpPr>
          <p:cNvPr id="15" name="Rectangle: Rounded Corners 14">
            <a:extLst>
              <a:ext uri="{FF2B5EF4-FFF2-40B4-BE49-F238E27FC236}">
                <a16:creationId xmlns:a16="http://schemas.microsoft.com/office/drawing/2014/main" id="{C7A4D36A-A450-B611-495D-044298C294EF}"/>
              </a:ext>
            </a:extLst>
          </p:cNvPr>
          <p:cNvSpPr/>
          <p:nvPr/>
        </p:nvSpPr>
        <p:spPr>
          <a:xfrm>
            <a:off x="2101756" y="1725444"/>
            <a:ext cx="131931" cy="165100"/>
          </a:xfrm>
          <a:prstGeom prst="round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5" name="Abgerundete rechteckige Legende 10">
            <a:extLst>
              <a:ext uri="{FF2B5EF4-FFF2-40B4-BE49-F238E27FC236}">
                <a16:creationId xmlns:a16="http://schemas.microsoft.com/office/drawing/2014/main" id="{3FE68549-1B68-6988-73B6-AA445281CB55}"/>
              </a:ext>
            </a:extLst>
          </p:cNvPr>
          <p:cNvSpPr/>
          <p:nvPr/>
        </p:nvSpPr>
        <p:spPr>
          <a:xfrm>
            <a:off x="360000" y="1351622"/>
            <a:ext cx="1255962" cy="563178"/>
          </a:xfrm>
          <a:prstGeom prst="wedgeRoundRectCallout">
            <a:avLst>
              <a:gd name="adj1" fmla="val 85288"/>
              <a:gd name="adj2" fmla="val 25468"/>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Node Repository tab</a:t>
            </a:r>
          </a:p>
        </p:txBody>
      </p:sp>
    </p:spTree>
    <p:extLst>
      <p:ext uri="{BB962C8B-B14F-4D97-AF65-F5344CB8AC3E}">
        <p14:creationId xmlns:p14="http://schemas.microsoft.com/office/powerpoint/2010/main" val="1118649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A01B1A-0868-D429-78A5-F85CB4C587B3}"/>
              </a:ext>
            </a:extLst>
          </p:cNvPr>
          <p:cNvSpPr>
            <a:spLocks noGrp="1"/>
          </p:cNvSpPr>
          <p:nvPr>
            <p:ph type="sldNum" sz="quarter" idx="12"/>
          </p:nvPr>
        </p:nvSpPr>
        <p:spPr/>
        <p:txBody>
          <a:bodyPr/>
          <a:lstStyle/>
          <a:p>
            <a:fld id="{220B6647-BD7A-7942-B66E-0DFF9B72D92D}" type="slidenum">
              <a:rPr lang="en-US" smtClean="0"/>
              <a:pPr/>
              <a:t>17</a:t>
            </a:fld>
            <a:endParaRPr lang="en-US"/>
          </a:p>
        </p:txBody>
      </p:sp>
      <p:sp>
        <p:nvSpPr>
          <p:cNvPr id="2" name="Title 1">
            <a:extLst>
              <a:ext uri="{FF2B5EF4-FFF2-40B4-BE49-F238E27FC236}">
                <a16:creationId xmlns:a16="http://schemas.microsoft.com/office/drawing/2014/main" id="{0B2E73CF-19B1-69DA-E9FC-B281793B272A}"/>
              </a:ext>
            </a:extLst>
          </p:cNvPr>
          <p:cNvSpPr>
            <a:spLocks noGrp="1"/>
          </p:cNvSpPr>
          <p:nvPr>
            <p:ph type="title"/>
          </p:nvPr>
        </p:nvSpPr>
        <p:spPr/>
        <p:txBody>
          <a:bodyPr/>
          <a:lstStyle/>
          <a:p>
            <a:r>
              <a:rPr lang="en-US" dirty="0"/>
              <a:t>Tour of the User Interface</a:t>
            </a:r>
          </a:p>
        </p:txBody>
      </p:sp>
      <p:pic>
        <p:nvPicPr>
          <p:cNvPr id="12" name="Picture 11">
            <a:extLst>
              <a:ext uri="{FF2B5EF4-FFF2-40B4-BE49-F238E27FC236}">
                <a16:creationId xmlns:a16="http://schemas.microsoft.com/office/drawing/2014/main" id="{2C5FA522-030B-F2A0-36F5-2B19FC5D61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01755" y="1292104"/>
            <a:ext cx="5204914" cy="3501745"/>
          </a:xfrm>
          <a:prstGeom prst="rect">
            <a:avLst/>
          </a:prstGeom>
          <a:effectLst>
            <a:outerShdw blurRad="50800" dist="38100" dir="2700000" algn="tl" rotWithShape="0">
              <a:prstClr val="black">
                <a:alpha val="40000"/>
              </a:prstClr>
            </a:outerShdw>
          </a:effectLst>
        </p:spPr>
      </p:pic>
      <p:sp>
        <p:nvSpPr>
          <p:cNvPr id="8" name="Abgerundete rechteckige Legende 10">
            <a:extLst>
              <a:ext uri="{FF2B5EF4-FFF2-40B4-BE49-F238E27FC236}">
                <a16:creationId xmlns:a16="http://schemas.microsoft.com/office/drawing/2014/main" id="{A65BF68A-0C39-D7A6-DA6D-03BCA682910E}"/>
              </a:ext>
            </a:extLst>
          </p:cNvPr>
          <p:cNvSpPr/>
          <p:nvPr/>
        </p:nvSpPr>
        <p:spPr>
          <a:xfrm>
            <a:off x="428884" y="2640330"/>
            <a:ext cx="1436011" cy="1061720"/>
          </a:xfrm>
          <a:prstGeom prst="wedgeRoundRectCallout">
            <a:avLst>
              <a:gd name="adj1" fmla="val 84454"/>
              <a:gd name="adj2" fmla="val -42715"/>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The space explorer opens in the folder of the current workflow</a:t>
            </a:r>
          </a:p>
        </p:txBody>
      </p:sp>
      <p:sp>
        <p:nvSpPr>
          <p:cNvPr id="10" name="Abgerundete rechteckige Legende 10">
            <a:extLst>
              <a:ext uri="{FF2B5EF4-FFF2-40B4-BE49-F238E27FC236}">
                <a16:creationId xmlns:a16="http://schemas.microsoft.com/office/drawing/2014/main" id="{4EF15D60-53F1-91A2-6AD5-ABE59B8A59C0}"/>
              </a:ext>
            </a:extLst>
          </p:cNvPr>
          <p:cNvSpPr/>
          <p:nvPr/>
        </p:nvSpPr>
        <p:spPr>
          <a:xfrm>
            <a:off x="3598461" y="779791"/>
            <a:ext cx="2129765" cy="692989"/>
          </a:xfrm>
          <a:prstGeom prst="wedgeRoundRectCallout">
            <a:avLst>
              <a:gd name="adj1" fmla="val -65571"/>
              <a:gd name="adj2" fmla="val 131562"/>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Browse workflows in your local space</a:t>
            </a:r>
          </a:p>
        </p:txBody>
      </p:sp>
      <p:sp>
        <p:nvSpPr>
          <p:cNvPr id="3" name="Abgerundete rechteckige Legende 10">
            <a:extLst>
              <a:ext uri="{FF2B5EF4-FFF2-40B4-BE49-F238E27FC236}">
                <a16:creationId xmlns:a16="http://schemas.microsoft.com/office/drawing/2014/main" id="{FB90B12D-A075-32DD-57F5-4CBC82C766CB}"/>
              </a:ext>
            </a:extLst>
          </p:cNvPr>
          <p:cNvSpPr/>
          <p:nvPr/>
        </p:nvSpPr>
        <p:spPr>
          <a:xfrm>
            <a:off x="360000" y="1537601"/>
            <a:ext cx="1255962" cy="563178"/>
          </a:xfrm>
          <a:prstGeom prst="wedgeRoundRectCallout">
            <a:avLst>
              <a:gd name="adj1" fmla="val 85288"/>
              <a:gd name="adj2" fmla="val 25468"/>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lumMod val="50000"/>
                  </a:schemeClr>
                </a:solidFill>
              </a:rPr>
              <a:t>Space Explorer tab</a:t>
            </a:r>
          </a:p>
        </p:txBody>
      </p:sp>
      <p:sp>
        <p:nvSpPr>
          <p:cNvPr id="5" name="Rectangle: Rounded Corners 4">
            <a:extLst>
              <a:ext uri="{FF2B5EF4-FFF2-40B4-BE49-F238E27FC236}">
                <a16:creationId xmlns:a16="http://schemas.microsoft.com/office/drawing/2014/main" id="{90F572CC-4826-DD75-D5FE-75E843AEF2BC}"/>
              </a:ext>
            </a:extLst>
          </p:cNvPr>
          <p:cNvSpPr/>
          <p:nvPr/>
        </p:nvSpPr>
        <p:spPr>
          <a:xfrm>
            <a:off x="2101756" y="1880424"/>
            <a:ext cx="131931" cy="165100"/>
          </a:xfrm>
          <a:prstGeom prst="round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3781996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89E6EE-CE78-647B-9DFE-B23DCEBD09AF}"/>
              </a:ext>
            </a:extLst>
          </p:cNvPr>
          <p:cNvSpPr>
            <a:spLocks noGrp="1"/>
          </p:cNvSpPr>
          <p:nvPr>
            <p:ph type="title"/>
          </p:nvPr>
        </p:nvSpPr>
        <p:spPr/>
        <p:txBody>
          <a:bodyPr/>
          <a:lstStyle/>
          <a:p>
            <a:r>
              <a:rPr lang="en-US" dirty="0"/>
              <a:t>Demo</a:t>
            </a:r>
          </a:p>
        </p:txBody>
      </p:sp>
      <p:sp>
        <p:nvSpPr>
          <p:cNvPr id="6" name="Content Placeholder 5">
            <a:extLst>
              <a:ext uri="{FF2B5EF4-FFF2-40B4-BE49-F238E27FC236}">
                <a16:creationId xmlns:a16="http://schemas.microsoft.com/office/drawing/2014/main" id="{1AA04D3A-8494-CF64-90F7-A6CFD135532C}"/>
              </a:ext>
            </a:extLst>
          </p:cNvPr>
          <p:cNvSpPr>
            <a:spLocks noGrp="1"/>
          </p:cNvSpPr>
          <p:nvPr>
            <p:ph idx="1"/>
          </p:nvPr>
        </p:nvSpPr>
        <p:spPr/>
        <p:txBody>
          <a:bodyPr/>
          <a:lstStyle/>
          <a:p>
            <a:r>
              <a:rPr lang="en-US" dirty="0"/>
              <a:t>Find a node CSV Reader in Node Repository</a:t>
            </a:r>
          </a:p>
          <a:p>
            <a:r>
              <a:rPr lang="en-US" dirty="0"/>
              <a:t>Drag and drop it in Workflow Editor</a:t>
            </a:r>
          </a:p>
          <a:p>
            <a:pPr marL="0" indent="0">
              <a:buNone/>
            </a:pPr>
            <a:endParaRPr lang="en-US" dirty="0"/>
          </a:p>
        </p:txBody>
      </p:sp>
      <p:grpSp>
        <p:nvGrpSpPr>
          <p:cNvPr id="12" name="Gruppieren 11">
            <a:extLst>
              <a:ext uri="{FF2B5EF4-FFF2-40B4-BE49-F238E27FC236}">
                <a16:creationId xmlns:a16="http://schemas.microsoft.com/office/drawing/2014/main" id="{A9710B3E-1EF9-B08D-1771-594D6B9C4FB5}"/>
              </a:ext>
            </a:extLst>
          </p:cNvPr>
          <p:cNvGrpSpPr/>
          <p:nvPr/>
        </p:nvGrpSpPr>
        <p:grpSpPr>
          <a:xfrm>
            <a:off x="906137" y="1961893"/>
            <a:ext cx="2701383" cy="2396181"/>
            <a:chOff x="468226" y="2133094"/>
            <a:chExt cx="3074493" cy="2627919"/>
          </a:xfrm>
        </p:grpSpPr>
        <p:pic>
          <p:nvPicPr>
            <p:cNvPr id="3" name="Grafik 2" descr="Ein Bild, das Text, Screenshot, Schrift, Diagramm enthält.&#10;&#10;Automatisch generierte Beschreibung">
              <a:extLst>
                <a:ext uri="{FF2B5EF4-FFF2-40B4-BE49-F238E27FC236}">
                  <a16:creationId xmlns:a16="http://schemas.microsoft.com/office/drawing/2014/main" id="{63556EC6-EEFF-F1FA-C35B-DF0B2139B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226" y="2133094"/>
              <a:ext cx="3074493" cy="2627919"/>
            </a:xfrm>
            <a:prstGeom prst="rect">
              <a:avLst/>
            </a:prstGeom>
          </p:spPr>
        </p:pic>
        <p:sp>
          <p:nvSpPr>
            <p:cNvPr id="2" name="Rechteck: abgerundete Ecken 1">
              <a:extLst>
                <a:ext uri="{FF2B5EF4-FFF2-40B4-BE49-F238E27FC236}">
                  <a16:creationId xmlns:a16="http://schemas.microsoft.com/office/drawing/2014/main" id="{DD2BEB22-4104-4A12-5553-6B05215096FD}"/>
                </a:ext>
              </a:extLst>
            </p:cNvPr>
            <p:cNvSpPr/>
            <p:nvPr/>
          </p:nvSpPr>
          <p:spPr>
            <a:xfrm>
              <a:off x="742319" y="3387465"/>
              <a:ext cx="682113" cy="59400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grpSp>
        <p:nvGrpSpPr>
          <p:cNvPr id="11" name="Gruppieren 10">
            <a:extLst>
              <a:ext uri="{FF2B5EF4-FFF2-40B4-BE49-F238E27FC236}">
                <a16:creationId xmlns:a16="http://schemas.microsoft.com/office/drawing/2014/main" id="{C8613BD8-BD1A-CC50-BDCC-4A05B7DDBBFF}"/>
              </a:ext>
            </a:extLst>
          </p:cNvPr>
          <p:cNvGrpSpPr/>
          <p:nvPr/>
        </p:nvGrpSpPr>
        <p:grpSpPr>
          <a:xfrm>
            <a:off x="4636800" y="1790810"/>
            <a:ext cx="3567188" cy="2774980"/>
            <a:chOff x="4079306" y="1925378"/>
            <a:chExt cx="4059881" cy="3043352"/>
          </a:xfrm>
        </p:grpSpPr>
        <p:grpSp>
          <p:nvGrpSpPr>
            <p:cNvPr id="24" name="Gruppieren 23">
              <a:extLst>
                <a:ext uri="{FF2B5EF4-FFF2-40B4-BE49-F238E27FC236}">
                  <a16:creationId xmlns:a16="http://schemas.microsoft.com/office/drawing/2014/main" id="{7B5C390D-F921-0DDC-DB96-1F94BE15642B}"/>
                </a:ext>
              </a:extLst>
            </p:cNvPr>
            <p:cNvGrpSpPr/>
            <p:nvPr/>
          </p:nvGrpSpPr>
          <p:grpSpPr>
            <a:xfrm>
              <a:off x="4079306" y="1925378"/>
              <a:ext cx="4059881" cy="3043352"/>
              <a:chOff x="3749937" y="377273"/>
              <a:chExt cx="4059881" cy="3043352"/>
            </a:xfrm>
            <a:effectLst>
              <a:outerShdw blurRad="50800" dist="38100" dir="2700000" algn="tl" rotWithShape="0">
                <a:prstClr val="black">
                  <a:alpha val="40000"/>
                </a:prstClr>
              </a:outerShdw>
            </a:effectLst>
          </p:grpSpPr>
          <p:pic>
            <p:nvPicPr>
              <p:cNvPr id="10" name="Grafik 9" descr="Ein Bild, das Text, Screenshot, Software, Computersymbol enthält.&#10;&#10;Automatisch generierte Beschreibung">
                <a:extLst>
                  <a:ext uri="{FF2B5EF4-FFF2-40B4-BE49-F238E27FC236}">
                    <a16:creationId xmlns:a16="http://schemas.microsoft.com/office/drawing/2014/main" id="{E91AE496-A42D-6C6D-B6BA-B435C72546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937" y="377273"/>
                <a:ext cx="4059881" cy="3043352"/>
              </a:xfrm>
              <a:prstGeom prst="rect">
                <a:avLst/>
              </a:prstGeom>
            </p:spPr>
          </p:pic>
          <p:cxnSp>
            <p:nvCxnSpPr>
              <p:cNvPr id="17" name="Straight Arrow Connector 16">
                <a:extLst>
                  <a:ext uri="{FF2B5EF4-FFF2-40B4-BE49-F238E27FC236}">
                    <a16:creationId xmlns:a16="http://schemas.microsoft.com/office/drawing/2014/main" id="{5FEBD1C1-3D02-E43E-8459-1ED296282149}"/>
                  </a:ext>
                </a:extLst>
              </p:cNvPr>
              <p:cNvCxnSpPr>
                <a:cxnSpLocks/>
              </p:cNvCxnSpPr>
              <p:nvPr/>
            </p:nvCxnSpPr>
            <p:spPr>
              <a:xfrm>
                <a:off x="4704735" y="2095794"/>
                <a:ext cx="2116095" cy="480686"/>
              </a:xfrm>
              <a:prstGeom prst="straightConnector1">
                <a:avLst/>
              </a:prstGeom>
              <a:ln w="57150">
                <a:solidFill>
                  <a:schemeClr val="accent1"/>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grpSp>
        <p:sp>
          <p:nvSpPr>
            <p:cNvPr id="7" name="Rechteck: abgerundete Ecken 6">
              <a:extLst>
                <a:ext uri="{FF2B5EF4-FFF2-40B4-BE49-F238E27FC236}">
                  <a16:creationId xmlns:a16="http://schemas.microsoft.com/office/drawing/2014/main" id="{631F81A4-E49E-F463-73F4-D8092D9D8D18}"/>
                </a:ext>
              </a:extLst>
            </p:cNvPr>
            <p:cNvSpPr/>
            <p:nvPr/>
          </p:nvSpPr>
          <p:spPr>
            <a:xfrm>
              <a:off x="4525061" y="3416822"/>
              <a:ext cx="502397" cy="454153"/>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8" name="Rechteck: abgerundete Ecken 7">
              <a:extLst>
                <a:ext uri="{FF2B5EF4-FFF2-40B4-BE49-F238E27FC236}">
                  <a16:creationId xmlns:a16="http://schemas.microsoft.com/office/drawing/2014/main" id="{9DB42629-0487-B4F9-5176-6634B71FDA94}"/>
                </a:ext>
              </a:extLst>
            </p:cNvPr>
            <p:cNvSpPr/>
            <p:nvPr/>
          </p:nvSpPr>
          <p:spPr>
            <a:xfrm>
              <a:off x="7150199" y="3789799"/>
              <a:ext cx="568112" cy="64563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23587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67DD9-194A-9C0C-09E8-09ACCE86B35B}"/>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244B8256-58E3-0A94-989F-DF31FA091B1C}"/>
              </a:ext>
            </a:extLst>
          </p:cNvPr>
          <p:cNvSpPr>
            <a:spLocks noGrp="1"/>
          </p:cNvSpPr>
          <p:nvPr>
            <p:ph idx="1"/>
          </p:nvPr>
        </p:nvSpPr>
        <p:spPr/>
        <p:txBody>
          <a:bodyPr/>
          <a:lstStyle/>
          <a:p>
            <a:r>
              <a:rPr lang="en-US" dirty="0"/>
              <a:t>Find the following nodes from Node Repository and add to Workflow Editor</a:t>
            </a:r>
          </a:p>
          <a:p>
            <a:pPr lvl="1"/>
            <a:r>
              <a:rPr lang="en-US" dirty="0"/>
              <a:t>Row Filter</a:t>
            </a:r>
          </a:p>
          <a:p>
            <a:pPr lvl="1"/>
            <a:r>
              <a:rPr lang="en-US" dirty="0"/>
              <a:t>Table Writer</a:t>
            </a:r>
          </a:p>
        </p:txBody>
      </p:sp>
      <p:grpSp>
        <p:nvGrpSpPr>
          <p:cNvPr id="11" name="Gruppieren 10">
            <a:extLst>
              <a:ext uri="{FF2B5EF4-FFF2-40B4-BE49-F238E27FC236}">
                <a16:creationId xmlns:a16="http://schemas.microsoft.com/office/drawing/2014/main" id="{FB202918-01F3-F31C-952F-5E12C7AE9D1E}"/>
              </a:ext>
            </a:extLst>
          </p:cNvPr>
          <p:cNvGrpSpPr/>
          <p:nvPr/>
        </p:nvGrpSpPr>
        <p:grpSpPr>
          <a:xfrm>
            <a:off x="3684431" y="2221189"/>
            <a:ext cx="1775139" cy="1073723"/>
            <a:chOff x="3391302" y="3464444"/>
            <a:chExt cx="1775139" cy="1073723"/>
          </a:xfrm>
        </p:grpSpPr>
        <p:pic>
          <p:nvPicPr>
            <p:cNvPr id="8" name="Grafik 7" descr="Ein Bild, das Text, Screenshot, Logo, Schrift enthält.&#10;&#10;Automatisch generierte Beschreibung">
              <a:extLst>
                <a:ext uri="{FF2B5EF4-FFF2-40B4-BE49-F238E27FC236}">
                  <a16:creationId xmlns:a16="http://schemas.microsoft.com/office/drawing/2014/main" id="{490AC9B8-56DC-21AB-DE01-967AC79C08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1302" y="3464444"/>
              <a:ext cx="789866" cy="1073723"/>
            </a:xfrm>
            <a:prstGeom prst="rect">
              <a:avLst/>
            </a:prstGeom>
          </p:spPr>
        </p:pic>
        <p:pic>
          <p:nvPicPr>
            <p:cNvPr id="10" name="Grafik 9" descr="Ein Bild, das Text, Screenshot, Logo, Design enthält.&#10;&#10;Automatisch generierte Beschreibung">
              <a:extLst>
                <a:ext uri="{FF2B5EF4-FFF2-40B4-BE49-F238E27FC236}">
                  <a16:creationId xmlns:a16="http://schemas.microsoft.com/office/drawing/2014/main" id="{9FA6E35C-3414-ECCD-F0E5-053BCE6D2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9639" y="3464444"/>
              <a:ext cx="896802" cy="1073723"/>
            </a:xfrm>
            <a:prstGeom prst="rect">
              <a:avLst/>
            </a:prstGeom>
          </p:spPr>
        </p:pic>
      </p:grpSp>
    </p:spTree>
    <p:extLst>
      <p:ext uri="{BB962C8B-B14F-4D97-AF65-F5344CB8AC3E}">
        <p14:creationId xmlns:p14="http://schemas.microsoft.com/office/powerpoint/2010/main" val="31380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9AC2-F691-6817-90D4-E6073E57DDFE}"/>
              </a:ext>
            </a:extLst>
          </p:cNvPr>
          <p:cNvSpPr>
            <a:spLocks noGrp="1"/>
          </p:cNvSpPr>
          <p:nvPr>
            <p:ph type="title"/>
          </p:nvPr>
        </p:nvSpPr>
        <p:spPr/>
        <p:txBody>
          <a:bodyPr/>
          <a:lstStyle/>
          <a:p>
            <a:r>
              <a:rPr lang="en-US" dirty="0"/>
              <a:t>Let’s Play!</a:t>
            </a:r>
          </a:p>
        </p:txBody>
      </p:sp>
      <p:sp>
        <p:nvSpPr>
          <p:cNvPr id="3" name="Content Placeholder 2">
            <a:extLst>
              <a:ext uri="{FF2B5EF4-FFF2-40B4-BE49-F238E27FC236}">
                <a16:creationId xmlns:a16="http://schemas.microsoft.com/office/drawing/2014/main" id="{CBF90633-9983-F6B7-CC67-FC5626DCE3C3}"/>
              </a:ext>
            </a:extLst>
          </p:cNvPr>
          <p:cNvSpPr>
            <a:spLocks noGrp="1"/>
          </p:cNvSpPr>
          <p:nvPr>
            <p:ph idx="1"/>
          </p:nvPr>
        </p:nvSpPr>
        <p:spPr/>
        <p:txBody>
          <a:bodyPr/>
          <a:lstStyle/>
          <a:p>
            <a:pPr marL="0" indent="0">
              <a:buNone/>
            </a:pPr>
            <a:r>
              <a:rPr lang="en-US" sz="900" dirty="0">
                <a:latin typeface="Slack-Lato"/>
                <a:hlinkClick r:id="rId3"/>
              </a:rPr>
              <a:t>https://communityserver.knime.com/</a:t>
            </a:r>
            <a:r>
              <a:rPr lang="en-US" sz="900" dirty="0" err="1">
                <a:latin typeface="Slack-Lato"/>
                <a:hlinkClick r:id="rId3"/>
              </a:rPr>
              <a:t>knime</a:t>
            </a:r>
            <a:r>
              <a:rPr lang="en-US" sz="900" dirty="0">
                <a:latin typeface="Slack-Lato"/>
                <a:hlinkClick r:id="rId3"/>
              </a:rPr>
              <a:t>/</a:t>
            </a:r>
            <a:r>
              <a:rPr lang="en-US" sz="900" dirty="0" err="1">
                <a:latin typeface="Slack-Lato"/>
                <a:hlinkClick r:id="rId3"/>
              </a:rPr>
              <a:t>webportal</a:t>
            </a:r>
            <a:r>
              <a:rPr lang="en-US" sz="900" dirty="0">
                <a:latin typeface="Slack-Lato"/>
                <a:hlinkClick r:id="rId3"/>
              </a:rPr>
              <a:t>/space/Users/</a:t>
            </a:r>
            <a:r>
              <a:rPr lang="en-US" sz="900" dirty="0" err="1">
                <a:latin typeface="Slack-Lato"/>
                <a:hlinkClick r:id="rId3"/>
              </a:rPr>
              <a:t>lada</a:t>
            </a:r>
            <a:r>
              <a:rPr lang="en-US" sz="900" dirty="0">
                <a:latin typeface="Slack-Lato"/>
                <a:hlinkClick r:id="rId3"/>
              </a:rPr>
              <a:t>/Guess%20the%20song/</a:t>
            </a:r>
            <a:r>
              <a:rPr lang="en-US" sz="900" dirty="0" err="1">
                <a:latin typeface="Slack-Lato"/>
                <a:hlinkClick r:id="rId3"/>
              </a:rPr>
              <a:t>Gue</a:t>
            </a:r>
            <a:r>
              <a:rPr lang="en-US" sz="900" dirty="0">
                <a:latin typeface="Slack-Lato"/>
                <a:hlinkClick r:id="rId3"/>
              </a:rPr>
              <a:t>[…]NjBmOWE5MSJ9.VoSq0bnM3Ss2vtScElYox-t6QUI6TyViuOsoV8mwBZ4</a:t>
            </a:r>
            <a:endParaRPr lang="en-US" sz="900" dirty="0"/>
          </a:p>
        </p:txBody>
      </p:sp>
      <p:grpSp>
        <p:nvGrpSpPr>
          <p:cNvPr id="4" name="Gruppieren 3">
            <a:extLst>
              <a:ext uri="{FF2B5EF4-FFF2-40B4-BE49-F238E27FC236}">
                <a16:creationId xmlns:a16="http://schemas.microsoft.com/office/drawing/2014/main" id="{CBA25AE1-97B5-ACF1-F285-EBA83EBC114E}"/>
              </a:ext>
            </a:extLst>
          </p:cNvPr>
          <p:cNvGrpSpPr>
            <a:grpSpLocks noChangeAspect="1"/>
          </p:cNvGrpSpPr>
          <p:nvPr/>
        </p:nvGrpSpPr>
        <p:grpSpPr>
          <a:xfrm>
            <a:off x="993978" y="1327468"/>
            <a:ext cx="6904422" cy="3319318"/>
            <a:chOff x="259571" y="892597"/>
            <a:chExt cx="8174844" cy="3930077"/>
          </a:xfrm>
          <a:effectLst/>
        </p:grpSpPr>
        <p:pic>
          <p:nvPicPr>
            <p:cNvPr id="5" name="Picture 4">
              <a:extLst>
                <a:ext uri="{FF2B5EF4-FFF2-40B4-BE49-F238E27FC236}">
                  <a16:creationId xmlns:a16="http://schemas.microsoft.com/office/drawing/2014/main" id="{C5C1E1BE-920F-EFCF-5238-C202877EC0A8}"/>
                </a:ext>
              </a:extLst>
            </p:cNvPr>
            <p:cNvPicPr>
              <a:picLocks noChangeAspect="1"/>
            </p:cNvPicPr>
            <p:nvPr/>
          </p:nvPicPr>
          <p:blipFill>
            <a:blip r:embed="rId4"/>
            <a:stretch>
              <a:fillRect/>
            </a:stretch>
          </p:blipFill>
          <p:spPr>
            <a:xfrm>
              <a:off x="259571" y="892597"/>
              <a:ext cx="2014177" cy="1693779"/>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211BFDCB-9E49-A3E8-E6EF-D568C00E125E}"/>
                </a:ext>
              </a:extLst>
            </p:cNvPr>
            <p:cNvPicPr>
              <a:picLocks noChangeAspect="1"/>
            </p:cNvPicPr>
            <p:nvPr/>
          </p:nvPicPr>
          <p:blipFill>
            <a:blip r:embed="rId5"/>
            <a:stretch>
              <a:fillRect/>
            </a:stretch>
          </p:blipFill>
          <p:spPr>
            <a:xfrm>
              <a:off x="2559390" y="892597"/>
              <a:ext cx="2007569" cy="1693778"/>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B89FFE89-0D2E-795F-D2D5-3C1B39A73BAB}"/>
                </a:ext>
              </a:extLst>
            </p:cNvPr>
            <p:cNvPicPr>
              <a:picLocks noChangeAspect="1"/>
            </p:cNvPicPr>
            <p:nvPr/>
          </p:nvPicPr>
          <p:blipFill>
            <a:blip r:embed="rId6"/>
            <a:stretch>
              <a:fillRect/>
            </a:stretch>
          </p:blipFill>
          <p:spPr>
            <a:xfrm>
              <a:off x="259571" y="3127816"/>
              <a:ext cx="2007569" cy="1694858"/>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4D23E182-B5A6-B118-C177-1799F47FAE80}"/>
                </a:ext>
              </a:extLst>
            </p:cNvPr>
            <p:cNvPicPr>
              <a:picLocks noChangeAspect="1"/>
            </p:cNvPicPr>
            <p:nvPr/>
          </p:nvPicPr>
          <p:blipFill>
            <a:blip r:embed="rId7"/>
            <a:stretch>
              <a:fillRect/>
            </a:stretch>
          </p:blipFill>
          <p:spPr>
            <a:xfrm>
              <a:off x="2566231" y="3128625"/>
              <a:ext cx="2007569" cy="1694049"/>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D062CADF-AEEC-FDA5-3E9C-5F0A821CA598}"/>
                </a:ext>
              </a:extLst>
            </p:cNvPr>
            <p:cNvPicPr>
              <a:picLocks noChangeAspect="1"/>
            </p:cNvPicPr>
            <p:nvPr/>
          </p:nvPicPr>
          <p:blipFill>
            <a:blip r:embed="rId8"/>
            <a:stretch>
              <a:fillRect/>
            </a:stretch>
          </p:blipFill>
          <p:spPr>
            <a:xfrm>
              <a:off x="6036817" y="1071332"/>
              <a:ext cx="2397598" cy="3452542"/>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16" name="Arrow: Right 15">
              <a:extLst>
                <a:ext uri="{FF2B5EF4-FFF2-40B4-BE49-F238E27FC236}">
                  <a16:creationId xmlns:a16="http://schemas.microsoft.com/office/drawing/2014/main" id="{CF3B7FC8-5297-7A82-7C4F-BA9262E4E28B}"/>
                </a:ext>
              </a:extLst>
            </p:cNvPr>
            <p:cNvSpPr/>
            <p:nvPr/>
          </p:nvSpPr>
          <p:spPr>
            <a:xfrm>
              <a:off x="4872891" y="2643184"/>
              <a:ext cx="864835" cy="484632"/>
            </a:xfrm>
            <a:prstGeom prst="right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7" name="TextBox 16">
              <a:extLst>
                <a:ext uri="{FF2B5EF4-FFF2-40B4-BE49-F238E27FC236}">
                  <a16:creationId xmlns:a16="http://schemas.microsoft.com/office/drawing/2014/main" id="{A3A26F94-5BA5-C515-5618-A9F99350C4A4}"/>
                </a:ext>
              </a:extLst>
            </p:cNvPr>
            <p:cNvSpPr txBox="1"/>
            <p:nvPr/>
          </p:nvSpPr>
          <p:spPr>
            <a:xfrm rot="5400000">
              <a:off x="829376" y="2628002"/>
              <a:ext cx="380480" cy="442035"/>
            </a:xfrm>
            <a:prstGeom prst="rect">
              <a:avLst/>
            </a:prstGeom>
            <a:noFill/>
            <a:ln w="15875">
              <a:noFill/>
            </a:ln>
            <a:effectLst/>
          </p:spPr>
          <p:txBody>
            <a:bodyPr wrap="none" lIns="36000" tIns="36000" rIns="36000" bIns="36000" rtlCol="0" anchor="ctr" anchorCtr="0">
              <a:spAutoFit/>
            </a:bodyPr>
            <a:lstStyle/>
            <a:p>
              <a:pPr algn="l"/>
              <a:r>
                <a:rPr lang="en-US" sz="2400" dirty="0"/>
                <a:t>…</a:t>
              </a:r>
            </a:p>
          </p:txBody>
        </p:sp>
      </p:grpSp>
    </p:spTree>
    <p:extLst>
      <p:ext uri="{BB962C8B-B14F-4D97-AF65-F5344CB8AC3E}">
        <p14:creationId xmlns:p14="http://schemas.microsoft.com/office/powerpoint/2010/main" val="3457696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53752-E615-1C7A-473D-E13F55358719}"/>
              </a:ext>
            </a:extLst>
          </p:cNvPr>
          <p:cNvSpPr>
            <a:spLocks noGrp="1"/>
          </p:cNvSpPr>
          <p:nvPr>
            <p:ph type="ctrTitle"/>
          </p:nvPr>
        </p:nvSpPr>
        <p:spPr/>
        <p:txBody>
          <a:bodyPr/>
          <a:lstStyle/>
          <a:p>
            <a:r>
              <a:rPr lang="en-US" dirty="0"/>
              <a:t>First KNIME Workflow</a:t>
            </a:r>
          </a:p>
        </p:txBody>
      </p:sp>
    </p:spTree>
    <p:extLst>
      <p:ext uri="{BB962C8B-B14F-4D97-AF65-F5344CB8AC3E}">
        <p14:creationId xmlns:p14="http://schemas.microsoft.com/office/powerpoint/2010/main" val="2105196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FAE7A5-1CA0-8B3B-DF35-62DDE2442793}"/>
              </a:ext>
            </a:extLst>
          </p:cNvPr>
          <p:cNvSpPr>
            <a:spLocks noGrp="1"/>
          </p:cNvSpPr>
          <p:nvPr>
            <p:ph type="title"/>
          </p:nvPr>
        </p:nvSpPr>
        <p:spPr/>
        <p:txBody>
          <a:bodyPr/>
          <a:lstStyle/>
          <a:p>
            <a:r>
              <a:rPr lang="en-US" dirty="0"/>
              <a:t>Organizing the Workspace</a:t>
            </a:r>
          </a:p>
        </p:txBody>
      </p:sp>
      <p:sp>
        <p:nvSpPr>
          <p:cNvPr id="4" name="Content Placeholder 3">
            <a:extLst>
              <a:ext uri="{FF2B5EF4-FFF2-40B4-BE49-F238E27FC236}">
                <a16:creationId xmlns:a16="http://schemas.microsoft.com/office/drawing/2014/main" id="{5BD9A29A-60A8-E986-C7DC-41B17311D326}"/>
              </a:ext>
            </a:extLst>
          </p:cNvPr>
          <p:cNvSpPr>
            <a:spLocks noGrp="1"/>
          </p:cNvSpPr>
          <p:nvPr>
            <p:ph idx="1"/>
          </p:nvPr>
        </p:nvSpPr>
        <p:spPr/>
        <p:txBody>
          <a:bodyPr/>
          <a:lstStyle/>
          <a:p>
            <a:pPr marL="0" indent="0">
              <a:buNone/>
            </a:pPr>
            <a:r>
              <a:rPr lang="en-US" dirty="0"/>
              <a:t>Let’s organize the workspace!</a:t>
            </a:r>
          </a:p>
          <a:p>
            <a:r>
              <a:rPr lang="en-US" dirty="0"/>
              <a:t>It’s a good idea to create folders for different projects</a:t>
            </a:r>
          </a:p>
          <a:p>
            <a:r>
              <a:rPr lang="en-US" dirty="0"/>
              <a:t>To organize today’s demo &amp; exercises, let’s create </a:t>
            </a:r>
          </a:p>
          <a:p>
            <a:pPr lvl="1"/>
            <a:r>
              <a:rPr lang="en-US" dirty="0"/>
              <a:t>A folder for this project</a:t>
            </a:r>
          </a:p>
          <a:p>
            <a:pPr lvl="1"/>
            <a:r>
              <a:rPr lang="en-US" dirty="0"/>
              <a:t>A folder for data</a:t>
            </a:r>
          </a:p>
          <a:p>
            <a:pPr lvl="1"/>
            <a:r>
              <a:rPr lang="en-US" dirty="0"/>
              <a:t>A folder for workflows</a:t>
            </a:r>
          </a:p>
          <a:p>
            <a:pPr marL="345600" lvl="1" indent="0">
              <a:buNone/>
            </a:pPr>
            <a:endParaRPr lang="en-US" dirty="0"/>
          </a:p>
        </p:txBody>
      </p:sp>
    </p:spTree>
    <p:extLst>
      <p:ext uri="{BB962C8B-B14F-4D97-AF65-F5344CB8AC3E}">
        <p14:creationId xmlns:p14="http://schemas.microsoft.com/office/powerpoint/2010/main" val="586640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620AC-1D97-46FF-B550-50E572B4895D}"/>
              </a:ext>
            </a:extLst>
          </p:cNvPr>
          <p:cNvSpPr>
            <a:spLocks noGrp="1"/>
          </p:cNvSpPr>
          <p:nvPr>
            <p:ph type="title"/>
          </p:nvPr>
        </p:nvSpPr>
        <p:spPr/>
        <p:txBody>
          <a:bodyPr/>
          <a:lstStyle/>
          <a:p>
            <a:r>
              <a:rPr lang="en-US" dirty="0"/>
              <a:t>Demo – Creating a Workflow Group</a:t>
            </a:r>
          </a:p>
        </p:txBody>
      </p:sp>
      <p:sp>
        <p:nvSpPr>
          <p:cNvPr id="3" name="Content Placeholder 2">
            <a:extLst>
              <a:ext uri="{FF2B5EF4-FFF2-40B4-BE49-F238E27FC236}">
                <a16:creationId xmlns:a16="http://schemas.microsoft.com/office/drawing/2014/main" id="{5F7C3397-075E-BE52-A445-63520B554109}"/>
              </a:ext>
            </a:extLst>
          </p:cNvPr>
          <p:cNvSpPr>
            <a:spLocks noGrp="1"/>
          </p:cNvSpPr>
          <p:nvPr>
            <p:ph idx="1"/>
          </p:nvPr>
        </p:nvSpPr>
        <p:spPr/>
        <p:txBody>
          <a:bodyPr/>
          <a:lstStyle/>
          <a:p>
            <a:r>
              <a:rPr lang="en-US" dirty="0"/>
              <a:t>Click the three dots in the upper right corner of the Space Explorer and select “Create Folder”</a:t>
            </a:r>
          </a:p>
          <a:p>
            <a:r>
              <a:rPr lang="en-US" dirty="0"/>
              <a:t>Create a folder “</a:t>
            </a:r>
            <a:r>
              <a:rPr lang="en-US" dirty="0" err="1"/>
              <a:t>workflow_group</a:t>
            </a:r>
            <a:r>
              <a:rPr lang="en-US" dirty="0"/>
              <a:t>”</a:t>
            </a:r>
          </a:p>
        </p:txBody>
      </p:sp>
      <p:grpSp>
        <p:nvGrpSpPr>
          <p:cNvPr id="5" name="Gruppieren 4">
            <a:extLst>
              <a:ext uri="{FF2B5EF4-FFF2-40B4-BE49-F238E27FC236}">
                <a16:creationId xmlns:a16="http://schemas.microsoft.com/office/drawing/2014/main" id="{3160EFC0-207F-BB38-1FBB-3DE5CCDA1A74}"/>
              </a:ext>
            </a:extLst>
          </p:cNvPr>
          <p:cNvGrpSpPr>
            <a:grpSpLocks noChangeAspect="1"/>
          </p:cNvGrpSpPr>
          <p:nvPr/>
        </p:nvGrpSpPr>
        <p:grpSpPr>
          <a:xfrm>
            <a:off x="1264453" y="2052988"/>
            <a:ext cx="2600508" cy="2518652"/>
            <a:chOff x="936797" y="2041380"/>
            <a:chExt cx="3136963" cy="3038221"/>
          </a:xfrm>
        </p:grpSpPr>
        <p:pic>
          <p:nvPicPr>
            <p:cNvPr id="12" name="Grafik 11" descr="Ein Bild, das Text, Screenshot, Software, Zahl enthält.&#10;&#10;Automatisch generierte Beschreibung">
              <a:extLst>
                <a:ext uri="{FF2B5EF4-FFF2-40B4-BE49-F238E27FC236}">
                  <a16:creationId xmlns:a16="http://schemas.microsoft.com/office/drawing/2014/main" id="{5A31FEB4-69C4-AD7B-54B7-3DCCCCDE6C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797" y="2041380"/>
              <a:ext cx="3136963" cy="3038221"/>
            </a:xfrm>
            <a:prstGeom prst="rect">
              <a:avLst/>
            </a:prstGeom>
          </p:spPr>
        </p:pic>
        <p:sp>
          <p:nvSpPr>
            <p:cNvPr id="4" name="Rechteck: abgerundete Ecken 3">
              <a:extLst>
                <a:ext uri="{FF2B5EF4-FFF2-40B4-BE49-F238E27FC236}">
                  <a16:creationId xmlns:a16="http://schemas.microsoft.com/office/drawing/2014/main" id="{9345A0D8-7F61-8A4E-BC1A-9BA339FBDAD4}"/>
                </a:ext>
              </a:extLst>
            </p:cNvPr>
            <p:cNvSpPr/>
            <p:nvPr/>
          </p:nvSpPr>
          <p:spPr>
            <a:xfrm>
              <a:off x="2682758" y="3525722"/>
              <a:ext cx="1091381" cy="19711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grpSp>
        <p:nvGrpSpPr>
          <p:cNvPr id="7" name="Gruppieren 6">
            <a:extLst>
              <a:ext uri="{FF2B5EF4-FFF2-40B4-BE49-F238E27FC236}">
                <a16:creationId xmlns:a16="http://schemas.microsoft.com/office/drawing/2014/main" id="{303773E7-E3A7-CAFD-FE20-1FF69C247E69}"/>
              </a:ext>
            </a:extLst>
          </p:cNvPr>
          <p:cNvGrpSpPr>
            <a:grpSpLocks noChangeAspect="1"/>
          </p:cNvGrpSpPr>
          <p:nvPr/>
        </p:nvGrpSpPr>
        <p:grpSpPr>
          <a:xfrm>
            <a:off x="5106334" y="1850768"/>
            <a:ext cx="2810962" cy="2940593"/>
            <a:chOff x="4735264" y="1752120"/>
            <a:chExt cx="3390831" cy="3547204"/>
          </a:xfrm>
        </p:grpSpPr>
        <p:pic>
          <p:nvPicPr>
            <p:cNvPr id="16" name="Grafik 15" descr="Ein Bild, das Text, Screenshot, Software, Zahl enthält.&#10;&#10;Automatisch generierte Beschreibung">
              <a:extLst>
                <a:ext uri="{FF2B5EF4-FFF2-40B4-BE49-F238E27FC236}">
                  <a16:creationId xmlns:a16="http://schemas.microsoft.com/office/drawing/2014/main" id="{72353674-2CF4-F882-217A-9D0EE69E4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264" y="1752120"/>
              <a:ext cx="3390831" cy="3547204"/>
            </a:xfrm>
            <a:prstGeom prst="rect">
              <a:avLst/>
            </a:prstGeom>
          </p:spPr>
        </p:pic>
        <p:sp>
          <p:nvSpPr>
            <p:cNvPr id="6" name="Rechteck: abgerundete Ecken 5">
              <a:extLst>
                <a:ext uri="{FF2B5EF4-FFF2-40B4-BE49-F238E27FC236}">
                  <a16:creationId xmlns:a16="http://schemas.microsoft.com/office/drawing/2014/main" id="{6B0C58B5-7B06-1A0B-10F2-1E8DF3ECFD5E}"/>
                </a:ext>
              </a:extLst>
            </p:cNvPr>
            <p:cNvSpPr/>
            <p:nvPr/>
          </p:nvSpPr>
          <p:spPr>
            <a:xfrm>
              <a:off x="5199413" y="4033685"/>
              <a:ext cx="2683600" cy="287592"/>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4168193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DB814-C1A4-2019-0D17-FE82C2B344CE}"/>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8CCF918D-2A78-229B-7D15-86FA77E29F9B}"/>
              </a:ext>
            </a:extLst>
          </p:cNvPr>
          <p:cNvSpPr>
            <a:spLocks noGrp="1"/>
          </p:cNvSpPr>
          <p:nvPr>
            <p:ph idx="1"/>
          </p:nvPr>
        </p:nvSpPr>
        <p:spPr/>
        <p:txBody>
          <a:bodyPr/>
          <a:lstStyle/>
          <a:p>
            <a:r>
              <a:rPr lang="en-US" dirty="0"/>
              <a:t>Create the following folders under “</a:t>
            </a:r>
            <a:r>
              <a:rPr lang="en-US" dirty="0" err="1"/>
              <a:t>workflow_group</a:t>
            </a:r>
            <a:r>
              <a:rPr lang="en-US" dirty="0"/>
              <a:t>”</a:t>
            </a:r>
          </a:p>
          <a:p>
            <a:pPr lvl="1"/>
            <a:r>
              <a:rPr lang="en-US" dirty="0"/>
              <a:t>“data”</a:t>
            </a:r>
          </a:p>
          <a:p>
            <a:pPr lvl="1"/>
            <a:r>
              <a:rPr lang="en-US" dirty="0"/>
              <a:t>“workflows”  </a:t>
            </a:r>
          </a:p>
        </p:txBody>
      </p:sp>
      <p:pic>
        <p:nvPicPr>
          <p:cNvPr id="6" name="Grafik 5" descr="Ein Bild, das Text, Screenshot, Software, Zahl enthält.&#10;&#10;Automatisch generierte Beschreibung">
            <a:extLst>
              <a:ext uri="{FF2B5EF4-FFF2-40B4-BE49-F238E27FC236}">
                <a16:creationId xmlns:a16="http://schemas.microsoft.com/office/drawing/2014/main" id="{7A78FC65-2541-7BAF-206D-74D5AEA2518E}"/>
              </a:ext>
            </a:extLst>
          </p:cNvPr>
          <p:cNvPicPr>
            <a:picLocks noChangeAspect="1"/>
          </p:cNvPicPr>
          <p:nvPr/>
        </p:nvPicPr>
        <p:blipFill rotWithShape="1">
          <a:blip r:embed="rId2">
            <a:extLst>
              <a:ext uri="{28A0092B-C50C-407E-A947-70E740481C1C}">
                <a14:useLocalDpi xmlns:a14="http://schemas.microsoft.com/office/drawing/2010/main" val="0"/>
              </a:ext>
            </a:extLst>
          </a:blip>
          <a:srcRect t="19404"/>
          <a:stretch/>
        </p:blipFill>
        <p:spPr>
          <a:xfrm>
            <a:off x="2836866" y="2010264"/>
            <a:ext cx="3470268" cy="22964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77864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28E42-B6DC-D818-2256-ADBEEAB0F1CB}"/>
              </a:ext>
            </a:extLst>
          </p:cNvPr>
          <p:cNvSpPr>
            <a:spLocks noGrp="1"/>
          </p:cNvSpPr>
          <p:nvPr>
            <p:ph type="title"/>
          </p:nvPr>
        </p:nvSpPr>
        <p:spPr/>
        <p:txBody>
          <a:bodyPr/>
          <a:lstStyle/>
          <a:p>
            <a:r>
              <a:rPr lang="en-US" dirty="0"/>
              <a:t>Workflow Groups on Your Workspace</a:t>
            </a:r>
          </a:p>
        </p:txBody>
      </p:sp>
      <p:sp>
        <p:nvSpPr>
          <p:cNvPr id="3" name="Content Placeholder 2">
            <a:extLst>
              <a:ext uri="{FF2B5EF4-FFF2-40B4-BE49-F238E27FC236}">
                <a16:creationId xmlns:a16="http://schemas.microsoft.com/office/drawing/2014/main" id="{3BE1EA22-5902-53A6-5805-7687B0C07FD4}"/>
              </a:ext>
            </a:extLst>
          </p:cNvPr>
          <p:cNvSpPr>
            <a:spLocks noGrp="1"/>
          </p:cNvSpPr>
          <p:nvPr>
            <p:ph idx="1"/>
          </p:nvPr>
        </p:nvSpPr>
        <p:spPr/>
        <p:txBody>
          <a:bodyPr/>
          <a:lstStyle/>
          <a:p>
            <a:r>
              <a:rPr lang="en-US" dirty="0"/>
              <a:t>You can see the folders you create in your workspace on your computer</a:t>
            </a:r>
          </a:p>
          <a:p>
            <a:r>
              <a:rPr lang="en-US" dirty="0"/>
              <a:t>“data” and “workflows” are folders under “</a:t>
            </a:r>
            <a:r>
              <a:rPr lang="en-US" dirty="0" err="1"/>
              <a:t>workflow_group</a:t>
            </a:r>
            <a:r>
              <a:rPr lang="en-US" dirty="0"/>
              <a:t>” in the workspace</a:t>
            </a:r>
          </a:p>
        </p:txBody>
      </p:sp>
      <p:grpSp>
        <p:nvGrpSpPr>
          <p:cNvPr id="10" name="Gruppieren 9">
            <a:extLst>
              <a:ext uri="{FF2B5EF4-FFF2-40B4-BE49-F238E27FC236}">
                <a16:creationId xmlns:a16="http://schemas.microsoft.com/office/drawing/2014/main" id="{FBF8CE3B-0D92-7E70-F9F9-264EA7D00A7E}"/>
              </a:ext>
            </a:extLst>
          </p:cNvPr>
          <p:cNvGrpSpPr/>
          <p:nvPr/>
        </p:nvGrpSpPr>
        <p:grpSpPr>
          <a:xfrm>
            <a:off x="1229287" y="1989125"/>
            <a:ext cx="6685426" cy="2312611"/>
            <a:chOff x="1229287" y="2274874"/>
            <a:chExt cx="6685426" cy="2312611"/>
          </a:xfrm>
          <a:effectLst>
            <a:outerShdw blurRad="50800" dist="38100" dir="2700000" algn="tl" rotWithShape="0">
              <a:prstClr val="black">
                <a:alpha val="40000"/>
              </a:prstClr>
            </a:outerShdw>
          </a:effectLst>
        </p:grpSpPr>
        <p:pic>
          <p:nvPicPr>
            <p:cNvPr id="5" name="Picture 4">
              <a:extLst>
                <a:ext uri="{FF2B5EF4-FFF2-40B4-BE49-F238E27FC236}">
                  <a16:creationId xmlns:a16="http://schemas.microsoft.com/office/drawing/2014/main" id="{E5A3751F-3AE9-EF4A-AC80-BE8EA3A50807}"/>
                </a:ext>
              </a:extLst>
            </p:cNvPr>
            <p:cNvPicPr>
              <a:picLocks noChangeAspect="1"/>
            </p:cNvPicPr>
            <p:nvPr/>
          </p:nvPicPr>
          <p:blipFill rotWithShape="1">
            <a:blip r:embed="rId2"/>
            <a:srcRect b="16741"/>
            <a:stretch/>
          </p:blipFill>
          <p:spPr>
            <a:xfrm>
              <a:off x="1229287" y="2274874"/>
              <a:ext cx="6685426" cy="2312611"/>
            </a:xfrm>
            <a:prstGeom prst="rect">
              <a:avLst/>
            </a:prstGeom>
          </p:spPr>
        </p:pic>
        <p:sp>
          <p:nvSpPr>
            <p:cNvPr id="8" name="Rechteck: abgerundete Ecken 7">
              <a:extLst>
                <a:ext uri="{FF2B5EF4-FFF2-40B4-BE49-F238E27FC236}">
                  <a16:creationId xmlns:a16="http://schemas.microsoft.com/office/drawing/2014/main" id="{E33C49C3-77D3-10B4-9775-A1FEFE0BB95E}"/>
                </a:ext>
              </a:extLst>
            </p:cNvPr>
            <p:cNvSpPr/>
            <p:nvPr/>
          </p:nvSpPr>
          <p:spPr>
            <a:xfrm>
              <a:off x="2073202" y="3234065"/>
              <a:ext cx="2369820" cy="19711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9" name="Rechteck: abgerundete Ecken 8">
              <a:extLst>
                <a:ext uri="{FF2B5EF4-FFF2-40B4-BE49-F238E27FC236}">
                  <a16:creationId xmlns:a16="http://schemas.microsoft.com/office/drawing/2014/main" id="{553F0EFE-7246-62AF-AA16-60001EB12537}"/>
                </a:ext>
              </a:extLst>
            </p:cNvPr>
            <p:cNvSpPr/>
            <p:nvPr/>
          </p:nvSpPr>
          <p:spPr>
            <a:xfrm>
              <a:off x="3414322" y="3642605"/>
              <a:ext cx="899160" cy="33528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333856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87A9C-BE55-F9D6-EA45-52E35B6D498A}"/>
              </a:ext>
            </a:extLst>
          </p:cNvPr>
          <p:cNvSpPr>
            <a:spLocks noGrp="1"/>
          </p:cNvSpPr>
          <p:nvPr>
            <p:ph type="title"/>
          </p:nvPr>
        </p:nvSpPr>
        <p:spPr/>
        <p:txBody>
          <a:bodyPr/>
          <a:lstStyle/>
          <a:p>
            <a:r>
              <a:rPr lang="en-US" dirty="0"/>
              <a:t>Demo – Files in a Workflow Group</a:t>
            </a:r>
          </a:p>
        </p:txBody>
      </p:sp>
      <p:sp>
        <p:nvSpPr>
          <p:cNvPr id="3" name="Content Placeholder 2">
            <a:extLst>
              <a:ext uri="{FF2B5EF4-FFF2-40B4-BE49-F238E27FC236}">
                <a16:creationId xmlns:a16="http://schemas.microsoft.com/office/drawing/2014/main" id="{56BBAA0C-D277-EDE2-2C19-BCBD7CB3653C}"/>
              </a:ext>
            </a:extLst>
          </p:cNvPr>
          <p:cNvSpPr>
            <a:spLocks noGrp="1"/>
          </p:cNvSpPr>
          <p:nvPr>
            <p:ph idx="1"/>
          </p:nvPr>
        </p:nvSpPr>
        <p:spPr/>
        <p:txBody>
          <a:bodyPr/>
          <a:lstStyle/>
          <a:p>
            <a:r>
              <a:rPr lang="en-US" dirty="0"/>
              <a:t>Copy the file Song info.csv under the “data” folder on your computer</a:t>
            </a:r>
          </a:p>
          <a:p>
            <a:r>
              <a:rPr lang="en-US" dirty="0"/>
              <a:t>You can see Song info.csv on KNIME Explorer</a:t>
            </a:r>
          </a:p>
        </p:txBody>
      </p:sp>
      <p:grpSp>
        <p:nvGrpSpPr>
          <p:cNvPr id="11" name="Gruppieren 10">
            <a:extLst>
              <a:ext uri="{FF2B5EF4-FFF2-40B4-BE49-F238E27FC236}">
                <a16:creationId xmlns:a16="http://schemas.microsoft.com/office/drawing/2014/main" id="{4F89CDE6-4508-7A33-71D4-32F7E3021208}"/>
              </a:ext>
            </a:extLst>
          </p:cNvPr>
          <p:cNvGrpSpPr/>
          <p:nvPr/>
        </p:nvGrpSpPr>
        <p:grpSpPr>
          <a:xfrm>
            <a:off x="586740" y="2149920"/>
            <a:ext cx="3985260" cy="2143362"/>
            <a:chOff x="586740" y="2435670"/>
            <a:chExt cx="3985260" cy="2143362"/>
          </a:xfrm>
          <a:effectLst>
            <a:outerShdw blurRad="50800" dist="38100" dir="2700000" algn="tl" rotWithShape="0">
              <a:prstClr val="black">
                <a:alpha val="40000"/>
              </a:prstClr>
            </a:outerShdw>
          </a:effectLst>
        </p:grpSpPr>
        <p:pic>
          <p:nvPicPr>
            <p:cNvPr id="5" name="Picture 4">
              <a:extLst>
                <a:ext uri="{FF2B5EF4-FFF2-40B4-BE49-F238E27FC236}">
                  <a16:creationId xmlns:a16="http://schemas.microsoft.com/office/drawing/2014/main" id="{A5A74E75-7109-41BF-F7C7-C7DA01CB2492}"/>
                </a:ext>
              </a:extLst>
            </p:cNvPr>
            <p:cNvPicPr>
              <a:picLocks noChangeAspect="1"/>
            </p:cNvPicPr>
            <p:nvPr/>
          </p:nvPicPr>
          <p:blipFill rotWithShape="1">
            <a:blip r:embed="rId2"/>
            <a:srcRect l="835"/>
            <a:stretch/>
          </p:blipFill>
          <p:spPr>
            <a:xfrm>
              <a:off x="586740" y="2435670"/>
              <a:ext cx="3985260" cy="2143362"/>
            </a:xfrm>
            <a:prstGeom prst="rect">
              <a:avLst/>
            </a:prstGeom>
          </p:spPr>
        </p:pic>
        <p:sp>
          <p:nvSpPr>
            <p:cNvPr id="6" name="Rechteck: abgerundete Ecken 5">
              <a:extLst>
                <a:ext uri="{FF2B5EF4-FFF2-40B4-BE49-F238E27FC236}">
                  <a16:creationId xmlns:a16="http://schemas.microsoft.com/office/drawing/2014/main" id="{81082C15-3AA4-4D23-25CE-3877E5F46974}"/>
                </a:ext>
              </a:extLst>
            </p:cNvPr>
            <p:cNvSpPr/>
            <p:nvPr/>
          </p:nvSpPr>
          <p:spPr>
            <a:xfrm>
              <a:off x="1297858" y="3507350"/>
              <a:ext cx="2908381" cy="28214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7" name="Rechteck: abgerundete Ecken 6">
              <a:extLst>
                <a:ext uri="{FF2B5EF4-FFF2-40B4-BE49-F238E27FC236}">
                  <a16:creationId xmlns:a16="http://schemas.microsoft.com/office/drawing/2014/main" id="{74A3B3D1-49FC-BC9E-0513-E1FFB6851542}"/>
                </a:ext>
              </a:extLst>
            </p:cNvPr>
            <p:cNvSpPr/>
            <p:nvPr/>
          </p:nvSpPr>
          <p:spPr>
            <a:xfrm>
              <a:off x="3177169" y="3995604"/>
              <a:ext cx="822401" cy="22699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grpSp>
        <p:nvGrpSpPr>
          <p:cNvPr id="13" name="Gruppieren 12">
            <a:extLst>
              <a:ext uri="{FF2B5EF4-FFF2-40B4-BE49-F238E27FC236}">
                <a16:creationId xmlns:a16="http://schemas.microsoft.com/office/drawing/2014/main" id="{E1BA33B4-7708-8957-9826-9E1FB3C8097C}"/>
              </a:ext>
            </a:extLst>
          </p:cNvPr>
          <p:cNvGrpSpPr/>
          <p:nvPr/>
        </p:nvGrpSpPr>
        <p:grpSpPr>
          <a:xfrm>
            <a:off x="4943678" y="2274828"/>
            <a:ext cx="3676245" cy="1893544"/>
            <a:chOff x="4943677" y="2560578"/>
            <a:chExt cx="3676245" cy="1893544"/>
          </a:xfrm>
          <a:effectLst>
            <a:outerShdw blurRad="50800" dist="38100" dir="2700000" algn="tl" rotWithShape="0">
              <a:prstClr val="black">
                <a:alpha val="40000"/>
              </a:prstClr>
            </a:outerShdw>
          </a:effectLst>
        </p:grpSpPr>
        <p:pic>
          <p:nvPicPr>
            <p:cNvPr id="14" name="Grafik 13" descr="Ein Bild, das Text, Screenshot, Schrift, Zahl enthält.&#10;&#10;Automatisch generierte Beschreibung">
              <a:extLst>
                <a:ext uri="{FF2B5EF4-FFF2-40B4-BE49-F238E27FC236}">
                  <a16:creationId xmlns:a16="http://schemas.microsoft.com/office/drawing/2014/main" id="{7FCAF3E6-EBB8-FFA7-9184-A03165C3A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3677" y="2560578"/>
              <a:ext cx="3676245" cy="1893544"/>
            </a:xfrm>
            <a:prstGeom prst="rect">
              <a:avLst/>
            </a:prstGeom>
          </p:spPr>
        </p:pic>
        <p:sp>
          <p:nvSpPr>
            <p:cNvPr id="12" name="Rechteck: abgerundete Ecken 11">
              <a:extLst>
                <a:ext uri="{FF2B5EF4-FFF2-40B4-BE49-F238E27FC236}">
                  <a16:creationId xmlns:a16="http://schemas.microsoft.com/office/drawing/2014/main" id="{F68E3C95-70DC-124E-D711-D0AF4EECB91F}"/>
                </a:ext>
              </a:extLst>
            </p:cNvPr>
            <p:cNvSpPr/>
            <p:nvPr/>
          </p:nvSpPr>
          <p:spPr>
            <a:xfrm>
              <a:off x="5449386" y="3745128"/>
              <a:ext cx="1222745" cy="281352"/>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980802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995C0-16E2-AB3B-EB37-B7FC925F87FA}"/>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5D1F6483-FEC1-E4C3-40E2-D9E75641098F}"/>
              </a:ext>
            </a:extLst>
          </p:cNvPr>
          <p:cNvSpPr>
            <a:spLocks noGrp="1"/>
          </p:cNvSpPr>
          <p:nvPr>
            <p:ph idx="1"/>
          </p:nvPr>
        </p:nvSpPr>
        <p:spPr/>
        <p:txBody>
          <a:bodyPr/>
          <a:lstStyle/>
          <a:p>
            <a:r>
              <a:rPr lang="en-US" dirty="0"/>
              <a:t>Copy “Song info.csv” file under the “data” folder on your computer</a:t>
            </a:r>
          </a:p>
          <a:p>
            <a:r>
              <a:rPr lang="en-US" dirty="0"/>
              <a:t>Check the file in KNIME Explorer under the “data” folder</a:t>
            </a:r>
          </a:p>
        </p:txBody>
      </p:sp>
    </p:spTree>
    <p:extLst>
      <p:ext uri="{BB962C8B-B14F-4D97-AF65-F5344CB8AC3E}">
        <p14:creationId xmlns:p14="http://schemas.microsoft.com/office/powerpoint/2010/main" val="1310334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A50851-5EE1-1F02-E384-37E84C50BD08}"/>
              </a:ext>
            </a:extLst>
          </p:cNvPr>
          <p:cNvSpPr>
            <a:spLocks noGrp="1"/>
          </p:cNvSpPr>
          <p:nvPr>
            <p:ph type="title"/>
          </p:nvPr>
        </p:nvSpPr>
        <p:spPr/>
        <p:txBody>
          <a:bodyPr/>
          <a:lstStyle/>
          <a:p>
            <a:r>
              <a:rPr lang="en-US" dirty="0"/>
              <a:t>Data in a CSV File</a:t>
            </a:r>
          </a:p>
        </p:txBody>
      </p:sp>
      <p:sp>
        <p:nvSpPr>
          <p:cNvPr id="4" name="Content Placeholder 3">
            <a:extLst>
              <a:ext uri="{FF2B5EF4-FFF2-40B4-BE49-F238E27FC236}">
                <a16:creationId xmlns:a16="http://schemas.microsoft.com/office/drawing/2014/main" id="{C8E93AEA-3965-195D-717D-9E20BDBC61A3}"/>
              </a:ext>
            </a:extLst>
          </p:cNvPr>
          <p:cNvSpPr>
            <a:spLocks noGrp="1"/>
          </p:cNvSpPr>
          <p:nvPr>
            <p:ph idx="1"/>
          </p:nvPr>
        </p:nvSpPr>
        <p:spPr/>
        <p:txBody>
          <a:bodyPr/>
          <a:lstStyle/>
          <a:p>
            <a:r>
              <a:rPr lang="en-US" dirty="0"/>
              <a:t>Data file “Song info.csv” contains information on 14 songs</a:t>
            </a:r>
          </a:p>
          <a:p>
            <a:pPr lvl="1"/>
            <a:r>
              <a:rPr lang="en-US" dirty="0"/>
              <a:t>Song numbers, titles, artists</a:t>
            </a:r>
          </a:p>
          <a:p>
            <a:pPr lvl="1"/>
            <a:endParaRPr lang="en-US" dirty="0"/>
          </a:p>
          <a:p>
            <a:r>
              <a:rPr lang="en-US" dirty="0"/>
              <a:t>CSV (comma-separated values) Format</a:t>
            </a:r>
          </a:p>
          <a:p>
            <a:pPr lvl="1"/>
            <a:r>
              <a:rPr lang="en-US" dirty="0"/>
              <a:t>Each line – a data record with multiple fields</a:t>
            </a:r>
          </a:p>
          <a:p>
            <a:pPr lvl="1"/>
            <a:r>
              <a:rPr lang="en-US" dirty="0"/>
              <a:t>Commas separates data fields</a:t>
            </a:r>
          </a:p>
          <a:p>
            <a:pPr lvl="1"/>
            <a:r>
              <a:rPr lang="en-US" dirty="0"/>
              <a:t>Fields can be numbers or texts</a:t>
            </a:r>
          </a:p>
          <a:p>
            <a:pPr lvl="1"/>
            <a:r>
              <a:rPr lang="en-US" dirty="0"/>
              <a:t>First line may contain column headers (field names)</a:t>
            </a:r>
          </a:p>
          <a:p>
            <a:pPr lvl="1"/>
            <a:endParaRPr lang="en-US" dirty="0"/>
          </a:p>
          <a:p>
            <a:endParaRPr lang="en-US" dirty="0"/>
          </a:p>
        </p:txBody>
      </p:sp>
      <p:pic>
        <p:nvPicPr>
          <p:cNvPr id="6" name="Picture 5">
            <a:extLst>
              <a:ext uri="{FF2B5EF4-FFF2-40B4-BE49-F238E27FC236}">
                <a16:creationId xmlns:a16="http://schemas.microsoft.com/office/drawing/2014/main" id="{6B744234-A477-4498-AB63-49C77035D1FB}"/>
              </a:ext>
            </a:extLst>
          </p:cNvPr>
          <p:cNvPicPr>
            <a:picLocks noChangeAspect="1"/>
          </p:cNvPicPr>
          <p:nvPr/>
        </p:nvPicPr>
        <p:blipFill>
          <a:blip r:embed="rId2"/>
          <a:stretch>
            <a:fillRect/>
          </a:stretch>
        </p:blipFill>
        <p:spPr>
          <a:xfrm>
            <a:off x="5355770" y="1451516"/>
            <a:ext cx="3428230" cy="298609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6628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A50851-5EE1-1F02-E384-37E84C50BD08}"/>
              </a:ext>
            </a:extLst>
          </p:cNvPr>
          <p:cNvSpPr>
            <a:spLocks noGrp="1"/>
          </p:cNvSpPr>
          <p:nvPr>
            <p:ph type="title"/>
          </p:nvPr>
        </p:nvSpPr>
        <p:spPr/>
        <p:txBody>
          <a:bodyPr/>
          <a:lstStyle/>
          <a:p>
            <a:r>
              <a:rPr lang="en-US" dirty="0"/>
              <a:t>Data in a CSV File</a:t>
            </a:r>
          </a:p>
        </p:txBody>
      </p:sp>
      <p:sp>
        <p:nvSpPr>
          <p:cNvPr id="4" name="Content Placeholder 3">
            <a:extLst>
              <a:ext uri="{FF2B5EF4-FFF2-40B4-BE49-F238E27FC236}">
                <a16:creationId xmlns:a16="http://schemas.microsoft.com/office/drawing/2014/main" id="{C8E93AEA-3965-195D-717D-9E20BDBC61A3}"/>
              </a:ext>
            </a:extLst>
          </p:cNvPr>
          <p:cNvSpPr>
            <a:spLocks noGrp="1"/>
          </p:cNvSpPr>
          <p:nvPr>
            <p:ph idx="1"/>
          </p:nvPr>
        </p:nvSpPr>
        <p:spPr/>
        <p:txBody>
          <a:bodyPr/>
          <a:lstStyle/>
          <a:p>
            <a:r>
              <a:rPr lang="en-US" dirty="0"/>
              <a:t>CSV files are versatile</a:t>
            </a:r>
          </a:p>
          <a:p>
            <a:r>
              <a:rPr lang="en-US" dirty="0"/>
              <a:t>A CSV file can be opened and edited with</a:t>
            </a:r>
          </a:p>
          <a:p>
            <a:pPr lvl="1"/>
            <a:r>
              <a:rPr lang="en-US" dirty="0"/>
              <a:t>Notepad – Windows</a:t>
            </a:r>
          </a:p>
          <a:p>
            <a:pPr lvl="1"/>
            <a:r>
              <a:rPr lang="en-US" dirty="0"/>
              <a:t>TextEdit – Mac</a:t>
            </a:r>
          </a:p>
          <a:p>
            <a:pPr lvl="1"/>
            <a:endParaRPr lang="en-US" dirty="0"/>
          </a:p>
          <a:p>
            <a:pPr lvl="1"/>
            <a:endParaRPr lang="en-US" dirty="0"/>
          </a:p>
          <a:p>
            <a:r>
              <a:rPr lang="en-US" dirty="0"/>
              <a:t>In KNIME, with CSV Reader node</a:t>
            </a:r>
          </a:p>
          <a:p>
            <a:pPr marL="0" indent="0">
              <a:buNone/>
            </a:pPr>
            <a:endParaRPr lang="en-US" dirty="0"/>
          </a:p>
          <a:p>
            <a:pPr lvl="1"/>
            <a:endParaRPr lang="en-US" dirty="0"/>
          </a:p>
          <a:p>
            <a:endParaRPr lang="en-US" dirty="0"/>
          </a:p>
        </p:txBody>
      </p:sp>
      <p:pic>
        <p:nvPicPr>
          <p:cNvPr id="2" name="Picture 1">
            <a:extLst>
              <a:ext uri="{FF2B5EF4-FFF2-40B4-BE49-F238E27FC236}">
                <a16:creationId xmlns:a16="http://schemas.microsoft.com/office/drawing/2014/main" id="{C35307EC-B73F-9438-7596-EB8DF61FC56E}"/>
              </a:ext>
            </a:extLst>
          </p:cNvPr>
          <p:cNvPicPr>
            <a:picLocks noChangeAspect="1"/>
          </p:cNvPicPr>
          <p:nvPr/>
        </p:nvPicPr>
        <p:blipFill>
          <a:blip r:embed="rId2"/>
          <a:stretch>
            <a:fillRect/>
          </a:stretch>
        </p:blipFill>
        <p:spPr>
          <a:xfrm>
            <a:off x="5355770" y="1451516"/>
            <a:ext cx="3428230" cy="298609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48038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1AA58-AF55-2E59-79A5-7B6DEE4E4465}"/>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AF5E65C8-6ADB-A42F-3C37-977DDA2A69D6}"/>
              </a:ext>
            </a:extLst>
          </p:cNvPr>
          <p:cNvSpPr>
            <a:spLocks noGrp="1"/>
          </p:cNvSpPr>
          <p:nvPr>
            <p:ph idx="1"/>
          </p:nvPr>
        </p:nvSpPr>
        <p:spPr/>
        <p:txBody>
          <a:bodyPr/>
          <a:lstStyle/>
          <a:p>
            <a:r>
              <a:rPr lang="en-US" dirty="0"/>
              <a:t>Create a workflow “Read song info” under “workflows” folder</a:t>
            </a:r>
          </a:p>
          <a:p>
            <a:r>
              <a:rPr lang="en-US" dirty="0"/>
              <a:t>Add a CSV Reader node to the workflow</a:t>
            </a:r>
          </a:p>
          <a:p>
            <a:r>
              <a:rPr lang="en-US" dirty="0"/>
              <a:t>Double-click the CSV Reader node in Workflow Editor</a:t>
            </a:r>
          </a:p>
          <a:p>
            <a:pPr lvl="1"/>
            <a:r>
              <a:rPr lang="en-US" dirty="0"/>
              <a:t>Or right-click and select “Configure”</a:t>
            </a:r>
          </a:p>
        </p:txBody>
      </p:sp>
      <p:pic>
        <p:nvPicPr>
          <p:cNvPr id="5" name="Grafik 4" descr="Ein Bild, das Logo, Clipart, Symbol, Schrift enthält.&#10;&#10;Automatisch generierte Beschreibung">
            <a:extLst>
              <a:ext uri="{FF2B5EF4-FFF2-40B4-BE49-F238E27FC236}">
                <a16:creationId xmlns:a16="http://schemas.microsoft.com/office/drawing/2014/main" id="{9ADD6370-A48F-B264-5F4C-77749B1A8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169" y="1987725"/>
            <a:ext cx="953661" cy="1168050"/>
          </a:xfrm>
          <a:prstGeom prst="rect">
            <a:avLst/>
          </a:prstGeom>
        </p:spPr>
      </p:pic>
    </p:spTree>
    <p:extLst>
      <p:ext uri="{BB962C8B-B14F-4D97-AF65-F5344CB8AC3E}">
        <p14:creationId xmlns:p14="http://schemas.microsoft.com/office/powerpoint/2010/main" val="2135724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46FBF5-02DE-B60E-37D7-25AB0B8F39F1}"/>
              </a:ext>
            </a:extLst>
          </p:cNvPr>
          <p:cNvSpPr>
            <a:spLocks noGrp="1"/>
          </p:cNvSpPr>
          <p:nvPr>
            <p:ph type="sldNum" sz="quarter" idx="12"/>
          </p:nvPr>
        </p:nvSpPr>
        <p:spPr/>
        <p:txBody>
          <a:bodyPr/>
          <a:lstStyle/>
          <a:p>
            <a:fld id="{220B6647-BD7A-7942-B66E-0DFF9B72D92D}" type="slidenum">
              <a:rPr lang="en-US" smtClean="0"/>
              <a:pPr/>
              <a:t>3</a:t>
            </a:fld>
            <a:endParaRPr lang="en-US"/>
          </a:p>
        </p:txBody>
      </p:sp>
      <p:sp>
        <p:nvSpPr>
          <p:cNvPr id="3" name="Title 2">
            <a:extLst>
              <a:ext uri="{FF2B5EF4-FFF2-40B4-BE49-F238E27FC236}">
                <a16:creationId xmlns:a16="http://schemas.microsoft.com/office/drawing/2014/main" id="{087F900F-25D3-933D-4CC0-7740A57DEF97}"/>
              </a:ext>
            </a:extLst>
          </p:cNvPr>
          <p:cNvSpPr>
            <a:spLocks noGrp="1"/>
          </p:cNvSpPr>
          <p:nvPr>
            <p:ph type="title"/>
          </p:nvPr>
        </p:nvSpPr>
        <p:spPr/>
        <p:txBody>
          <a:bodyPr/>
          <a:lstStyle/>
          <a:p>
            <a:r>
              <a:rPr lang="en-US" dirty="0"/>
              <a:t>Let’s Play!</a:t>
            </a:r>
          </a:p>
        </p:txBody>
      </p:sp>
      <p:sp>
        <p:nvSpPr>
          <p:cNvPr id="6" name="Rectangle: Rounded Corners 5">
            <a:extLst>
              <a:ext uri="{FF2B5EF4-FFF2-40B4-BE49-F238E27FC236}">
                <a16:creationId xmlns:a16="http://schemas.microsoft.com/office/drawing/2014/main" id="{5485526E-BB4E-FA54-25CE-37CE22FEB682}"/>
              </a:ext>
            </a:extLst>
          </p:cNvPr>
          <p:cNvSpPr/>
          <p:nvPr/>
        </p:nvSpPr>
        <p:spPr>
          <a:xfrm>
            <a:off x="1636513" y="4439979"/>
            <a:ext cx="5870973" cy="263824"/>
          </a:xfrm>
          <a:prstGeom prst="roundRect">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hlinkClick r:id="rId3"/>
              </a:rPr>
              <a:t>https://youtube.com/shorts/5khLVaRgtuc?si=S2K69bsyyJZsAMMc</a:t>
            </a:r>
            <a:endParaRPr lang="en-US" sz="1400" dirty="0">
              <a:solidFill>
                <a:schemeClr val="tx1"/>
              </a:solidFill>
            </a:endParaRPr>
          </a:p>
        </p:txBody>
      </p:sp>
      <p:pic>
        <p:nvPicPr>
          <p:cNvPr id="7" name="Online Media 6" title="Teens Crunch Data: The Bootcamp">
            <a:hlinkClick r:id="" action="ppaction://media"/>
            <a:extLst>
              <a:ext uri="{FF2B5EF4-FFF2-40B4-BE49-F238E27FC236}">
                <a16:creationId xmlns:a16="http://schemas.microsoft.com/office/drawing/2014/main" id="{2B02F8EF-03FB-83FB-FFA4-332BCC0B1370}"/>
              </a:ext>
            </a:extLst>
          </p:cNvPr>
          <p:cNvPicPr>
            <a:picLocks noRot="1" noChangeAspect="1"/>
          </p:cNvPicPr>
          <p:nvPr>
            <a:videoFile r:link="rId1"/>
          </p:nvPr>
        </p:nvPicPr>
        <p:blipFill>
          <a:blip r:embed="rId4"/>
          <a:stretch>
            <a:fillRect/>
          </a:stretch>
        </p:blipFill>
        <p:spPr>
          <a:xfrm>
            <a:off x="3542289" y="707869"/>
            <a:ext cx="2059419" cy="3644989"/>
          </a:xfrm>
          <a:prstGeom prst="rect">
            <a:avLst/>
          </a:prstGeom>
        </p:spPr>
      </p:pic>
    </p:spTree>
    <p:extLst>
      <p:ext uri="{BB962C8B-B14F-4D97-AF65-F5344CB8AC3E}">
        <p14:creationId xmlns:p14="http://schemas.microsoft.com/office/powerpoint/2010/main" val="314634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5E65C8-6ADB-A42F-3C37-977DDA2A69D6}"/>
              </a:ext>
            </a:extLst>
          </p:cNvPr>
          <p:cNvSpPr>
            <a:spLocks noGrp="1"/>
          </p:cNvSpPr>
          <p:nvPr>
            <p:ph sz="half" idx="1"/>
          </p:nvPr>
        </p:nvSpPr>
        <p:spPr/>
        <p:txBody>
          <a:bodyPr/>
          <a:lstStyle/>
          <a:p>
            <a:r>
              <a:rPr lang="en-US" dirty="0"/>
              <a:t>Create a workflow “Read song info” under “workflows” folder</a:t>
            </a:r>
          </a:p>
          <a:p>
            <a:r>
              <a:rPr lang="en-US" dirty="0"/>
              <a:t>Add a CSV Reader node to the workflow</a:t>
            </a:r>
          </a:p>
          <a:p>
            <a:r>
              <a:rPr lang="en-US" dirty="0"/>
              <a:t>Double-click the CSV Reader node in Workflow Editor</a:t>
            </a:r>
          </a:p>
          <a:p>
            <a:pPr lvl="1"/>
            <a:r>
              <a:rPr lang="en-US" dirty="0"/>
              <a:t>Or right-click and select “Configure”</a:t>
            </a:r>
          </a:p>
        </p:txBody>
      </p:sp>
      <p:sp>
        <p:nvSpPr>
          <p:cNvPr id="4" name="Text Placeholder 3">
            <a:extLst>
              <a:ext uri="{FF2B5EF4-FFF2-40B4-BE49-F238E27FC236}">
                <a16:creationId xmlns:a16="http://schemas.microsoft.com/office/drawing/2014/main" id="{F6B9EF72-5EB1-DB67-F5EC-7186934EBA3C}"/>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3941AA58-AF55-2E59-79A5-7B6DEE4E4465}"/>
              </a:ext>
            </a:extLst>
          </p:cNvPr>
          <p:cNvSpPr>
            <a:spLocks noGrp="1"/>
          </p:cNvSpPr>
          <p:nvPr>
            <p:ph type="title"/>
          </p:nvPr>
        </p:nvSpPr>
        <p:spPr/>
        <p:txBody>
          <a:bodyPr/>
          <a:lstStyle/>
          <a:p>
            <a:r>
              <a:rPr lang="en-US" dirty="0"/>
              <a:t>New Node – CSV Reader</a:t>
            </a:r>
          </a:p>
        </p:txBody>
      </p:sp>
      <p:sp>
        <p:nvSpPr>
          <p:cNvPr id="6" name="TextBox 5">
            <a:extLst>
              <a:ext uri="{FF2B5EF4-FFF2-40B4-BE49-F238E27FC236}">
                <a16:creationId xmlns:a16="http://schemas.microsoft.com/office/drawing/2014/main" id="{8FE43AF8-F14B-442A-31CA-86DFF5360235}"/>
              </a:ext>
            </a:extLst>
          </p:cNvPr>
          <p:cNvSpPr txBox="1"/>
          <p:nvPr/>
        </p:nvSpPr>
        <p:spPr>
          <a:xfrm>
            <a:off x="356400" y="4197928"/>
            <a:ext cx="2611800" cy="595923"/>
          </a:xfrm>
          <a:prstGeom prst="rect">
            <a:avLst/>
          </a:prstGeom>
          <a:noFill/>
          <a:ln w="15875">
            <a:noFill/>
          </a:ln>
        </p:spPr>
        <p:txBody>
          <a:bodyPr wrap="square" lIns="36000" tIns="36000" rIns="36000" bIns="36000" rtlCol="0" anchor="ctr" anchorCtr="0">
            <a:spAutoFit/>
          </a:bodyPr>
          <a:lstStyle/>
          <a:p>
            <a:pPr algn="r"/>
            <a:r>
              <a:rPr lang="en-US" sz="1800" b="1" i="1" dirty="0"/>
              <a:t>Configuration window </a:t>
            </a:r>
            <a:r>
              <a:rPr lang="en-US" sz="1600" dirty="0"/>
              <a:t>for a CSV Reader node</a:t>
            </a:r>
          </a:p>
        </p:txBody>
      </p:sp>
      <p:pic>
        <p:nvPicPr>
          <p:cNvPr id="8" name="Grafik 7" descr="Ein Bild, das Text, Screenshot, Display, Software enthält.&#10;&#10;Automatisch generierte Beschreibung">
            <a:extLst>
              <a:ext uri="{FF2B5EF4-FFF2-40B4-BE49-F238E27FC236}">
                <a16:creationId xmlns:a16="http://schemas.microsoft.com/office/drawing/2014/main" id="{2D9978EC-D530-0D92-EB44-41D3792F2E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00" y="798368"/>
            <a:ext cx="3869359" cy="377327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47766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3D7BF-FE7E-903E-BEEE-EF98051F6567}"/>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9B7EDF9A-B660-020D-020D-BB384187B0FF}"/>
              </a:ext>
            </a:extLst>
          </p:cNvPr>
          <p:cNvSpPr>
            <a:spLocks noGrp="1"/>
          </p:cNvSpPr>
          <p:nvPr>
            <p:ph idx="1"/>
          </p:nvPr>
        </p:nvSpPr>
        <p:spPr/>
        <p:txBody>
          <a:bodyPr/>
          <a:lstStyle/>
          <a:p>
            <a:r>
              <a:rPr lang="en-US" dirty="0"/>
              <a:t>Under Read from</a:t>
            </a:r>
          </a:p>
          <a:p>
            <a:r>
              <a:rPr lang="en-US" dirty="0"/>
              <a:t>Select “Relative to” and “Current workflow”</a:t>
            </a:r>
          </a:p>
          <a:p>
            <a:pPr lvl="1"/>
            <a:r>
              <a:rPr lang="en-US" dirty="0"/>
              <a:t>Trying to locate a data file relative to the location of the current workflow</a:t>
            </a:r>
          </a:p>
        </p:txBody>
      </p:sp>
      <p:grpSp>
        <p:nvGrpSpPr>
          <p:cNvPr id="8" name="Gruppieren 7">
            <a:extLst>
              <a:ext uri="{FF2B5EF4-FFF2-40B4-BE49-F238E27FC236}">
                <a16:creationId xmlns:a16="http://schemas.microsoft.com/office/drawing/2014/main" id="{B14EE3A2-1733-58B7-40A7-34EB8E56C057}"/>
              </a:ext>
            </a:extLst>
          </p:cNvPr>
          <p:cNvGrpSpPr/>
          <p:nvPr/>
        </p:nvGrpSpPr>
        <p:grpSpPr>
          <a:xfrm>
            <a:off x="501180" y="2571750"/>
            <a:ext cx="8372418" cy="907270"/>
            <a:chOff x="501180" y="2857500"/>
            <a:chExt cx="8372418" cy="907270"/>
          </a:xfrm>
        </p:grpSpPr>
        <p:pic>
          <p:nvPicPr>
            <p:cNvPr id="5" name="Picture 4">
              <a:extLst>
                <a:ext uri="{FF2B5EF4-FFF2-40B4-BE49-F238E27FC236}">
                  <a16:creationId xmlns:a16="http://schemas.microsoft.com/office/drawing/2014/main" id="{2F3DDE67-BAE6-9B22-84D6-A2C7DD47F6E0}"/>
                </a:ext>
              </a:extLst>
            </p:cNvPr>
            <p:cNvPicPr>
              <a:picLocks noChangeAspect="1"/>
            </p:cNvPicPr>
            <p:nvPr/>
          </p:nvPicPr>
          <p:blipFill rotWithShape="1">
            <a:blip r:embed="rId2"/>
            <a:srcRect b="37356"/>
            <a:stretch/>
          </p:blipFill>
          <p:spPr>
            <a:xfrm>
              <a:off x="501180" y="2857500"/>
              <a:ext cx="8372418" cy="907270"/>
            </a:xfrm>
            <a:prstGeom prst="rect">
              <a:avLst/>
            </a:prstGeom>
          </p:spPr>
        </p:pic>
        <p:sp>
          <p:nvSpPr>
            <p:cNvPr id="4" name="Rechteck: abgerundete Ecken 3">
              <a:extLst>
                <a:ext uri="{FF2B5EF4-FFF2-40B4-BE49-F238E27FC236}">
                  <a16:creationId xmlns:a16="http://schemas.microsoft.com/office/drawing/2014/main" id="{2111DA17-5DA7-86A4-85E2-1512DA77FFCE}"/>
                </a:ext>
              </a:extLst>
            </p:cNvPr>
            <p:cNvSpPr/>
            <p:nvPr/>
          </p:nvSpPr>
          <p:spPr>
            <a:xfrm>
              <a:off x="1008927" y="3230924"/>
              <a:ext cx="2541994" cy="28214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4779207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3D7BF-FE7E-903E-BEEE-EF98051F6567}"/>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9B7EDF9A-B660-020D-020D-BB384187B0FF}"/>
              </a:ext>
            </a:extLst>
          </p:cNvPr>
          <p:cNvSpPr>
            <a:spLocks noGrp="1"/>
          </p:cNvSpPr>
          <p:nvPr>
            <p:ph idx="1"/>
          </p:nvPr>
        </p:nvSpPr>
        <p:spPr/>
        <p:txBody>
          <a:bodyPr/>
          <a:lstStyle/>
          <a:p>
            <a:r>
              <a:rPr lang="en-US" dirty="0"/>
              <a:t>Click “Browse” to select the CSV file</a:t>
            </a:r>
          </a:p>
        </p:txBody>
      </p:sp>
      <p:grpSp>
        <p:nvGrpSpPr>
          <p:cNvPr id="8" name="Gruppieren 7">
            <a:extLst>
              <a:ext uri="{FF2B5EF4-FFF2-40B4-BE49-F238E27FC236}">
                <a16:creationId xmlns:a16="http://schemas.microsoft.com/office/drawing/2014/main" id="{7E63412B-210C-1F54-3F9B-4C04973B73A1}"/>
              </a:ext>
            </a:extLst>
          </p:cNvPr>
          <p:cNvGrpSpPr>
            <a:grpSpLocks noChangeAspect="1"/>
          </p:cNvGrpSpPr>
          <p:nvPr/>
        </p:nvGrpSpPr>
        <p:grpSpPr>
          <a:xfrm>
            <a:off x="604505" y="1311867"/>
            <a:ext cx="7934990" cy="3331091"/>
            <a:chOff x="353418" y="1417851"/>
            <a:chExt cx="8517572" cy="3575658"/>
          </a:xfrm>
        </p:grpSpPr>
        <p:grpSp>
          <p:nvGrpSpPr>
            <p:cNvPr id="23" name="Gruppieren 22">
              <a:extLst>
                <a:ext uri="{FF2B5EF4-FFF2-40B4-BE49-F238E27FC236}">
                  <a16:creationId xmlns:a16="http://schemas.microsoft.com/office/drawing/2014/main" id="{C64A3CBD-445A-2B00-69FF-45581AFB0B78}"/>
                </a:ext>
              </a:extLst>
            </p:cNvPr>
            <p:cNvGrpSpPr/>
            <p:nvPr/>
          </p:nvGrpSpPr>
          <p:grpSpPr>
            <a:xfrm>
              <a:off x="353418" y="1417851"/>
              <a:ext cx="8517572" cy="3575658"/>
              <a:chOff x="353418" y="1417851"/>
              <a:chExt cx="8517572" cy="3575658"/>
            </a:xfrm>
          </p:grpSpPr>
          <p:sp>
            <p:nvSpPr>
              <p:cNvPr id="12" name="TextBox 11">
                <a:extLst>
                  <a:ext uri="{FF2B5EF4-FFF2-40B4-BE49-F238E27FC236}">
                    <a16:creationId xmlns:a16="http://schemas.microsoft.com/office/drawing/2014/main" id="{7A027F75-7038-BBF3-F5FE-9853A7279CD8}"/>
                  </a:ext>
                </a:extLst>
              </p:cNvPr>
              <p:cNvSpPr txBox="1"/>
              <p:nvPr/>
            </p:nvSpPr>
            <p:spPr>
              <a:xfrm>
                <a:off x="449580" y="3405454"/>
                <a:ext cx="2025891" cy="504873"/>
              </a:xfrm>
              <a:prstGeom prst="rect">
                <a:avLst/>
              </a:prstGeom>
              <a:noFill/>
              <a:ln w="15875">
                <a:noFill/>
              </a:ln>
            </p:spPr>
            <p:txBody>
              <a:bodyPr wrap="square" lIns="36000" tIns="36000" rIns="36000" bIns="36000" rtlCol="0" anchor="ctr" anchorCtr="0">
                <a:spAutoFit/>
              </a:bodyPr>
              <a:lstStyle/>
              <a:p>
                <a:pPr algn="ctr"/>
                <a:r>
                  <a:rPr lang="en-US" dirty="0"/>
                  <a:t>One folder above the workflows folder</a:t>
                </a:r>
              </a:p>
            </p:txBody>
          </p:sp>
          <p:sp>
            <p:nvSpPr>
              <p:cNvPr id="17" name="TextBox 16">
                <a:extLst>
                  <a:ext uri="{FF2B5EF4-FFF2-40B4-BE49-F238E27FC236}">
                    <a16:creationId xmlns:a16="http://schemas.microsoft.com/office/drawing/2014/main" id="{5261EB00-0E33-B5E7-9B17-B5B5D6A4E3F3}"/>
                  </a:ext>
                </a:extLst>
              </p:cNvPr>
              <p:cNvSpPr txBox="1"/>
              <p:nvPr/>
            </p:nvSpPr>
            <p:spPr>
              <a:xfrm>
                <a:off x="2575791" y="4046814"/>
                <a:ext cx="3322320" cy="288788"/>
              </a:xfrm>
              <a:prstGeom prst="rect">
                <a:avLst/>
              </a:prstGeom>
              <a:noFill/>
              <a:ln w="15875">
                <a:noFill/>
              </a:ln>
            </p:spPr>
            <p:txBody>
              <a:bodyPr wrap="square" lIns="36000" tIns="36000" rIns="36000" bIns="36000" rtlCol="0" anchor="ctr" anchorCtr="0">
                <a:spAutoFit/>
              </a:bodyPr>
              <a:lstStyle/>
              <a:p>
                <a:pPr algn="ctr"/>
                <a:r>
                  <a:rPr lang="en-US" dirty="0"/>
                  <a:t>Go to the data folder</a:t>
                </a:r>
              </a:p>
            </p:txBody>
          </p:sp>
          <p:sp>
            <p:nvSpPr>
              <p:cNvPr id="14" name="TextBox 13">
                <a:extLst>
                  <a:ext uri="{FF2B5EF4-FFF2-40B4-BE49-F238E27FC236}">
                    <a16:creationId xmlns:a16="http://schemas.microsoft.com/office/drawing/2014/main" id="{235D91D9-6B14-A5F2-72E0-1513352B3F61}"/>
                  </a:ext>
                </a:extLst>
              </p:cNvPr>
              <p:cNvSpPr txBox="1"/>
              <p:nvPr/>
            </p:nvSpPr>
            <p:spPr>
              <a:xfrm>
                <a:off x="5461520" y="4704721"/>
                <a:ext cx="3322320" cy="288788"/>
              </a:xfrm>
              <a:prstGeom prst="rect">
                <a:avLst/>
              </a:prstGeom>
              <a:noFill/>
              <a:ln w="15875">
                <a:noFill/>
              </a:ln>
            </p:spPr>
            <p:txBody>
              <a:bodyPr wrap="square" lIns="36000" tIns="36000" rIns="36000" bIns="36000" rtlCol="0" anchor="ctr" anchorCtr="0">
                <a:spAutoFit/>
              </a:bodyPr>
              <a:lstStyle/>
              <a:p>
                <a:pPr algn="ctr"/>
                <a:r>
                  <a:rPr lang="en-US" dirty="0"/>
                  <a:t>Select Song info.csv</a:t>
                </a:r>
              </a:p>
            </p:txBody>
          </p:sp>
          <p:pic>
            <p:nvPicPr>
              <p:cNvPr id="5" name="Grafik 4" descr="Ein Bild, das Screenshot, Text, Display, Software enthält.&#10;&#10;Automatisch generierte Beschreibung">
                <a:extLst>
                  <a:ext uri="{FF2B5EF4-FFF2-40B4-BE49-F238E27FC236}">
                    <a16:creationId xmlns:a16="http://schemas.microsoft.com/office/drawing/2014/main" id="{5F53D50C-3A77-141D-C47D-747C5F398A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18" y="1417851"/>
                <a:ext cx="3508998" cy="1986765"/>
              </a:xfrm>
              <a:prstGeom prst="rect">
                <a:avLst/>
              </a:prstGeom>
              <a:effectLst>
                <a:outerShdw blurRad="50800" dist="38100" dir="2700000" algn="tl" rotWithShape="0">
                  <a:prstClr val="black">
                    <a:alpha val="40000"/>
                  </a:prstClr>
                </a:outerShdw>
              </a:effectLst>
            </p:spPr>
          </p:pic>
          <p:pic>
            <p:nvPicPr>
              <p:cNvPr id="9" name="Grafik 8" descr="Ein Bild, das Text, Screenshot, Display, Software enthält.&#10;&#10;Automatisch generierte Beschreibung">
                <a:extLst>
                  <a:ext uri="{FF2B5EF4-FFF2-40B4-BE49-F238E27FC236}">
                    <a16:creationId xmlns:a16="http://schemas.microsoft.com/office/drawing/2014/main" id="{8DE9377F-F641-7766-A0C5-95773F27F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375" y="2032481"/>
                <a:ext cx="3496751" cy="1979831"/>
              </a:xfrm>
              <a:prstGeom prst="rect">
                <a:avLst/>
              </a:prstGeom>
              <a:effectLst>
                <a:outerShdw blurRad="50800" dist="38100" dir="2700000" algn="tl" rotWithShape="0">
                  <a:prstClr val="black">
                    <a:alpha val="40000"/>
                  </a:prstClr>
                </a:outerShdw>
              </a:effectLst>
            </p:spPr>
          </p:pic>
          <p:pic>
            <p:nvPicPr>
              <p:cNvPr id="18" name="Grafik 17" descr="Ein Bild, das Text, Screenshot, Display, Software enthält.&#10;&#10;Automatisch generierte Beschreibung">
                <a:extLst>
                  <a:ext uri="{FF2B5EF4-FFF2-40B4-BE49-F238E27FC236}">
                    <a16:creationId xmlns:a16="http://schemas.microsoft.com/office/drawing/2014/main" id="{5BD04737-E322-A0AE-E984-39A9C31AF1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153" y="2728001"/>
                <a:ext cx="3492837" cy="1977614"/>
              </a:xfrm>
              <a:prstGeom prst="rect">
                <a:avLst/>
              </a:prstGeom>
              <a:effectLst>
                <a:outerShdw blurRad="50800" dist="38100" dir="2700000" algn="tl" rotWithShape="0">
                  <a:prstClr val="black">
                    <a:alpha val="40000"/>
                  </a:prstClr>
                </a:outerShdw>
              </a:effectLst>
            </p:spPr>
          </p:pic>
        </p:grpSp>
        <p:sp>
          <p:nvSpPr>
            <p:cNvPr id="4" name="Rechteck: abgerundete Ecken 3">
              <a:extLst>
                <a:ext uri="{FF2B5EF4-FFF2-40B4-BE49-F238E27FC236}">
                  <a16:creationId xmlns:a16="http://schemas.microsoft.com/office/drawing/2014/main" id="{0DFAA18A-89D0-8B1F-900C-43B906FACDCD}"/>
                </a:ext>
              </a:extLst>
            </p:cNvPr>
            <p:cNvSpPr/>
            <p:nvPr/>
          </p:nvSpPr>
          <p:spPr>
            <a:xfrm>
              <a:off x="2668859" y="1665249"/>
              <a:ext cx="245326" cy="21559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6" name="Rechteck: abgerundete Ecken 5">
              <a:extLst>
                <a:ext uri="{FF2B5EF4-FFF2-40B4-BE49-F238E27FC236}">
                  <a16:creationId xmlns:a16="http://schemas.microsoft.com/office/drawing/2014/main" id="{042D21A6-6F56-553F-5B7C-1A6E5D189CB8}"/>
                </a:ext>
              </a:extLst>
            </p:cNvPr>
            <p:cNvSpPr/>
            <p:nvPr/>
          </p:nvSpPr>
          <p:spPr>
            <a:xfrm>
              <a:off x="2575791" y="2527610"/>
              <a:ext cx="531682" cy="20039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7" name="Rechteck: abgerundete Ecken 6">
              <a:extLst>
                <a:ext uri="{FF2B5EF4-FFF2-40B4-BE49-F238E27FC236}">
                  <a16:creationId xmlns:a16="http://schemas.microsoft.com/office/drawing/2014/main" id="{4DE7B396-D919-F47E-23B3-7409A44B9C86}"/>
                </a:ext>
              </a:extLst>
            </p:cNvPr>
            <p:cNvSpPr/>
            <p:nvPr/>
          </p:nvSpPr>
          <p:spPr>
            <a:xfrm>
              <a:off x="5378153" y="3382313"/>
              <a:ext cx="859096" cy="18607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693413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3D7BF-FE7E-903E-BEEE-EF98051F6567}"/>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9B7EDF9A-B660-020D-020D-BB384187B0FF}"/>
              </a:ext>
            </a:extLst>
          </p:cNvPr>
          <p:cNvSpPr>
            <a:spLocks noGrp="1"/>
          </p:cNvSpPr>
          <p:nvPr>
            <p:ph idx="1"/>
          </p:nvPr>
        </p:nvSpPr>
        <p:spPr/>
        <p:txBody>
          <a:bodyPr/>
          <a:lstStyle/>
          <a:p>
            <a:pPr lvl="1"/>
            <a:endParaRPr lang="en-US" dirty="0"/>
          </a:p>
          <a:p>
            <a:pPr lvl="1"/>
            <a:endParaRPr lang="en-US" dirty="0"/>
          </a:p>
          <a:p>
            <a:pPr lvl="1"/>
            <a:endParaRPr lang="en-US" dirty="0"/>
          </a:p>
          <a:p>
            <a:pPr lvl="1"/>
            <a:endParaRPr lang="en-US" dirty="0"/>
          </a:p>
          <a:p>
            <a:pPr marL="345600" lvl="1" indent="0">
              <a:buNone/>
            </a:pPr>
            <a:endParaRPr lang="en-US" dirty="0"/>
          </a:p>
          <a:p>
            <a:pPr marL="345600" lvl="1" indent="0">
              <a:buNone/>
            </a:pPr>
            <a:endParaRPr lang="en-US" dirty="0"/>
          </a:p>
          <a:p>
            <a:r>
              <a:rPr lang="en-US" dirty="0"/>
              <a:t>Starting from the current workflow</a:t>
            </a:r>
          </a:p>
          <a:p>
            <a:pPr lvl="1"/>
            <a:r>
              <a:rPr lang="en-US" dirty="0"/>
              <a:t>“..” indicates one folder above (i.e., the parent folder)</a:t>
            </a:r>
          </a:p>
          <a:p>
            <a:pPr lvl="1"/>
            <a:r>
              <a:rPr lang="en-US" dirty="0"/>
              <a:t>“../..” indicates two folders above (i.e., the grandparent folder) </a:t>
            </a:r>
          </a:p>
          <a:p>
            <a:pPr lvl="1"/>
            <a:r>
              <a:rPr lang="en-US" dirty="0"/>
              <a:t>“../../data” indicates the data folder, relative to the current folder</a:t>
            </a:r>
          </a:p>
          <a:p>
            <a:pPr lvl="1"/>
            <a:r>
              <a:rPr lang="en-US" dirty="0"/>
              <a:t>“Song info.csv” is in the data folder</a:t>
            </a:r>
          </a:p>
        </p:txBody>
      </p:sp>
      <p:grpSp>
        <p:nvGrpSpPr>
          <p:cNvPr id="8" name="Gruppieren 7">
            <a:extLst>
              <a:ext uri="{FF2B5EF4-FFF2-40B4-BE49-F238E27FC236}">
                <a16:creationId xmlns:a16="http://schemas.microsoft.com/office/drawing/2014/main" id="{29A5488C-6AEA-E6C6-7BE6-D3C1668F63F8}"/>
              </a:ext>
            </a:extLst>
          </p:cNvPr>
          <p:cNvGrpSpPr>
            <a:grpSpLocks noChangeAspect="1"/>
          </p:cNvGrpSpPr>
          <p:nvPr/>
        </p:nvGrpSpPr>
        <p:grpSpPr>
          <a:xfrm>
            <a:off x="768895" y="855886"/>
            <a:ext cx="7606209" cy="1356839"/>
            <a:chOff x="385791" y="990556"/>
            <a:chExt cx="8372418" cy="1493520"/>
          </a:xfrm>
        </p:grpSpPr>
        <p:pic>
          <p:nvPicPr>
            <p:cNvPr id="5" name="Picture 4">
              <a:extLst>
                <a:ext uri="{FF2B5EF4-FFF2-40B4-BE49-F238E27FC236}">
                  <a16:creationId xmlns:a16="http://schemas.microsoft.com/office/drawing/2014/main" id="{2F3DDE67-BAE6-9B22-84D6-A2C7DD47F6E0}"/>
                </a:ext>
              </a:extLst>
            </p:cNvPr>
            <p:cNvPicPr>
              <a:picLocks noChangeAspect="1"/>
            </p:cNvPicPr>
            <p:nvPr/>
          </p:nvPicPr>
          <p:blipFill rotWithShape="1">
            <a:blip r:embed="rId2"/>
            <a:srcRect t="-1" b="-3122"/>
            <a:stretch/>
          </p:blipFill>
          <p:spPr>
            <a:xfrm>
              <a:off x="385791" y="990556"/>
              <a:ext cx="8372418" cy="1493520"/>
            </a:xfrm>
            <a:prstGeom prst="rect">
              <a:avLst/>
            </a:prstGeom>
          </p:spPr>
        </p:pic>
        <p:sp>
          <p:nvSpPr>
            <p:cNvPr id="7" name="Rechteck: abgerundete Ecken 6">
              <a:extLst>
                <a:ext uri="{FF2B5EF4-FFF2-40B4-BE49-F238E27FC236}">
                  <a16:creationId xmlns:a16="http://schemas.microsoft.com/office/drawing/2014/main" id="{F3D5B9F3-4F30-2502-FE7E-67EB77B2E137}"/>
                </a:ext>
              </a:extLst>
            </p:cNvPr>
            <p:cNvSpPr/>
            <p:nvPr/>
          </p:nvSpPr>
          <p:spPr>
            <a:xfrm>
              <a:off x="917301" y="1943144"/>
              <a:ext cx="1368513" cy="28214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010810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FF162-FC23-97EF-1A06-8151D0293199}"/>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DFE44ECB-93FE-ECE8-6032-31FF3D1B424B}"/>
              </a:ext>
            </a:extLst>
          </p:cNvPr>
          <p:cNvSpPr>
            <a:spLocks noGrp="1"/>
          </p:cNvSpPr>
          <p:nvPr>
            <p:ph idx="1"/>
          </p:nvPr>
        </p:nvSpPr>
        <p:spPr/>
        <p:txBody>
          <a:bodyPr/>
          <a:lstStyle/>
          <a:p>
            <a:r>
              <a:rPr lang="en-US" dirty="0"/>
              <a:t>Once a CSV file is selected, you can see the preview on the bottom panel of the configuration window</a:t>
            </a:r>
          </a:p>
        </p:txBody>
      </p:sp>
      <p:pic>
        <p:nvPicPr>
          <p:cNvPr id="5" name="Picture 4">
            <a:extLst>
              <a:ext uri="{FF2B5EF4-FFF2-40B4-BE49-F238E27FC236}">
                <a16:creationId xmlns:a16="http://schemas.microsoft.com/office/drawing/2014/main" id="{D1347410-919F-DEF9-F55E-5E1481ED8044}"/>
              </a:ext>
            </a:extLst>
          </p:cNvPr>
          <p:cNvPicPr>
            <a:picLocks noChangeAspect="1"/>
          </p:cNvPicPr>
          <p:nvPr/>
        </p:nvPicPr>
        <p:blipFill>
          <a:blip r:embed="rId2"/>
          <a:stretch>
            <a:fillRect/>
          </a:stretch>
        </p:blipFill>
        <p:spPr>
          <a:xfrm>
            <a:off x="1448865" y="1683360"/>
            <a:ext cx="6246270" cy="31747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780532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FF162-FC23-97EF-1A06-8151D0293199}"/>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DFE44ECB-93FE-ECE8-6032-31FF3D1B424B}"/>
              </a:ext>
            </a:extLst>
          </p:cNvPr>
          <p:cNvSpPr>
            <a:spLocks noGrp="1"/>
          </p:cNvSpPr>
          <p:nvPr>
            <p:ph idx="1"/>
          </p:nvPr>
        </p:nvSpPr>
        <p:spPr/>
        <p:txBody>
          <a:bodyPr/>
          <a:lstStyle/>
          <a:p>
            <a:r>
              <a:rPr lang="en-US" dirty="0"/>
              <a:t>Other options are available if the preview is not correct</a:t>
            </a:r>
          </a:p>
        </p:txBody>
      </p:sp>
      <p:pic>
        <p:nvPicPr>
          <p:cNvPr id="6" name="Picture 5">
            <a:extLst>
              <a:ext uri="{FF2B5EF4-FFF2-40B4-BE49-F238E27FC236}">
                <a16:creationId xmlns:a16="http://schemas.microsoft.com/office/drawing/2014/main" id="{EA824BBF-E39D-A0B9-8278-794BE6571F6B}"/>
              </a:ext>
            </a:extLst>
          </p:cNvPr>
          <p:cNvPicPr>
            <a:picLocks noChangeAspect="1"/>
          </p:cNvPicPr>
          <p:nvPr/>
        </p:nvPicPr>
        <p:blipFill rotWithShape="1">
          <a:blip r:embed="rId2"/>
          <a:srcRect t="19733" r="48572" b="51334"/>
          <a:stretch/>
        </p:blipFill>
        <p:spPr>
          <a:xfrm>
            <a:off x="1778286" y="1695945"/>
            <a:ext cx="5587428" cy="27317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715916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51C60-9141-CA47-85CA-9078BDFF2D19}"/>
              </a:ext>
            </a:extLst>
          </p:cNvPr>
          <p:cNvSpPr>
            <a:spLocks noGrp="1"/>
          </p:cNvSpPr>
          <p:nvPr>
            <p:ph type="title"/>
          </p:nvPr>
        </p:nvSpPr>
        <p:spPr/>
        <p:txBody>
          <a:bodyPr/>
          <a:lstStyle/>
          <a:p>
            <a:r>
              <a:rPr lang="en-US" dirty="0"/>
              <a:t>New Node – CSV Reader</a:t>
            </a:r>
          </a:p>
        </p:txBody>
      </p:sp>
      <p:sp>
        <p:nvSpPr>
          <p:cNvPr id="3" name="Content Placeholder 2">
            <a:extLst>
              <a:ext uri="{FF2B5EF4-FFF2-40B4-BE49-F238E27FC236}">
                <a16:creationId xmlns:a16="http://schemas.microsoft.com/office/drawing/2014/main" id="{6A44799F-A35F-AFEF-28EB-D8F34494ECE8}"/>
              </a:ext>
            </a:extLst>
          </p:cNvPr>
          <p:cNvSpPr>
            <a:spLocks noGrp="1"/>
          </p:cNvSpPr>
          <p:nvPr>
            <p:ph idx="1"/>
          </p:nvPr>
        </p:nvSpPr>
        <p:spPr/>
        <p:txBody>
          <a:bodyPr/>
          <a:lstStyle/>
          <a:p>
            <a:r>
              <a:rPr lang="en-US" dirty="0"/>
              <a:t>Once the CSV Reader node is configured, the light turns yellow</a:t>
            </a:r>
          </a:p>
          <a:p>
            <a:r>
              <a:rPr lang="en-US" dirty="0"/>
              <a:t>Ready to be executed</a:t>
            </a:r>
          </a:p>
        </p:txBody>
      </p:sp>
      <p:sp>
        <p:nvSpPr>
          <p:cNvPr id="8" name="TextBox 7">
            <a:extLst>
              <a:ext uri="{FF2B5EF4-FFF2-40B4-BE49-F238E27FC236}">
                <a16:creationId xmlns:a16="http://schemas.microsoft.com/office/drawing/2014/main" id="{7A424E5B-A665-D706-E47D-0FD72FE763FA}"/>
              </a:ext>
            </a:extLst>
          </p:cNvPr>
          <p:cNvSpPr txBox="1"/>
          <p:nvPr/>
        </p:nvSpPr>
        <p:spPr>
          <a:xfrm>
            <a:off x="2464319" y="3110206"/>
            <a:ext cx="1424940" cy="504873"/>
          </a:xfrm>
          <a:prstGeom prst="rect">
            <a:avLst/>
          </a:prstGeom>
          <a:noFill/>
          <a:ln w="15875">
            <a:noFill/>
          </a:ln>
        </p:spPr>
        <p:txBody>
          <a:bodyPr wrap="square" lIns="36000" tIns="36000" rIns="36000" bIns="36000" rtlCol="0" anchor="ctr" anchorCtr="0">
            <a:spAutoFit/>
          </a:bodyPr>
          <a:lstStyle/>
          <a:p>
            <a:pPr algn="ctr"/>
            <a:r>
              <a:rPr lang="en-US" dirty="0"/>
              <a:t>Not configured yet</a:t>
            </a:r>
          </a:p>
        </p:txBody>
      </p:sp>
      <p:sp>
        <p:nvSpPr>
          <p:cNvPr id="9" name="TextBox 8">
            <a:extLst>
              <a:ext uri="{FF2B5EF4-FFF2-40B4-BE49-F238E27FC236}">
                <a16:creationId xmlns:a16="http://schemas.microsoft.com/office/drawing/2014/main" id="{45379648-BC48-2591-72CD-18E808E1B079}"/>
              </a:ext>
            </a:extLst>
          </p:cNvPr>
          <p:cNvSpPr txBox="1"/>
          <p:nvPr/>
        </p:nvSpPr>
        <p:spPr>
          <a:xfrm>
            <a:off x="4324322" y="3157635"/>
            <a:ext cx="1878328" cy="504873"/>
          </a:xfrm>
          <a:prstGeom prst="rect">
            <a:avLst/>
          </a:prstGeom>
          <a:noFill/>
          <a:ln w="15875">
            <a:noFill/>
          </a:ln>
        </p:spPr>
        <p:txBody>
          <a:bodyPr wrap="square" lIns="36000" tIns="36000" rIns="36000" bIns="36000" rtlCol="0" anchor="ctr" anchorCtr="0">
            <a:spAutoFit/>
          </a:bodyPr>
          <a:lstStyle/>
          <a:p>
            <a:pPr algn="ctr"/>
            <a:r>
              <a:rPr lang="en-US" dirty="0"/>
              <a:t>Configured</a:t>
            </a:r>
          </a:p>
          <a:p>
            <a:pPr algn="ctr"/>
            <a:r>
              <a:rPr lang="en-US" dirty="0"/>
              <a:t>Ready to be executed</a:t>
            </a:r>
          </a:p>
        </p:txBody>
      </p:sp>
      <p:pic>
        <p:nvPicPr>
          <p:cNvPr id="4" name="Grafik 3" descr="Ein Bild, das Logo, Clipart, Symbol, Schrift enthält.&#10;&#10;Automatisch generierte Beschreibung">
            <a:extLst>
              <a:ext uri="{FF2B5EF4-FFF2-40B4-BE49-F238E27FC236}">
                <a16:creationId xmlns:a16="http://schemas.microsoft.com/office/drawing/2014/main" id="{D7BE2F25-1B94-A72D-09FA-E298F0970F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4040" y="1989584"/>
            <a:ext cx="953661" cy="1168050"/>
          </a:xfrm>
          <a:prstGeom prst="rect">
            <a:avLst/>
          </a:prstGeom>
        </p:spPr>
      </p:pic>
      <p:pic>
        <p:nvPicPr>
          <p:cNvPr id="10" name="Grafik 9" descr="Ein Bild, das Text, Screenshot, Logo, Schrift enthält.&#10;&#10;Automatisch generierte Beschreibung">
            <a:extLst>
              <a:ext uri="{FF2B5EF4-FFF2-40B4-BE49-F238E27FC236}">
                <a16:creationId xmlns:a16="http://schemas.microsoft.com/office/drawing/2014/main" id="{E14A5F81-2DDF-83F1-03C3-A0B5343FA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9344" y="2029990"/>
            <a:ext cx="888284" cy="1098666"/>
          </a:xfrm>
          <a:prstGeom prst="rect">
            <a:avLst/>
          </a:prstGeom>
        </p:spPr>
      </p:pic>
    </p:spTree>
    <p:extLst>
      <p:ext uri="{BB962C8B-B14F-4D97-AF65-F5344CB8AC3E}">
        <p14:creationId xmlns:p14="http://schemas.microsoft.com/office/powerpoint/2010/main" val="2292100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Text, Screenshot, Schrift, Zahl enthält.&#10;&#10;Automatisch generierte Beschreibung">
            <a:extLst>
              <a:ext uri="{FF2B5EF4-FFF2-40B4-BE49-F238E27FC236}">
                <a16:creationId xmlns:a16="http://schemas.microsoft.com/office/drawing/2014/main" id="{19E0FA98-FD1B-7695-313B-2E4B247D9779}"/>
              </a:ext>
            </a:extLst>
          </p:cNvPr>
          <p:cNvPicPr>
            <a:picLocks noChangeAspect="1"/>
          </p:cNvPicPr>
          <p:nvPr/>
        </p:nvPicPr>
        <p:blipFill rotWithShape="1">
          <a:blip r:embed="rId3">
            <a:extLst>
              <a:ext uri="{28A0092B-C50C-407E-A947-70E740481C1C}">
                <a14:useLocalDpi xmlns:a14="http://schemas.microsoft.com/office/drawing/2010/main" val="0"/>
              </a:ext>
            </a:extLst>
          </a:blip>
          <a:srcRect l="1619" r="2171"/>
          <a:stretch/>
        </p:blipFill>
        <p:spPr>
          <a:xfrm>
            <a:off x="5934474" y="907200"/>
            <a:ext cx="2213196" cy="2676426"/>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DC716C7-1320-1D40-AF72-7899BECBA8C5}"/>
              </a:ext>
            </a:extLst>
          </p:cNvPr>
          <p:cNvSpPr>
            <a:spLocks noGrp="1"/>
          </p:cNvSpPr>
          <p:nvPr>
            <p:ph type="title"/>
          </p:nvPr>
        </p:nvSpPr>
        <p:spPr/>
        <p:txBody>
          <a:bodyPr>
            <a:normAutofit fontScale="90000"/>
          </a:bodyPr>
          <a:lstStyle/>
          <a:p>
            <a:r>
              <a:rPr lang="en-US" altLang="en-US"/>
              <a:t>Node Execution</a:t>
            </a:r>
            <a:endParaRPr lang="en-US"/>
          </a:p>
        </p:txBody>
      </p:sp>
      <p:sp>
        <p:nvSpPr>
          <p:cNvPr id="3" name="Content Placeholder 2">
            <a:extLst>
              <a:ext uri="{FF2B5EF4-FFF2-40B4-BE49-F238E27FC236}">
                <a16:creationId xmlns:a16="http://schemas.microsoft.com/office/drawing/2014/main" id="{29C79EA6-B7CE-F141-9BFB-3D09C2A2AC6A}"/>
              </a:ext>
            </a:extLst>
          </p:cNvPr>
          <p:cNvSpPr>
            <a:spLocks noGrp="1"/>
          </p:cNvSpPr>
          <p:nvPr>
            <p:ph idx="1"/>
          </p:nvPr>
        </p:nvSpPr>
        <p:spPr/>
        <p:txBody>
          <a:bodyPr/>
          <a:lstStyle/>
          <a:p>
            <a:pPr>
              <a:spcAft>
                <a:spcPts val="500"/>
              </a:spcAft>
              <a:defRPr/>
            </a:pPr>
            <a:r>
              <a:rPr lang="en-US" dirty="0"/>
              <a:t>Right-click node</a:t>
            </a:r>
          </a:p>
          <a:p>
            <a:pPr>
              <a:spcAft>
                <a:spcPts val="500"/>
              </a:spcAft>
              <a:defRPr/>
            </a:pPr>
            <a:r>
              <a:rPr lang="en-US" dirty="0"/>
              <a:t>Select Execute in the context menu</a:t>
            </a:r>
          </a:p>
          <a:p>
            <a:pPr>
              <a:spcAft>
                <a:spcPts val="500"/>
              </a:spcAft>
              <a:defRPr/>
            </a:pPr>
            <a:r>
              <a:rPr lang="en-US" dirty="0"/>
              <a:t>If execution is successful, status shows green light</a:t>
            </a:r>
          </a:p>
          <a:p>
            <a:pPr>
              <a:spcAft>
                <a:spcPts val="500"/>
              </a:spcAft>
              <a:defRPr/>
            </a:pPr>
            <a:endParaRPr lang="en-US" dirty="0"/>
          </a:p>
          <a:p>
            <a:pPr>
              <a:spcAft>
                <a:spcPts val="500"/>
              </a:spcAft>
              <a:defRPr/>
            </a:pPr>
            <a:endParaRPr lang="en-US" dirty="0"/>
          </a:p>
          <a:p>
            <a:pPr>
              <a:spcAft>
                <a:spcPts val="500"/>
              </a:spcAft>
              <a:defRPr/>
            </a:pPr>
            <a:endParaRPr lang="en-US" dirty="0"/>
          </a:p>
          <a:p>
            <a:pPr>
              <a:spcAft>
                <a:spcPts val="500"/>
              </a:spcAft>
              <a:defRPr/>
            </a:pPr>
            <a:r>
              <a:rPr lang="en-US" dirty="0"/>
              <a:t>If execution encounters errors, status shows red light</a:t>
            </a:r>
          </a:p>
          <a:p>
            <a:endParaRPr lang="en-US" dirty="0"/>
          </a:p>
        </p:txBody>
      </p:sp>
      <p:sp>
        <p:nvSpPr>
          <p:cNvPr id="6" name="Foliennummernplatzhalter 5">
            <a:extLst>
              <a:ext uri="{FF2B5EF4-FFF2-40B4-BE49-F238E27FC236}">
                <a16:creationId xmlns:a16="http://schemas.microsoft.com/office/drawing/2014/main" id="{CD3DFFFA-7E35-C847-B277-A7A8BC5DC04A}"/>
              </a:ext>
            </a:extLst>
          </p:cNvPr>
          <p:cNvSpPr>
            <a:spLocks noGrp="1"/>
          </p:cNvSpPr>
          <p:nvPr>
            <p:ph type="sldNum" sz="quarter" idx="12"/>
          </p:nvPr>
        </p:nvSpPr>
        <p:spPr/>
        <p:txBody>
          <a:bodyPr/>
          <a:lstStyle/>
          <a:p>
            <a:fld id="{220B6647-BD7A-7942-B66E-0DFF9B72D92D}" type="slidenum">
              <a:rPr lang="en-US" smtClean="0"/>
              <a:pPr/>
              <a:t>37</a:t>
            </a:fld>
            <a:endParaRPr lang="en-US"/>
          </a:p>
        </p:txBody>
      </p:sp>
      <p:pic>
        <p:nvPicPr>
          <p:cNvPr id="10" name="Grafik 9" descr="Ein Bild, das Text, Screenshot, Design enthält.&#10;&#10;Automatisch generierte Beschreibung">
            <a:extLst>
              <a:ext uri="{FF2B5EF4-FFF2-40B4-BE49-F238E27FC236}">
                <a16:creationId xmlns:a16="http://schemas.microsoft.com/office/drawing/2014/main" id="{FDE99D12-A609-0308-EF0F-D2B0981E00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2928" y="2073600"/>
            <a:ext cx="675931" cy="837162"/>
          </a:xfrm>
          <a:prstGeom prst="rect">
            <a:avLst/>
          </a:prstGeom>
        </p:spPr>
      </p:pic>
    </p:spTree>
    <p:extLst>
      <p:ext uri="{BB962C8B-B14F-4D97-AF65-F5344CB8AC3E}">
        <p14:creationId xmlns:p14="http://schemas.microsoft.com/office/powerpoint/2010/main" val="919328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BA300-6302-FA4A-9F2B-D4F2C11050CD}"/>
              </a:ext>
            </a:extLst>
          </p:cNvPr>
          <p:cNvSpPr>
            <a:spLocks noGrp="1"/>
          </p:cNvSpPr>
          <p:nvPr>
            <p:ph type="title"/>
          </p:nvPr>
        </p:nvSpPr>
        <p:spPr/>
        <p:txBody>
          <a:bodyPr/>
          <a:lstStyle/>
          <a:p>
            <a:r>
              <a:rPr lang="en-US" dirty="0"/>
              <a:t>Tool Bar</a:t>
            </a:r>
          </a:p>
        </p:txBody>
      </p:sp>
      <p:sp>
        <p:nvSpPr>
          <p:cNvPr id="3" name="Content Placeholder 2">
            <a:extLst>
              <a:ext uri="{FF2B5EF4-FFF2-40B4-BE49-F238E27FC236}">
                <a16:creationId xmlns:a16="http://schemas.microsoft.com/office/drawing/2014/main" id="{DE06C66F-2899-CD4D-A141-9471821C4552}"/>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endParaRPr lang="en-US" dirty="0"/>
          </a:p>
          <a:p>
            <a:r>
              <a:rPr lang="en-US" dirty="0"/>
              <a:t>The buttons in the toolbar can be used for the active workflow. The most important buttons are:</a:t>
            </a:r>
          </a:p>
          <a:p>
            <a:pPr lvl="1"/>
            <a:endParaRPr lang="en-US" dirty="0"/>
          </a:p>
        </p:txBody>
      </p:sp>
      <p:sp>
        <p:nvSpPr>
          <p:cNvPr id="4" name="Slide Number Placeholder 3">
            <a:extLst>
              <a:ext uri="{FF2B5EF4-FFF2-40B4-BE49-F238E27FC236}">
                <a16:creationId xmlns:a16="http://schemas.microsoft.com/office/drawing/2014/main" id="{7FA7861B-A8D5-4E42-A76A-6278BCF20695}"/>
              </a:ext>
            </a:extLst>
          </p:cNvPr>
          <p:cNvSpPr>
            <a:spLocks noGrp="1"/>
          </p:cNvSpPr>
          <p:nvPr>
            <p:ph type="sldNum" sz="quarter" idx="12"/>
          </p:nvPr>
        </p:nvSpPr>
        <p:spPr/>
        <p:txBody>
          <a:bodyPr/>
          <a:lstStyle/>
          <a:p>
            <a:fld id="{220B6647-BD7A-7942-B66E-0DFF9B72D92D}" type="slidenum">
              <a:rPr lang="en-US" smtClean="0"/>
              <a:pPr/>
              <a:t>38</a:t>
            </a:fld>
            <a:endParaRPr lang="en-US"/>
          </a:p>
        </p:txBody>
      </p:sp>
      <p:pic>
        <p:nvPicPr>
          <p:cNvPr id="6" name="Grafik 5">
            <a:extLst>
              <a:ext uri="{FF2B5EF4-FFF2-40B4-BE49-F238E27FC236}">
                <a16:creationId xmlns:a16="http://schemas.microsoft.com/office/drawing/2014/main" id="{800208F8-B786-5D14-9CBB-A0ABDFED5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559" y="910966"/>
            <a:ext cx="3163291" cy="343525"/>
          </a:xfrm>
          <a:prstGeom prst="rect">
            <a:avLst/>
          </a:prstGeom>
          <a:effectLst>
            <a:outerShdw blurRad="50800" dist="38100" dir="2700000" algn="tl" rotWithShape="0">
              <a:prstClr val="black">
                <a:alpha val="40000"/>
              </a:prstClr>
            </a:outerShdw>
          </a:effectLst>
        </p:spPr>
      </p:pic>
      <p:pic>
        <p:nvPicPr>
          <p:cNvPr id="8" name="Grafik 7">
            <a:extLst>
              <a:ext uri="{FF2B5EF4-FFF2-40B4-BE49-F238E27FC236}">
                <a16:creationId xmlns:a16="http://schemas.microsoft.com/office/drawing/2014/main" id="{69E96221-93AA-19CE-A778-460E26154E30}"/>
              </a:ext>
            </a:extLst>
          </p:cNvPr>
          <p:cNvPicPr>
            <a:picLocks noChangeAspect="1"/>
          </p:cNvPicPr>
          <p:nvPr/>
        </p:nvPicPr>
        <p:blipFill rotWithShape="1">
          <a:blip r:embed="rId4">
            <a:extLst>
              <a:ext uri="{28A0092B-C50C-407E-A947-70E740481C1C}">
                <a14:useLocalDpi xmlns:a14="http://schemas.microsoft.com/office/drawing/2010/main" val="0"/>
              </a:ext>
            </a:extLst>
          </a:blip>
          <a:srcRect t="5883" b="2830"/>
          <a:stretch/>
        </p:blipFill>
        <p:spPr>
          <a:xfrm>
            <a:off x="3721181" y="907200"/>
            <a:ext cx="4989661" cy="338630"/>
          </a:xfrm>
          <a:prstGeom prst="rect">
            <a:avLst/>
          </a:prstGeom>
          <a:effectLst>
            <a:outerShdw blurRad="50800" dist="38100" dir="2700000" algn="tl" rotWithShape="0">
              <a:prstClr val="black">
                <a:alpha val="40000"/>
              </a:prstClr>
            </a:outerShdw>
          </a:effectLst>
        </p:spPr>
      </p:pic>
      <p:grpSp>
        <p:nvGrpSpPr>
          <p:cNvPr id="33" name="Gruppieren 32">
            <a:extLst>
              <a:ext uri="{FF2B5EF4-FFF2-40B4-BE49-F238E27FC236}">
                <a16:creationId xmlns:a16="http://schemas.microsoft.com/office/drawing/2014/main" id="{62F57098-D777-26D0-9C61-7159608EF48A}"/>
              </a:ext>
            </a:extLst>
          </p:cNvPr>
          <p:cNvGrpSpPr/>
          <p:nvPr/>
        </p:nvGrpSpPr>
        <p:grpSpPr>
          <a:xfrm>
            <a:off x="616759" y="2313262"/>
            <a:ext cx="4672217" cy="904325"/>
            <a:chOff x="202124" y="2358841"/>
            <a:chExt cx="4672217" cy="904325"/>
          </a:xfrm>
        </p:grpSpPr>
        <p:grpSp>
          <p:nvGrpSpPr>
            <p:cNvPr id="10" name="Gruppieren 9">
              <a:extLst>
                <a:ext uri="{FF2B5EF4-FFF2-40B4-BE49-F238E27FC236}">
                  <a16:creationId xmlns:a16="http://schemas.microsoft.com/office/drawing/2014/main" id="{E1EEDB20-3CEF-4D78-76E0-ECF7289A2B0E}"/>
                </a:ext>
              </a:extLst>
            </p:cNvPr>
            <p:cNvGrpSpPr/>
            <p:nvPr/>
          </p:nvGrpSpPr>
          <p:grpSpPr>
            <a:xfrm>
              <a:off x="202124" y="2358841"/>
              <a:ext cx="4366445" cy="292099"/>
              <a:chOff x="202124" y="2358841"/>
              <a:chExt cx="4366445" cy="292099"/>
            </a:xfrm>
          </p:grpSpPr>
          <p:sp>
            <p:nvSpPr>
              <p:cNvPr id="27" name="TextBox 26">
                <a:extLst>
                  <a:ext uri="{FF2B5EF4-FFF2-40B4-BE49-F238E27FC236}">
                    <a16:creationId xmlns:a16="http://schemas.microsoft.com/office/drawing/2014/main" id="{2E636198-1091-CE40-9962-F4DB8EDD59E6}"/>
                  </a:ext>
                </a:extLst>
              </p:cNvPr>
              <p:cNvSpPr txBox="1"/>
              <p:nvPr/>
            </p:nvSpPr>
            <p:spPr>
              <a:xfrm>
                <a:off x="896157" y="2362793"/>
                <a:ext cx="3672412" cy="288147"/>
              </a:xfrm>
              <a:prstGeom prst="rect">
                <a:avLst/>
              </a:prstGeom>
              <a:noFill/>
              <a:ln w="15875">
                <a:noFill/>
              </a:ln>
            </p:spPr>
            <p:txBody>
              <a:bodyPr wrap="square" lIns="36000" tIns="36000" rIns="36000" bIns="36000" rtlCol="0" anchor="ctr" anchorCtr="0">
                <a:spAutoFit/>
              </a:bodyPr>
              <a:lstStyle/>
              <a:p>
                <a:r>
                  <a:rPr lang="en-US" sz="1400" dirty="0"/>
                  <a:t>Execute the selected nodes (F7)</a:t>
                </a:r>
              </a:p>
            </p:txBody>
          </p:sp>
          <p:pic>
            <p:nvPicPr>
              <p:cNvPr id="9" name="Grafik 8">
                <a:extLst>
                  <a:ext uri="{FF2B5EF4-FFF2-40B4-BE49-F238E27FC236}">
                    <a16:creationId xmlns:a16="http://schemas.microsoft.com/office/drawing/2014/main" id="{F1DB794F-C871-786B-3459-F3A2A743344E}"/>
                  </a:ext>
                </a:extLst>
              </p:cNvPr>
              <p:cNvPicPr>
                <a:picLocks noChangeAspect="1"/>
              </p:cNvPicPr>
              <p:nvPr/>
            </p:nvPicPr>
            <p:blipFill rotWithShape="1">
              <a:blip r:embed="rId4">
                <a:extLst>
                  <a:ext uri="{28A0092B-C50C-407E-A947-70E740481C1C}">
                    <a14:useLocalDpi xmlns:a14="http://schemas.microsoft.com/office/drawing/2010/main" val="0"/>
                  </a:ext>
                </a:extLst>
              </a:blip>
              <a:srcRect l="16861" t="13782" r="69247" b="11055"/>
              <a:stretch/>
            </p:blipFill>
            <p:spPr>
              <a:xfrm>
                <a:off x="202124" y="2358841"/>
                <a:ext cx="693175" cy="278819"/>
              </a:xfrm>
              <a:prstGeom prst="rect">
                <a:avLst/>
              </a:prstGeom>
            </p:spPr>
          </p:pic>
        </p:grpSp>
        <p:grpSp>
          <p:nvGrpSpPr>
            <p:cNvPr id="30" name="Gruppieren 29">
              <a:extLst>
                <a:ext uri="{FF2B5EF4-FFF2-40B4-BE49-F238E27FC236}">
                  <a16:creationId xmlns:a16="http://schemas.microsoft.com/office/drawing/2014/main" id="{9D9A3A03-85A2-3978-460D-FA56FD5D1D5F}"/>
                </a:ext>
              </a:extLst>
            </p:cNvPr>
            <p:cNvGrpSpPr/>
            <p:nvPr/>
          </p:nvGrpSpPr>
          <p:grpSpPr>
            <a:xfrm>
              <a:off x="264322" y="2651688"/>
              <a:ext cx="4305962" cy="308965"/>
              <a:chOff x="264322" y="2651688"/>
              <a:chExt cx="4305962" cy="308965"/>
            </a:xfrm>
          </p:grpSpPr>
          <p:sp>
            <p:nvSpPr>
              <p:cNvPr id="25" name="TextBox 24">
                <a:extLst>
                  <a:ext uri="{FF2B5EF4-FFF2-40B4-BE49-F238E27FC236}">
                    <a16:creationId xmlns:a16="http://schemas.microsoft.com/office/drawing/2014/main" id="{75090AC7-B979-F342-B930-7FBFAECCEE1B}"/>
                  </a:ext>
                </a:extLst>
              </p:cNvPr>
              <p:cNvSpPr txBox="1"/>
              <p:nvPr/>
            </p:nvSpPr>
            <p:spPr>
              <a:xfrm>
                <a:off x="897872" y="2654892"/>
                <a:ext cx="3672412" cy="288147"/>
              </a:xfrm>
              <a:prstGeom prst="rect">
                <a:avLst/>
              </a:prstGeom>
              <a:noFill/>
              <a:ln w="15875">
                <a:noFill/>
              </a:ln>
            </p:spPr>
            <p:txBody>
              <a:bodyPr wrap="square" lIns="36000" tIns="36000" rIns="36000" bIns="36000" rtlCol="0" anchor="ctr" anchorCtr="0">
                <a:spAutoFit/>
              </a:bodyPr>
              <a:lstStyle/>
              <a:p>
                <a:r>
                  <a:rPr lang="en-US" sz="1400" dirty="0"/>
                  <a:t>Reset the selected node (F8)</a:t>
                </a:r>
              </a:p>
            </p:txBody>
          </p:sp>
          <p:pic>
            <p:nvPicPr>
              <p:cNvPr id="12" name="Grafik 11">
                <a:extLst>
                  <a:ext uri="{FF2B5EF4-FFF2-40B4-BE49-F238E27FC236}">
                    <a16:creationId xmlns:a16="http://schemas.microsoft.com/office/drawing/2014/main" id="{8D69E969-6828-4357-4478-BF031FC93C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22" y="2651688"/>
                <a:ext cx="568778" cy="308965"/>
              </a:xfrm>
              <a:prstGeom prst="rect">
                <a:avLst/>
              </a:prstGeom>
            </p:spPr>
          </p:pic>
        </p:grpSp>
        <p:grpSp>
          <p:nvGrpSpPr>
            <p:cNvPr id="32" name="Gruppieren 31">
              <a:extLst>
                <a:ext uri="{FF2B5EF4-FFF2-40B4-BE49-F238E27FC236}">
                  <a16:creationId xmlns:a16="http://schemas.microsoft.com/office/drawing/2014/main" id="{22D567AD-BDDF-56EE-D126-85CEFB099B55}"/>
                </a:ext>
              </a:extLst>
            </p:cNvPr>
            <p:cNvGrpSpPr/>
            <p:nvPr/>
          </p:nvGrpSpPr>
          <p:grpSpPr>
            <a:xfrm>
              <a:off x="238995" y="2975019"/>
              <a:ext cx="4635346" cy="288147"/>
              <a:chOff x="238995" y="2975019"/>
              <a:chExt cx="4635346" cy="288147"/>
            </a:xfrm>
          </p:grpSpPr>
          <p:sp>
            <p:nvSpPr>
              <p:cNvPr id="23" name="TextBox 22">
                <a:extLst>
                  <a:ext uri="{FF2B5EF4-FFF2-40B4-BE49-F238E27FC236}">
                    <a16:creationId xmlns:a16="http://schemas.microsoft.com/office/drawing/2014/main" id="{5B0065DC-F08B-A444-804B-CF6901D2834E}"/>
                  </a:ext>
                </a:extLst>
              </p:cNvPr>
              <p:cNvSpPr txBox="1"/>
              <p:nvPr/>
            </p:nvSpPr>
            <p:spPr>
              <a:xfrm>
                <a:off x="899586" y="2975019"/>
                <a:ext cx="3974755" cy="288147"/>
              </a:xfrm>
              <a:prstGeom prst="rect">
                <a:avLst/>
              </a:prstGeom>
              <a:noFill/>
              <a:ln w="15875">
                <a:noFill/>
              </a:ln>
            </p:spPr>
            <p:txBody>
              <a:bodyPr wrap="square" lIns="36000" tIns="36000" rIns="36000" bIns="36000" rtlCol="0" anchor="ctr" anchorCtr="0">
                <a:spAutoFit/>
              </a:bodyPr>
              <a:lstStyle/>
              <a:p>
                <a:r>
                  <a:rPr lang="en-US" sz="1400" dirty="0"/>
                  <a:t>Cancel the execution of the selected nodes (F9)</a:t>
                </a:r>
              </a:p>
            </p:txBody>
          </p:sp>
          <p:pic>
            <p:nvPicPr>
              <p:cNvPr id="31" name="Grafik 30">
                <a:extLst>
                  <a:ext uri="{FF2B5EF4-FFF2-40B4-BE49-F238E27FC236}">
                    <a16:creationId xmlns:a16="http://schemas.microsoft.com/office/drawing/2014/main" id="{C879A820-77BA-F8B2-8A19-2BEADBA5E089}"/>
                  </a:ext>
                </a:extLst>
              </p:cNvPr>
              <p:cNvPicPr>
                <a:picLocks noChangeAspect="1"/>
              </p:cNvPicPr>
              <p:nvPr/>
            </p:nvPicPr>
            <p:blipFill rotWithShape="1">
              <a:blip r:embed="rId6">
                <a:extLst>
                  <a:ext uri="{28A0092B-C50C-407E-A947-70E740481C1C}">
                    <a14:useLocalDpi xmlns:a14="http://schemas.microsoft.com/office/drawing/2010/main" val="0"/>
                  </a:ext>
                </a:extLst>
              </a:blip>
              <a:srcRect l="2580" r="2580"/>
              <a:stretch/>
            </p:blipFill>
            <p:spPr>
              <a:xfrm>
                <a:off x="238995" y="2975019"/>
                <a:ext cx="619432" cy="288147"/>
              </a:xfrm>
              <a:prstGeom prst="rect">
                <a:avLst/>
              </a:prstGeom>
            </p:spPr>
          </p:pic>
        </p:grpSp>
      </p:grpSp>
      <p:sp>
        <p:nvSpPr>
          <p:cNvPr id="34" name="TextBox 22">
            <a:extLst>
              <a:ext uri="{FF2B5EF4-FFF2-40B4-BE49-F238E27FC236}">
                <a16:creationId xmlns:a16="http://schemas.microsoft.com/office/drawing/2014/main" id="{F1346A85-8E23-77E5-8CC6-A115BE6A1976}"/>
              </a:ext>
            </a:extLst>
          </p:cNvPr>
          <p:cNvSpPr txBox="1"/>
          <p:nvPr/>
        </p:nvSpPr>
        <p:spPr>
          <a:xfrm>
            <a:off x="1082663" y="1253972"/>
            <a:ext cx="2001081" cy="257369"/>
          </a:xfrm>
          <a:prstGeom prst="rect">
            <a:avLst/>
          </a:prstGeom>
          <a:noFill/>
          <a:ln w="15875">
            <a:noFill/>
          </a:ln>
        </p:spPr>
        <p:txBody>
          <a:bodyPr wrap="square" lIns="36000" tIns="36000" rIns="36000" bIns="36000" rtlCol="0" anchor="ctr" anchorCtr="0">
            <a:spAutoFit/>
          </a:bodyPr>
          <a:lstStyle/>
          <a:p>
            <a:r>
              <a:rPr lang="en-US" sz="1200" dirty="0"/>
              <a:t>No node selected</a:t>
            </a:r>
          </a:p>
        </p:txBody>
      </p:sp>
      <p:sp>
        <p:nvSpPr>
          <p:cNvPr id="35" name="TextBox 22">
            <a:extLst>
              <a:ext uri="{FF2B5EF4-FFF2-40B4-BE49-F238E27FC236}">
                <a16:creationId xmlns:a16="http://schemas.microsoft.com/office/drawing/2014/main" id="{FF132553-BA77-5232-3A9F-FFF6A15209B8}"/>
              </a:ext>
            </a:extLst>
          </p:cNvPr>
          <p:cNvSpPr txBox="1"/>
          <p:nvPr/>
        </p:nvSpPr>
        <p:spPr>
          <a:xfrm>
            <a:off x="5684197" y="1245831"/>
            <a:ext cx="2001081" cy="257369"/>
          </a:xfrm>
          <a:prstGeom prst="rect">
            <a:avLst/>
          </a:prstGeom>
          <a:noFill/>
          <a:ln w="15875">
            <a:noFill/>
          </a:ln>
        </p:spPr>
        <p:txBody>
          <a:bodyPr wrap="square" lIns="36000" tIns="36000" rIns="36000" bIns="36000" rtlCol="0" anchor="ctr" anchorCtr="0">
            <a:spAutoFit/>
          </a:bodyPr>
          <a:lstStyle/>
          <a:p>
            <a:r>
              <a:rPr lang="en-US" sz="1200" dirty="0"/>
              <a:t>Node(s) selected</a:t>
            </a:r>
          </a:p>
        </p:txBody>
      </p:sp>
    </p:spTree>
    <p:extLst>
      <p:ext uri="{BB962C8B-B14F-4D97-AF65-F5344CB8AC3E}">
        <p14:creationId xmlns:p14="http://schemas.microsoft.com/office/powerpoint/2010/main" val="10406473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A0FB9-D74D-683D-F679-F3DB2D1E115E}"/>
              </a:ext>
            </a:extLst>
          </p:cNvPr>
          <p:cNvSpPr>
            <a:spLocks noGrp="1"/>
          </p:cNvSpPr>
          <p:nvPr>
            <p:ph type="title"/>
          </p:nvPr>
        </p:nvSpPr>
        <p:spPr/>
        <p:txBody>
          <a:bodyPr/>
          <a:lstStyle/>
          <a:p>
            <a:r>
              <a:rPr lang="en-US" dirty="0"/>
              <a:t>Demo – CSV Reader</a:t>
            </a:r>
          </a:p>
        </p:txBody>
      </p:sp>
      <p:sp>
        <p:nvSpPr>
          <p:cNvPr id="3" name="Content Placeholder 2">
            <a:extLst>
              <a:ext uri="{FF2B5EF4-FFF2-40B4-BE49-F238E27FC236}">
                <a16:creationId xmlns:a16="http://schemas.microsoft.com/office/drawing/2014/main" id="{36C4BFDF-A2E7-C45E-234D-464334813BBE}"/>
              </a:ext>
            </a:extLst>
          </p:cNvPr>
          <p:cNvSpPr>
            <a:spLocks noGrp="1"/>
          </p:cNvSpPr>
          <p:nvPr>
            <p:ph idx="1"/>
          </p:nvPr>
        </p:nvSpPr>
        <p:spPr/>
        <p:txBody>
          <a:bodyPr/>
          <a:lstStyle/>
          <a:p>
            <a:pPr marL="0" indent="0">
              <a:buNone/>
            </a:pPr>
            <a:r>
              <a:rPr lang="en-US" dirty="0"/>
              <a:t>Let’s examine the data table we just read</a:t>
            </a:r>
          </a:p>
          <a:p>
            <a:r>
              <a:rPr lang="en-US" dirty="0"/>
              <a:t>Select the node and look at the Node Monitor (the tab on the bottom part of the KNIME UI)</a:t>
            </a:r>
          </a:p>
        </p:txBody>
      </p:sp>
      <p:pic>
        <p:nvPicPr>
          <p:cNvPr id="8" name="Grafik 7" descr="Ein Bild, das Text, Screenshot, Zahl, Schrift enthält.&#10;&#10;Automatisch generierte Beschreibung">
            <a:extLst>
              <a:ext uri="{FF2B5EF4-FFF2-40B4-BE49-F238E27FC236}">
                <a16:creationId xmlns:a16="http://schemas.microsoft.com/office/drawing/2014/main" id="{A8E157E7-B600-EF75-615C-62B6B5BB51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2873" y="1826990"/>
            <a:ext cx="5292629" cy="305786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84319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4B5CD-5083-B0A0-B7BC-BD17BB6BA97C}"/>
              </a:ext>
            </a:extLst>
          </p:cNvPr>
          <p:cNvSpPr>
            <a:spLocks noGrp="1"/>
          </p:cNvSpPr>
          <p:nvPr>
            <p:ph type="title"/>
          </p:nvPr>
        </p:nvSpPr>
        <p:spPr/>
        <p:txBody>
          <a:bodyPr/>
          <a:lstStyle/>
          <a:p>
            <a:r>
              <a:rPr lang="en-US" dirty="0"/>
              <a:t>Course Plan</a:t>
            </a:r>
          </a:p>
        </p:txBody>
      </p:sp>
      <p:pic>
        <p:nvPicPr>
          <p:cNvPr id="1026" name="Picture 2">
            <a:extLst>
              <a:ext uri="{FF2B5EF4-FFF2-40B4-BE49-F238E27FC236}">
                <a16:creationId xmlns:a16="http://schemas.microsoft.com/office/drawing/2014/main" id="{9D465D33-8D56-62ED-EA38-0C5D1D5B1688}"/>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tretch>
            <a:fillRect/>
          </a:stretch>
        </p:blipFill>
        <p:spPr bwMode="auto">
          <a:xfrm>
            <a:off x="0" y="1201738"/>
            <a:ext cx="8426450" cy="3125787"/>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1317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3982E-8CB5-A655-A546-97D59A3CC73D}"/>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05F82808-C645-2CB4-B116-6CBE2E5051FF}"/>
              </a:ext>
            </a:extLst>
          </p:cNvPr>
          <p:cNvSpPr>
            <a:spLocks noGrp="1"/>
          </p:cNvSpPr>
          <p:nvPr>
            <p:ph idx="1"/>
          </p:nvPr>
        </p:nvSpPr>
        <p:spPr/>
        <p:txBody>
          <a:bodyPr/>
          <a:lstStyle/>
          <a:p>
            <a:pPr marL="0" indent="0">
              <a:buNone/>
            </a:pPr>
            <a:r>
              <a:rPr lang="en-US" dirty="0"/>
              <a:t>Reading “Extra song info.csv”</a:t>
            </a:r>
          </a:p>
          <a:p>
            <a:r>
              <a:rPr lang="en-US" dirty="0"/>
              <a:t>Put the file “Extra song info.csv” in the “data” folder</a:t>
            </a:r>
          </a:p>
          <a:p>
            <a:r>
              <a:rPr lang="en-US" dirty="0"/>
              <a:t>Add another CSV Reader to your workflow</a:t>
            </a:r>
          </a:p>
          <a:p>
            <a:r>
              <a:rPr lang="en-US" dirty="0"/>
              <a:t>Configure the CSV Reader node to read “Extra song info.csv”</a:t>
            </a:r>
          </a:p>
        </p:txBody>
      </p:sp>
    </p:spTree>
    <p:extLst>
      <p:ext uri="{BB962C8B-B14F-4D97-AF65-F5344CB8AC3E}">
        <p14:creationId xmlns:p14="http://schemas.microsoft.com/office/powerpoint/2010/main" val="24475051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5EB9C-FCC5-DA08-72A8-1449591394B0}"/>
              </a:ext>
            </a:extLst>
          </p:cNvPr>
          <p:cNvSpPr>
            <a:spLocks noGrp="1"/>
          </p:cNvSpPr>
          <p:nvPr>
            <p:ph type="title"/>
          </p:nvPr>
        </p:nvSpPr>
        <p:spPr/>
        <p:txBody>
          <a:bodyPr/>
          <a:lstStyle/>
          <a:p>
            <a:r>
              <a:rPr lang="en-US" dirty="0"/>
              <a:t>New Node – Row Filter</a:t>
            </a:r>
          </a:p>
        </p:txBody>
      </p:sp>
      <p:sp>
        <p:nvSpPr>
          <p:cNvPr id="3" name="Content Placeholder 2">
            <a:extLst>
              <a:ext uri="{FF2B5EF4-FFF2-40B4-BE49-F238E27FC236}">
                <a16:creationId xmlns:a16="http://schemas.microsoft.com/office/drawing/2014/main" id="{91673B61-B8B9-5615-57A0-008634473E3E}"/>
              </a:ext>
            </a:extLst>
          </p:cNvPr>
          <p:cNvSpPr>
            <a:spLocks noGrp="1"/>
          </p:cNvSpPr>
          <p:nvPr>
            <p:ph idx="1"/>
          </p:nvPr>
        </p:nvSpPr>
        <p:spPr/>
        <p:txBody>
          <a:bodyPr/>
          <a:lstStyle/>
          <a:p>
            <a:r>
              <a:rPr lang="en-US" dirty="0"/>
              <a:t>A Row Filter node is useful to select rows from the data table</a:t>
            </a:r>
          </a:p>
          <a:p>
            <a:pPr marL="0" indent="0">
              <a:buNone/>
            </a:pPr>
            <a:endParaRPr lang="en-US" dirty="0"/>
          </a:p>
          <a:p>
            <a:r>
              <a:rPr lang="en-US" dirty="0"/>
              <a:t>Add a node Row Filter from the Node Repository to your workflow</a:t>
            </a:r>
          </a:p>
          <a:p>
            <a:r>
              <a:rPr lang="en-US" dirty="0"/>
              <a:t>Connect the output port of the CSV Reader node to the input port of the Row Filter node</a:t>
            </a:r>
          </a:p>
          <a:p>
            <a:pPr lvl="1"/>
            <a:r>
              <a:rPr lang="en-US" dirty="0"/>
              <a:t>Left-click and hold at the output port of the CSV Reader node</a:t>
            </a:r>
          </a:p>
          <a:p>
            <a:pPr lvl="1"/>
            <a:r>
              <a:rPr lang="en-US" dirty="0"/>
              <a:t>Drag it to the input port of the Row Filter node</a:t>
            </a:r>
          </a:p>
        </p:txBody>
      </p:sp>
      <p:pic>
        <p:nvPicPr>
          <p:cNvPr id="6" name="Grafik 5" descr="Ein Bild, das Text, Screenshot, Reihe, Schrift enthält.&#10;&#10;Automatisch generierte Beschreibung">
            <a:extLst>
              <a:ext uri="{FF2B5EF4-FFF2-40B4-BE49-F238E27FC236}">
                <a16:creationId xmlns:a16="http://schemas.microsoft.com/office/drawing/2014/main" id="{A6F82A36-8A35-1674-F2BF-38691BAE20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423" y="3137688"/>
            <a:ext cx="2581154" cy="128356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734686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2357B2-9684-0207-375B-538FDA526B02}"/>
              </a:ext>
            </a:extLst>
          </p:cNvPr>
          <p:cNvSpPr>
            <a:spLocks noGrp="1"/>
          </p:cNvSpPr>
          <p:nvPr>
            <p:ph sz="half" idx="1"/>
          </p:nvPr>
        </p:nvSpPr>
        <p:spPr/>
        <p:txBody>
          <a:bodyPr/>
          <a:lstStyle/>
          <a:p>
            <a:pPr marL="0" indent="0">
              <a:buNone/>
            </a:pPr>
            <a:r>
              <a:rPr lang="en-US" dirty="0"/>
              <a:t>Configuration Window</a:t>
            </a:r>
          </a:p>
          <a:p>
            <a:r>
              <a:rPr lang="en-US" dirty="0"/>
              <a:t>Select the column of interest</a:t>
            </a:r>
          </a:p>
          <a:p>
            <a:r>
              <a:rPr lang="en-US" dirty="0"/>
              <a:t>Specify the criterion</a:t>
            </a:r>
          </a:p>
          <a:p>
            <a:pPr lvl="1"/>
            <a:r>
              <a:rPr lang="en-US" dirty="0"/>
              <a:t>Specific entry (e.g., Coldplay)</a:t>
            </a:r>
          </a:p>
          <a:p>
            <a:pPr lvl="1"/>
            <a:r>
              <a:rPr lang="en-US" dirty="0"/>
              <a:t>Range (e.g., Song number between 1    and 9)</a:t>
            </a:r>
          </a:p>
          <a:p>
            <a:pPr marL="0" indent="0">
              <a:buNone/>
            </a:pPr>
            <a:endParaRPr lang="en-US" dirty="0"/>
          </a:p>
          <a:p>
            <a:endParaRPr lang="en-US" dirty="0"/>
          </a:p>
        </p:txBody>
      </p:sp>
      <p:sp>
        <p:nvSpPr>
          <p:cNvPr id="5" name="Text Placeholder 4">
            <a:extLst>
              <a:ext uri="{FF2B5EF4-FFF2-40B4-BE49-F238E27FC236}">
                <a16:creationId xmlns:a16="http://schemas.microsoft.com/office/drawing/2014/main" id="{3017366B-74DE-A8AC-76C7-55DE65587821}"/>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4125B8B9-C98D-85D0-3EE5-9D052A1984E0}"/>
              </a:ext>
            </a:extLst>
          </p:cNvPr>
          <p:cNvSpPr>
            <a:spLocks noGrp="1"/>
          </p:cNvSpPr>
          <p:nvPr>
            <p:ph type="title"/>
          </p:nvPr>
        </p:nvSpPr>
        <p:spPr/>
        <p:txBody>
          <a:bodyPr/>
          <a:lstStyle/>
          <a:p>
            <a:r>
              <a:rPr lang="en-US" dirty="0"/>
              <a:t>New Node – Row Filter</a:t>
            </a:r>
          </a:p>
        </p:txBody>
      </p:sp>
      <p:grpSp>
        <p:nvGrpSpPr>
          <p:cNvPr id="11" name="Gruppieren 10">
            <a:extLst>
              <a:ext uri="{FF2B5EF4-FFF2-40B4-BE49-F238E27FC236}">
                <a16:creationId xmlns:a16="http://schemas.microsoft.com/office/drawing/2014/main" id="{9ACF0501-B97B-5501-B0FF-09635C42A6FE}"/>
              </a:ext>
            </a:extLst>
          </p:cNvPr>
          <p:cNvGrpSpPr>
            <a:grpSpLocks noChangeAspect="1"/>
          </p:cNvGrpSpPr>
          <p:nvPr/>
        </p:nvGrpSpPr>
        <p:grpSpPr>
          <a:xfrm>
            <a:off x="4561920" y="902904"/>
            <a:ext cx="4103998" cy="3890719"/>
            <a:chOff x="4267200" y="909252"/>
            <a:chExt cx="4619075" cy="4379028"/>
          </a:xfrm>
        </p:grpSpPr>
        <p:pic>
          <p:nvPicPr>
            <p:cNvPr id="7" name="Picture 6">
              <a:extLst>
                <a:ext uri="{FF2B5EF4-FFF2-40B4-BE49-F238E27FC236}">
                  <a16:creationId xmlns:a16="http://schemas.microsoft.com/office/drawing/2014/main" id="{BBACA60E-F437-8DDD-7436-6759E0F77319}"/>
                </a:ext>
              </a:extLst>
            </p:cNvPr>
            <p:cNvPicPr>
              <a:picLocks noChangeAspect="1"/>
            </p:cNvPicPr>
            <p:nvPr/>
          </p:nvPicPr>
          <p:blipFill>
            <a:blip r:embed="rId2"/>
            <a:stretch>
              <a:fillRect/>
            </a:stretch>
          </p:blipFill>
          <p:spPr>
            <a:xfrm>
              <a:off x="4267200" y="909252"/>
              <a:ext cx="4619075" cy="4379028"/>
            </a:xfrm>
            <a:prstGeom prst="rect">
              <a:avLst/>
            </a:prstGeom>
          </p:spPr>
        </p:pic>
        <p:sp>
          <p:nvSpPr>
            <p:cNvPr id="6" name="Rechteck: abgerundete Ecken 5">
              <a:extLst>
                <a:ext uri="{FF2B5EF4-FFF2-40B4-BE49-F238E27FC236}">
                  <a16:creationId xmlns:a16="http://schemas.microsoft.com/office/drawing/2014/main" id="{41886272-A17B-2B72-940B-4564FEB619DB}"/>
                </a:ext>
              </a:extLst>
            </p:cNvPr>
            <p:cNvSpPr/>
            <p:nvPr/>
          </p:nvSpPr>
          <p:spPr>
            <a:xfrm>
              <a:off x="5724293" y="1623104"/>
              <a:ext cx="3059705" cy="30475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0" name="Rechteck: abgerundete Ecken 9">
              <a:extLst>
                <a:ext uri="{FF2B5EF4-FFF2-40B4-BE49-F238E27FC236}">
                  <a16:creationId xmlns:a16="http://schemas.microsoft.com/office/drawing/2014/main" id="{209717DC-61B8-F18F-90D3-7C6A3FD90B8F}"/>
                </a:ext>
              </a:extLst>
            </p:cNvPr>
            <p:cNvSpPr/>
            <p:nvPr/>
          </p:nvSpPr>
          <p:spPr>
            <a:xfrm>
              <a:off x="5794287" y="2210118"/>
              <a:ext cx="2740113" cy="122668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2707398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2357B2-9684-0207-375B-538FDA526B02}"/>
              </a:ext>
            </a:extLst>
          </p:cNvPr>
          <p:cNvSpPr>
            <a:spLocks noGrp="1"/>
          </p:cNvSpPr>
          <p:nvPr>
            <p:ph sz="half" idx="1"/>
          </p:nvPr>
        </p:nvSpPr>
        <p:spPr/>
        <p:txBody>
          <a:bodyPr/>
          <a:lstStyle/>
          <a:p>
            <a:pPr marL="0" indent="0">
              <a:buNone/>
            </a:pPr>
            <a:r>
              <a:rPr lang="en-US" dirty="0"/>
              <a:t>Configuration Window</a:t>
            </a:r>
          </a:p>
          <a:p>
            <a:r>
              <a:rPr lang="en-US" dirty="0"/>
              <a:t>Select the column of interest</a:t>
            </a:r>
          </a:p>
          <a:p>
            <a:r>
              <a:rPr lang="en-US" dirty="0"/>
              <a:t>Specify the criterion</a:t>
            </a:r>
          </a:p>
          <a:p>
            <a:pPr lvl="1"/>
            <a:r>
              <a:rPr lang="en-US" dirty="0"/>
              <a:t>Specific entry (e.g., Coldplay)</a:t>
            </a:r>
          </a:p>
          <a:p>
            <a:pPr lvl="1"/>
            <a:r>
              <a:rPr lang="en-US" dirty="0"/>
              <a:t>Range (e.g., Song number between 1    and 9)</a:t>
            </a:r>
          </a:p>
          <a:p>
            <a:pPr marL="0" indent="0">
              <a:buNone/>
            </a:pPr>
            <a:endParaRPr lang="en-US" dirty="0"/>
          </a:p>
          <a:p>
            <a:endParaRPr lang="en-US" dirty="0"/>
          </a:p>
        </p:txBody>
      </p:sp>
      <p:sp>
        <p:nvSpPr>
          <p:cNvPr id="5" name="Text Placeholder 4">
            <a:extLst>
              <a:ext uri="{FF2B5EF4-FFF2-40B4-BE49-F238E27FC236}">
                <a16:creationId xmlns:a16="http://schemas.microsoft.com/office/drawing/2014/main" id="{E55CC820-D029-5D15-2FF6-D31A665E7E5A}"/>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4125B8B9-C98D-85D0-3EE5-9D052A1984E0}"/>
              </a:ext>
            </a:extLst>
          </p:cNvPr>
          <p:cNvSpPr>
            <a:spLocks noGrp="1"/>
          </p:cNvSpPr>
          <p:nvPr>
            <p:ph type="title"/>
          </p:nvPr>
        </p:nvSpPr>
        <p:spPr/>
        <p:txBody>
          <a:bodyPr/>
          <a:lstStyle/>
          <a:p>
            <a:r>
              <a:rPr lang="en-US" dirty="0"/>
              <a:t>New Node – Row Filter</a:t>
            </a:r>
          </a:p>
        </p:txBody>
      </p:sp>
      <p:grpSp>
        <p:nvGrpSpPr>
          <p:cNvPr id="11" name="Gruppieren 10">
            <a:extLst>
              <a:ext uri="{FF2B5EF4-FFF2-40B4-BE49-F238E27FC236}">
                <a16:creationId xmlns:a16="http://schemas.microsoft.com/office/drawing/2014/main" id="{9731E954-D4C5-D2AB-5DF3-8DFD71118FB6}"/>
              </a:ext>
            </a:extLst>
          </p:cNvPr>
          <p:cNvGrpSpPr>
            <a:grpSpLocks noChangeAspect="1"/>
          </p:cNvGrpSpPr>
          <p:nvPr/>
        </p:nvGrpSpPr>
        <p:grpSpPr>
          <a:xfrm>
            <a:off x="4572000" y="881340"/>
            <a:ext cx="4103998" cy="3926169"/>
            <a:chOff x="4277031" y="884901"/>
            <a:chExt cx="4580710" cy="4382225"/>
          </a:xfrm>
        </p:grpSpPr>
        <p:pic>
          <p:nvPicPr>
            <p:cNvPr id="6" name="Picture 5">
              <a:extLst>
                <a:ext uri="{FF2B5EF4-FFF2-40B4-BE49-F238E27FC236}">
                  <a16:creationId xmlns:a16="http://schemas.microsoft.com/office/drawing/2014/main" id="{4F2C6E2E-E660-63ED-B3EE-CC06CDEFE172}"/>
                </a:ext>
              </a:extLst>
            </p:cNvPr>
            <p:cNvPicPr>
              <a:picLocks noChangeAspect="1"/>
            </p:cNvPicPr>
            <p:nvPr/>
          </p:nvPicPr>
          <p:blipFill>
            <a:blip r:embed="rId2"/>
            <a:stretch>
              <a:fillRect/>
            </a:stretch>
          </p:blipFill>
          <p:spPr>
            <a:xfrm>
              <a:off x="4277031" y="884901"/>
              <a:ext cx="4580710" cy="4382225"/>
            </a:xfrm>
            <a:prstGeom prst="rect">
              <a:avLst/>
            </a:prstGeom>
          </p:spPr>
        </p:pic>
        <p:sp>
          <p:nvSpPr>
            <p:cNvPr id="9" name="Rechteck: abgerundete Ecken 8">
              <a:extLst>
                <a:ext uri="{FF2B5EF4-FFF2-40B4-BE49-F238E27FC236}">
                  <a16:creationId xmlns:a16="http://schemas.microsoft.com/office/drawing/2014/main" id="{A4E75F14-62DB-0FD3-BF6B-007F99BD640A}"/>
                </a:ext>
              </a:extLst>
            </p:cNvPr>
            <p:cNvSpPr/>
            <p:nvPr/>
          </p:nvSpPr>
          <p:spPr>
            <a:xfrm>
              <a:off x="5724293" y="1600660"/>
              <a:ext cx="3133448" cy="31436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0" name="Rechteck: abgerundete Ecken 9">
              <a:extLst>
                <a:ext uri="{FF2B5EF4-FFF2-40B4-BE49-F238E27FC236}">
                  <a16:creationId xmlns:a16="http://schemas.microsoft.com/office/drawing/2014/main" id="{6A2430CA-B18F-A59C-7FD8-6EEE92727D5C}"/>
                </a:ext>
              </a:extLst>
            </p:cNvPr>
            <p:cNvSpPr/>
            <p:nvPr/>
          </p:nvSpPr>
          <p:spPr>
            <a:xfrm>
              <a:off x="5831803" y="3076014"/>
              <a:ext cx="2716268" cy="71652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71618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3D81B-66F8-FD04-411A-9061285680D3}"/>
              </a:ext>
            </a:extLst>
          </p:cNvPr>
          <p:cNvSpPr>
            <a:spLocks noGrp="1"/>
          </p:cNvSpPr>
          <p:nvPr>
            <p:ph type="title"/>
          </p:nvPr>
        </p:nvSpPr>
        <p:spPr/>
        <p:txBody>
          <a:bodyPr/>
          <a:lstStyle/>
          <a:p>
            <a:r>
              <a:rPr lang="en-US" dirty="0"/>
              <a:t>New Node – Row Filter</a:t>
            </a:r>
          </a:p>
        </p:txBody>
      </p:sp>
      <p:sp>
        <p:nvSpPr>
          <p:cNvPr id="3" name="Content Placeholder 2">
            <a:extLst>
              <a:ext uri="{FF2B5EF4-FFF2-40B4-BE49-F238E27FC236}">
                <a16:creationId xmlns:a16="http://schemas.microsoft.com/office/drawing/2014/main" id="{A4F1AB6E-D7AB-B29F-C78A-5B5B7317072B}"/>
              </a:ext>
            </a:extLst>
          </p:cNvPr>
          <p:cNvSpPr>
            <a:spLocks noGrp="1"/>
          </p:cNvSpPr>
          <p:nvPr>
            <p:ph idx="1"/>
          </p:nvPr>
        </p:nvSpPr>
        <p:spPr/>
        <p:txBody>
          <a:bodyPr/>
          <a:lstStyle/>
          <a:p>
            <a:r>
              <a:rPr lang="en-US" dirty="0"/>
              <a:t>Only the selected rows appear in the output table</a:t>
            </a:r>
          </a:p>
        </p:txBody>
      </p:sp>
      <p:grpSp>
        <p:nvGrpSpPr>
          <p:cNvPr id="14" name="Gruppieren 13">
            <a:extLst>
              <a:ext uri="{FF2B5EF4-FFF2-40B4-BE49-F238E27FC236}">
                <a16:creationId xmlns:a16="http://schemas.microsoft.com/office/drawing/2014/main" id="{9A6133DB-0FA7-D56C-C615-3C8C5EEED2D9}"/>
              </a:ext>
            </a:extLst>
          </p:cNvPr>
          <p:cNvGrpSpPr>
            <a:grpSpLocks noChangeAspect="1"/>
          </p:cNvGrpSpPr>
          <p:nvPr/>
        </p:nvGrpSpPr>
        <p:grpSpPr>
          <a:xfrm>
            <a:off x="792001" y="2780063"/>
            <a:ext cx="6048000" cy="2097455"/>
            <a:chOff x="538422" y="2857500"/>
            <a:chExt cx="6725927" cy="2332560"/>
          </a:xfrm>
        </p:grpSpPr>
        <p:pic>
          <p:nvPicPr>
            <p:cNvPr id="11" name="Grafik 10" descr="Ein Bild, das Text, Zahl, Schrift, Quittung enthält.&#10;&#10;Automatisch generierte Beschreibung">
              <a:extLst>
                <a:ext uri="{FF2B5EF4-FFF2-40B4-BE49-F238E27FC236}">
                  <a16:creationId xmlns:a16="http://schemas.microsoft.com/office/drawing/2014/main" id="{51E310D2-0926-B80A-A7F7-54B0DCCF1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422" y="2857500"/>
              <a:ext cx="6725927" cy="2033550"/>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A1A124CC-94CB-3EEF-6EDD-D6567D940CA1}"/>
                </a:ext>
              </a:extLst>
            </p:cNvPr>
            <p:cNvSpPr txBox="1"/>
            <p:nvPr/>
          </p:nvSpPr>
          <p:spPr>
            <a:xfrm>
              <a:off x="1832922" y="4868902"/>
              <a:ext cx="4398515" cy="321158"/>
            </a:xfrm>
            <a:prstGeom prst="rect">
              <a:avLst/>
            </a:prstGeom>
            <a:noFill/>
            <a:ln w="15875">
              <a:noFill/>
            </a:ln>
          </p:spPr>
          <p:txBody>
            <a:bodyPr wrap="square" lIns="36000" tIns="36000" rIns="36000" bIns="36000" rtlCol="0" anchor="ctr" anchorCtr="0">
              <a:spAutoFit/>
            </a:bodyPr>
            <a:lstStyle/>
            <a:p>
              <a:pPr algn="ctr"/>
              <a:r>
                <a:rPr lang="en-US" dirty="0"/>
                <a:t>The range is 1 to 9 in the Song number column</a:t>
              </a:r>
            </a:p>
          </p:txBody>
        </p:sp>
      </p:grpSp>
      <p:grpSp>
        <p:nvGrpSpPr>
          <p:cNvPr id="13" name="Gruppieren 12">
            <a:extLst>
              <a:ext uri="{FF2B5EF4-FFF2-40B4-BE49-F238E27FC236}">
                <a16:creationId xmlns:a16="http://schemas.microsoft.com/office/drawing/2014/main" id="{CAAB6F85-6C64-86EA-4203-2781FBDCDC45}"/>
              </a:ext>
            </a:extLst>
          </p:cNvPr>
          <p:cNvGrpSpPr>
            <a:grpSpLocks noChangeAspect="1"/>
          </p:cNvGrpSpPr>
          <p:nvPr/>
        </p:nvGrpSpPr>
        <p:grpSpPr>
          <a:xfrm>
            <a:off x="792000" y="1172172"/>
            <a:ext cx="6047999" cy="1259152"/>
            <a:chOff x="538423" y="1432224"/>
            <a:chExt cx="6725926" cy="1400292"/>
          </a:xfrm>
        </p:grpSpPr>
        <p:sp>
          <p:nvSpPr>
            <p:cNvPr id="8" name="TextBox 7">
              <a:extLst>
                <a:ext uri="{FF2B5EF4-FFF2-40B4-BE49-F238E27FC236}">
                  <a16:creationId xmlns:a16="http://schemas.microsoft.com/office/drawing/2014/main" id="{9A7D320E-6704-CF36-8BBB-ACC362374231}"/>
                </a:ext>
              </a:extLst>
            </p:cNvPr>
            <p:cNvSpPr txBox="1"/>
            <p:nvPr/>
          </p:nvSpPr>
          <p:spPr>
            <a:xfrm>
              <a:off x="1688275" y="2511357"/>
              <a:ext cx="4543165" cy="321159"/>
            </a:xfrm>
            <a:prstGeom prst="rect">
              <a:avLst/>
            </a:prstGeom>
            <a:noFill/>
            <a:ln w="15875">
              <a:noFill/>
            </a:ln>
          </p:spPr>
          <p:txBody>
            <a:bodyPr wrap="square" lIns="36000" tIns="36000" rIns="36000" bIns="36000" rtlCol="0" anchor="ctr" anchorCtr="0">
              <a:spAutoFit/>
            </a:bodyPr>
            <a:lstStyle/>
            <a:p>
              <a:pPr algn="ctr"/>
              <a:r>
                <a:rPr lang="en-US" dirty="0"/>
                <a:t>Only Coldplay is selected in the Singer column</a:t>
              </a:r>
            </a:p>
          </p:txBody>
        </p:sp>
        <p:pic>
          <p:nvPicPr>
            <p:cNvPr id="6" name="Grafik 5" descr="Ein Bild, das Text, Screenshot, Schrift, Reihe enthält.&#10;&#10;Automatisch generierte Beschreibung">
              <a:extLst>
                <a:ext uri="{FF2B5EF4-FFF2-40B4-BE49-F238E27FC236}">
                  <a16:creationId xmlns:a16="http://schemas.microsoft.com/office/drawing/2014/main" id="{7246800C-D358-9F6F-6F6C-DF11D96B7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23" y="1432224"/>
              <a:ext cx="6725926" cy="1092537"/>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42034646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89461-852A-4BCA-2D0B-6386EE50BF5A}"/>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DF79AEB8-10B2-E76D-3CF8-C876B4905843}"/>
              </a:ext>
            </a:extLst>
          </p:cNvPr>
          <p:cNvSpPr>
            <a:spLocks noGrp="1"/>
          </p:cNvSpPr>
          <p:nvPr>
            <p:ph idx="1"/>
          </p:nvPr>
        </p:nvSpPr>
        <p:spPr/>
        <p:txBody>
          <a:bodyPr/>
          <a:lstStyle/>
          <a:p>
            <a:pPr marL="0" indent="0">
              <a:buNone/>
            </a:pPr>
            <a:r>
              <a:rPr lang="en-US" dirty="0"/>
              <a:t>Selecting songs from the “Extra song info” table</a:t>
            </a:r>
          </a:p>
          <a:p>
            <a:r>
              <a:rPr lang="en-US" dirty="0"/>
              <a:t>Select the first song in this data table</a:t>
            </a:r>
          </a:p>
          <a:p>
            <a:r>
              <a:rPr lang="en-US" dirty="0"/>
              <a:t>Select all the other songs (besides the first song) in this data table</a:t>
            </a:r>
          </a:p>
        </p:txBody>
      </p:sp>
    </p:spTree>
    <p:extLst>
      <p:ext uri="{BB962C8B-B14F-4D97-AF65-F5344CB8AC3E}">
        <p14:creationId xmlns:p14="http://schemas.microsoft.com/office/powerpoint/2010/main" val="1042850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388C1-6C90-9E95-0AD2-00C1C40D3FE8}"/>
              </a:ext>
            </a:extLst>
          </p:cNvPr>
          <p:cNvSpPr>
            <a:spLocks noGrp="1"/>
          </p:cNvSpPr>
          <p:nvPr>
            <p:ph type="title"/>
          </p:nvPr>
        </p:nvSpPr>
        <p:spPr/>
        <p:txBody>
          <a:bodyPr/>
          <a:lstStyle/>
          <a:p>
            <a:r>
              <a:rPr lang="en-US" dirty="0"/>
              <a:t>New Node – Table Writer</a:t>
            </a:r>
          </a:p>
        </p:txBody>
      </p:sp>
      <p:sp>
        <p:nvSpPr>
          <p:cNvPr id="3" name="Content Placeholder 2">
            <a:extLst>
              <a:ext uri="{FF2B5EF4-FFF2-40B4-BE49-F238E27FC236}">
                <a16:creationId xmlns:a16="http://schemas.microsoft.com/office/drawing/2014/main" id="{CEDCD451-22CE-D72E-5C6E-75FE22DCFAC4}"/>
              </a:ext>
            </a:extLst>
          </p:cNvPr>
          <p:cNvSpPr>
            <a:spLocks noGrp="1"/>
          </p:cNvSpPr>
          <p:nvPr>
            <p:ph idx="1"/>
          </p:nvPr>
        </p:nvSpPr>
        <p:spPr/>
        <p:txBody>
          <a:bodyPr/>
          <a:lstStyle/>
          <a:p>
            <a:r>
              <a:rPr lang="en-US" dirty="0"/>
              <a:t>A Table Writer saves a data table on your computer</a:t>
            </a:r>
          </a:p>
          <a:p>
            <a:r>
              <a:rPr lang="en-US" dirty="0"/>
              <a:t>In “Table” format – a KNIME-specific data format</a:t>
            </a:r>
          </a:p>
          <a:p>
            <a:r>
              <a:rPr lang="en-US" dirty="0"/>
              <a:t>You specify location &amp; file name</a:t>
            </a:r>
          </a:p>
          <a:p>
            <a:pPr lvl="1"/>
            <a:r>
              <a:rPr lang="en-US" dirty="0"/>
              <a:t>In a similar manner as a CSV Reader node</a:t>
            </a:r>
          </a:p>
        </p:txBody>
      </p:sp>
      <p:pic>
        <p:nvPicPr>
          <p:cNvPr id="6" name="Grafik 5" descr="Ein Bild, das Text, Screenshot, Logo, Design enthält.&#10;&#10;Automatisch generierte Beschreibung">
            <a:extLst>
              <a:ext uri="{FF2B5EF4-FFF2-40B4-BE49-F238E27FC236}">
                <a16:creationId xmlns:a16="http://schemas.microsoft.com/office/drawing/2014/main" id="{452BC7BE-FD0D-4798-DE09-2FE8823E3C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2470" y="722251"/>
            <a:ext cx="1149759" cy="1347731"/>
          </a:xfrm>
          <a:prstGeom prst="rect">
            <a:avLst/>
          </a:prstGeom>
        </p:spPr>
      </p:pic>
      <p:pic>
        <p:nvPicPr>
          <p:cNvPr id="11" name="Grafik 10" descr="Ein Bild, das Text, Screenshot, Reihe, Zahl enthält.&#10;&#10;Automatisch generierte Beschreibung">
            <a:extLst>
              <a:ext uri="{FF2B5EF4-FFF2-40B4-BE49-F238E27FC236}">
                <a16:creationId xmlns:a16="http://schemas.microsoft.com/office/drawing/2014/main" id="{6DDABA31-68D8-DFE5-166F-B55C611A3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240" y="2144446"/>
            <a:ext cx="7501521" cy="25749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435551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46E35-4DD2-A1E1-AAEC-C6A8A1252F07}"/>
              </a:ext>
            </a:extLst>
          </p:cNvPr>
          <p:cNvSpPr>
            <a:spLocks noGrp="1"/>
          </p:cNvSpPr>
          <p:nvPr>
            <p:ph type="title"/>
          </p:nvPr>
        </p:nvSpPr>
        <p:spPr/>
        <p:txBody>
          <a:bodyPr/>
          <a:lstStyle/>
          <a:p>
            <a:r>
              <a:rPr lang="en-US" dirty="0"/>
              <a:t>Demo – Table Writer</a:t>
            </a:r>
          </a:p>
        </p:txBody>
      </p:sp>
      <p:sp>
        <p:nvSpPr>
          <p:cNvPr id="3" name="Content Placeholder 2">
            <a:extLst>
              <a:ext uri="{FF2B5EF4-FFF2-40B4-BE49-F238E27FC236}">
                <a16:creationId xmlns:a16="http://schemas.microsoft.com/office/drawing/2014/main" id="{3C7F0B51-176F-B7BD-D878-59CBEB302F36}"/>
              </a:ext>
            </a:extLst>
          </p:cNvPr>
          <p:cNvSpPr>
            <a:spLocks noGrp="1"/>
          </p:cNvSpPr>
          <p:nvPr>
            <p:ph idx="1"/>
          </p:nvPr>
        </p:nvSpPr>
        <p:spPr/>
        <p:txBody>
          <a:bodyPr/>
          <a:lstStyle/>
          <a:p>
            <a:r>
              <a:rPr lang="en-US" dirty="0"/>
              <a:t>You have selected Song number 1-9 with a Row Filter node</a:t>
            </a:r>
          </a:p>
          <a:p>
            <a:r>
              <a:rPr lang="en-US" dirty="0"/>
              <a:t>Save the filtered data table as “Songs 1-9.table” in the data folder</a:t>
            </a:r>
          </a:p>
        </p:txBody>
      </p:sp>
      <p:pic>
        <p:nvPicPr>
          <p:cNvPr id="7" name="Grafik 6" descr="Ein Bild, das Screenshot, Reihe, Text enthält.&#10;&#10;Automatisch generierte Beschreibung">
            <a:extLst>
              <a:ext uri="{FF2B5EF4-FFF2-40B4-BE49-F238E27FC236}">
                <a16:creationId xmlns:a16="http://schemas.microsoft.com/office/drawing/2014/main" id="{12CA9E98-1E55-0978-7237-8F799224B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552" y="1837736"/>
            <a:ext cx="4120897" cy="920314"/>
          </a:xfrm>
          <a:prstGeom prst="rect">
            <a:avLst/>
          </a:prstGeom>
          <a:effectLst>
            <a:outerShdw blurRad="50800" dist="38100" dir="2700000" algn="tl" rotWithShape="0">
              <a:prstClr val="black">
                <a:alpha val="40000"/>
              </a:prstClr>
            </a:outerShdw>
          </a:effectLst>
        </p:spPr>
      </p:pic>
      <p:pic>
        <p:nvPicPr>
          <p:cNvPr id="9" name="Grafik 8" descr="Ein Bild, das Text, Screenshot, Schrift, Zahl enthält.&#10;&#10;Automatisch generierte Beschreibung">
            <a:extLst>
              <a:ext uri="{FF2B5EF4-FFF2-40B4-BE49-F238E27FC236}">
                <a16:creationId xmlns:a16="http://schemas.microsoft.com/office/drawing/2014/main" id="{8031BCBF-1B7A-BD17-DE14-0D28CE2481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0555" y="2593634"/>
            <a:ext cx="4163447" cy="182761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2932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45CC7C83-8877-7378-B3A8-542B15109F7E}"/>
              </a:ext>
            </a:extLst>
          </p:cNvPr>
          <p:cNvSpPr>
            <a:spLocks noGrp="1"/>
          </p:cNvSpPr>
          <p:nvPr>
            <p:ph sz="half" idx="1"/>
          </p:nvPr>
        </p:nvSpPr>
        <p:spPr/>
        <p:txBody>
          <a:bodyPr/>
          <a:lstStyle/>
          <a:p>
            <a:r>
              <a:rPr lang="en-US" dirty="0"/>
              <a:t>It’s a good idea to leave documentation on your workflow</a:t>
            </a:r>
          </a:p>
          <a:p>
            <a:r>
              <a:rPr lang="en-US" dirty="0"/>
              <a:t>Helps remember what you did</a:t>
            </a:r>
          </a:p>
          <a:p>
            <a:r>
              <a:rPr lang="en-US" dirty="0"/>
              <a:t>Allows others to understand the workflow</a:t>
            </a:r>
          </a:p>
        </p:txBody>
      </p:sp>
      <p:sp>
        <p:nvSpPr>
          <p:cNvPr id="4" name="Text Placeholder 3">
            <a:extLst>
              <a:ext uri="{FF2B5EF4-FFF2-40B4-BE49-F238E27FC236}">
                <a16:creationId xmlns:a16="http://schemas.microsoft.com/office/drawing/2014/main" id="{F6446D01-823A-F1E0-F618-F215E9F29D4D}"/>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4C65E109-D94C-4F5F-C182-7AC6EF96034A}"/>
              </a:ext>
            </a:extLst>
          </p:cNvPr>
          <p:cNvSpPr>
            <a:spLocks noGrp="1"/>
          </p:cNvSpPr>
          <p:nvPr>
            <p:ph type="title"/>
          </p:nvPr>
        </p:nvSpPr>
        <p:spPr/>
        <p:txBody>
          <a:bodyPr/>
          <a:lstStyle/>
          <a:p>
            <a:r>
              <a:rPr lang="en-US" dirty="0"/>
              <a:t>Documenting Your Workflow</a:t>
            </a:r>
          </a:p>
        </p:txBody>
      </p:sp>
      <p:pic>
        <p:nvPicPr>
          <p:cNvPr id="11" name="Grafik 10" descr="Ein Bild, das Text, Screenshot, Software, Webseite enthält.&#10;&#10;Automatisch generierte Beschreibung">
            <a:extLst>
              <a:ext uri="{FF2B5EF4-FFF2-40B4-BE49-F238E27FC236}">
                <a16:creationId xmlns:a16="http://schemas.microsoft.com/office/drawing/2014/main" id="{E13F93A9-E825-9CD9-592E-9320F79721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4000" y="717479"/>
            <a:ext cx="4319998" cy="392547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748027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8AFEE-5853-95A3-4BA7-16F312D1F2CD}"/>
              </a:ext>
            </a:extLst>
          </p:cNvPr>
          <p:cNvSpPr>
            <a:spLocks noGrp="1"/>
          </p:cNvSpPr>
          <p:nvPr>
            <p:ph type="title"/>
          </p:nvPr>
        </p:nvSpPr>
        <p:spPr/>
        <p:txBody>
          <a:bodyPr/>
          <a:lstStyle/>
          <a:p>
            <a:r>
              <a:rPr lang="en-US" dirty="0"/>
              <a:t>Node Label</a:t>
            </a:r>
          </a:p>
        </p:txBody>
      </p:sp>
      <p:sp>
        <p:nvSpPr>
          <p:cNvPr id="3" name="Content Placeholder 2">
            <a:extLst>
              <a:ext uri="{FF2B5EF4-FFF2-40B4-BE49-F238E27FC236}">
                <a16:creationId xmlns:a16="http://schemas.microsoft.com/office/drawing/2014/main" id="{DF93E5C4-8F28-0E3A-5E50-C386F24A2FC1}"/>
              </a:ext>
            </a:extLst>
          </p:cNvPr>
          <p:cNvSpPr>
            <a:spLocks noGrp="1"/>
          </p:cNvSpPr>
          <p:nvPr>
            <p:ph idx="1"/>
          </p:nvPr>
        </p:nvSpPr>
        <p:spPr/>
        <p:txBody>
          <a:bodyPr/>
          <a:lstStyle/>
          <a:p>
            <a:r>
              <a:rPr lang="en-US" dirty="0"/>
              <a:t>Double click the node label</a:t>
            </a:r>
          </a:p>
          <a:p>
            <a:r>
              <a:rPr lang="en-US" dirty="0"/>
              <a:t>Edit the label to describe what the node does</a:t>
            </a:r>
          </a:p>
        </p:txBody>
      </p:sp>
      <p:pic>
        <p:nvPicPr>
          <p:cNvPr id="6" name="Grafik 5" descr="Ein Bild, das Text, Screenshot, Schrift, Diagramm enthält.&#10;&#10;Automatisch generierte Beschreibung">
            <a:extLst>
              <a:ext uri="{FF2B5EF4-FFF2-40B4-BE49-F238E27FC236}">
                <a16:creationId xmlns:a16="http://schemas.microsoft.com/office/drawing/2014/main" id="{4372C80F-9E61-F111-6331-0267BD207C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5606" y="1974933"/>
            <a:ext cx="3012788" cy="152897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40573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69E0D1-25D7-8351-0D72-4E0A38446378}"/>
              </a:ext>
            </a:extLst>
          </p:cNvPr>
          <p:cNvSpPr>
            <a:spLocks noGrp="1"/>
          </p:cNvSpPr>
          <p:nvPr>
            <p:ph type="title"/>
          </p:nvPr>
        </p:nvSpPr>
        <p:spPr/>
        <p:txBody>
          <a:bodyPr/>
          <a:lstStyle/>
          <a:p>
            <a:r>
              <a:rPr lang="en-US" dirty="0"/>
              <a:t>Outline</a:t>
            </a:r>
          </a:p>
        </p:txBody>
      </p:sp>
      <p:sp>
        <p:nvSpPr>
          <p:cNvPr id="4" name="Content Placeholder 3">
            <a:extLst>
              <a:ext uri="{FF2B5EF4-FFF2-40B4-BE49-F238E27FC236}">
                <a16:creationId xmlns:a16="http://schemas.microsoft.com/office/drawing/2014/main" id="{EE8AF108-ABE3-A877-CE7F-F56DF1095FFF}"/>
              </a:ext>
            </a:extLst>
          </p:cNvPr>
          <p:cNvSpPr>
            <a:spLocks noGrp="1"/>
          </p:cNvSpPr>
          <p:nvPr>
            <p:ph idx="1"/>
          </p:nvPr>
        </p:nvSpPr>
        <p:spPr/>
        <p:txBody>
          <a:bodyPr/>
          <a:lstStyle/>
          <a:p>
            <a:r>
              <a:rPr lang="en-US" dirty="0"/>
              <a:t>KNIME Analytics Platform</a:t>
            </a:r>
          </a:p>
          <a:p>
            <a:r>
              <a:rPr lang="en-US" dirty="0"/>
              <a:t>First KNIME Workflow</a:t>
            </a:r>
          </a:p>
          <a:p>
            <a:r>
              <a:rPr lang="en-US" dirty="0"/>
              <a:t>Sharing Workflows with KNIME Community Hub</a:t>
            </a:r>
          </a:p>
          <a:p>
            <a:r>
              <a:rPr lang="en-US" dirty="0"/>
              <a:t>Reading Song Lyrics Data</a:t>
            </a:r>
          </a:p>
          <a:p>
            <a:r>
              <a:rPr lang="en-US" dirty="0"/>
              <a:t>Merging Song Info and Lyrics</a:t>
            </a:r>
          </a:p>
        </p:txBody>
      </p:sp>
    </p:spTree>
    <p:extLst>
      <p:ext uri="{BB962C8B-B14F-4D97-AF65-F5344CB8AC3E}">
        <p14:creationId xmlns:p14="http://schemas.microsoft.com/office/powerpoint/2010/main" val="1600682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92CD4-6658-E33B-959F-7C34752AB094}"/>
              </a:ext>
            </a:extLst>
          </p:cNvPr>
          <p:cNvSpPr>
            <a:spLocks noGrp="1"/>
          </p:cNvSpPr>
          <p:nvPr>
            <p:ph type="title"/>
          </p:nvPr>
        </p:nvSpPr>
        <p:spPr/>
        <p:txBody>
          <a:bodyPr/>
          <a:lstStyle/>
          <a:p>
            <a:r>
              <a:rPr lang="en-US" dirty="0"/>
              <a:t>Annotation</a:t>
            </a:r>
          </a:p>
        </p:txBody>
      </p:sp>
      <p:sp>
        <p:nvSpPr>
          <p:cNvPr id="3" name="Content Placeholder 2">
            <a:extLst>
              <a:ext uri="{FF2B5EF4-FFF2-40B4-BE49-F238E27FC236}">
                <a16:creationId xmlns:a16="http://schemas.microsoft.com/office/drawing/2014/main" id="{5832F970-80ED-866A-32B5-34E37BCF74F0}"/>
              </a:ext>
            </a:extLst>
          </p:cNvPr>
          <p:cNvSpPr>
            <a:spLocks noGrp="1"/>
          </p:cNvSpPr>
          <p:nvPr>
            <p:ph idx="1"/>
          </p:nvPr>
        </p:nvSpPr>
        <p:spPr/>
        <p:txBody>
          <a:bodyPr/>
          <a:lstStyle/>
          <a:p>
            <a:r>
              <a:rPr lang="en-US" dirty="0"/>
              <a:t>Right-click in an empty space on Workflow Editor</a:t>
            </a:r>
          </a:p>
          <a:p>
            <a:endParaRPr lang="en-US" dirty="0"/>
          </a:p>
          <a:p>
            <a:endParaRPr lang="en-US" dirty="0"/>
          </a:p>
          <a:p>
            <a:endParaRPr lang="en-US" dirty="0"/>
          </a:p>
          <a:p>
            <a:pPr marL="0" indent="0">
              <a:buNone/>
            </a:pPr>
            <a:endParaRPr lang="en-US" dirty="0"/>
          </a:p>
          <a:p>
            <a:endParaRPr lang="en-US" dirty="0"/>
          </a:p>
          <a:p>
            <a:r>
              <a:rPr lang="en-US" dirty="0"/>
              <a:t>Move the rectangle in a desired location and adjust the size</a:t>
            </a:r>
          </a:p>
          <a:p>
            <a:endParaRPr lang="en-US" dirty="0"/>
          </a:p>
        </p:txBody>
      </p:sp>
      <p:pic>
        <p:nvPicPr>
          <p:cNvPr id="6" name="Grafik 5" descr="Ein Bild, das Text, Screenshot, Schrift, weiß enthält.&#10;&#10;Automatisch generierte Beschreibung">
            <a:extLst>
              <a:ext uri="{FF2B5EF4-FFF2-40B4-BE49-F238E27FC236}">
                <a16:creationId xmlns:a16="http://schemas.microsoft.com/office/drawing/2014/main" id="{6F093A0A-5DFE-1AE0-E97E-79A84AF70C64}"/>
              </a:ext>
            </a:extLst>
          </p:cNvPr>
          <p:cNvPicPr>
            <a:picLocks noChangeAspect="1"/>
          </p:cNvPicPr>
          <p:nvPr/>
        </p:nvPicPr>
        <p:blipFill rotWithShape="1">
          <a:blip r:embed="rId2">
            <a:extLst>
              <a:ext uri="{28A0092B-C50C-407E-A947-70E740481C1C}">
                <a14:useLocalDpi xmlns:a14="http://schemas.microsoft.com/office/drawing/2010/main" val="0"/>
              </a:ext>
            </a:extLst>
          </a:blip>
          <a:srcRect l="5723" t="7136" r="3315" b="9463"/>
          <a:stretch/>
        </p:blipFill>
        <p:spPr>
          <a:xfrm>
            <a:off x="3652958" y="1218034"/>
            <a:ext cx="1983508" cy="1096840"/>
          </a:xfrm>
          <a:prstGeom prst="rect">
            <a:avLst/>
          </a:prstGeom>
          <a:effectLst>
            <a:outerShdw blurRad="50800" dist="38100" dir="2700000" algn="tl" rotWithShape="0">
              <a:prstClr val="black">
                <a:alpha val="40000"/>
              </a:prstClr>
            </a:outerShdw>
          </a:effectLst>
        </p:spPr>
      </p:pic>
      <p:pic>
        <p:nvPicPr>
          <p:cNvPr id="11" name="Grafik 10" descr="Ein Bild, das Screenshot, Reihe, Diagramm, Rechteck enthält.&#10;&#10;Automatisch generierte Beschreibung">
            <a:extLst>
              <a:ext uri="{FF2B5EF4-FFF2-40B4-BE49-F238E27FC236}">
                <a16:creationId xmlns:a16="http://schemas.microsoft.com/office/drawing/2014/main" id="{29985FAB-3408-DA2B-1EC8-B402D7075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937" y="3209066"/>
            <a:ext cx="3168125" cy="136257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9875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92CD4-6658-E33B-959F-7C34752AB094}"/>
              </a:ext>
            </a:extLst>
          </p:cNvPr>
          <p:cNvSpPr>
            <a:spLocks noGrp="1"/>
          </p:cNvSpPr>
          <p:nvPr>
            <p:ph type="title"/>
          </p:nvPr>
        </p:nvSpPr>
        <p:spPr/>
        <p:txBody>
          <a:bodyPr/>
          <a:lstStyle/>
          <a:p>
            <a:r>
              <a:rPr lang="en-US" dirty="0"/>
              <a:t>Annotation</a:t>
            </a:r>
          </a:p>
        </p:txBody>
      </p:sp>
      <p:sp>
        <p:nvSpPr>
          <p:cNvPr id="3" name="Content Placeholder 2">
            <a:extLst>
              <a:ext uri="{FF2B5EF4-FFF2-40B4-BE49-F238E27FC236}">
                <a16:creationId xmlns:a16="http://schemas.microsoft.com/office/drawing/2014/main" id="{5832F970-80ED-866A-32B5-34E37BCF74F0}"/>
              </a:ext>
            </a:extLst>
          </p:cNvPr>
          <p:cNvSpPr>
            <a:spLocks noGrp="1"/>
          </p:cNvSpPr>
          <p:nvPr>
            <p:ph idx="1"/>
          </p:nvPr>
        </p:nvSpPr>
        <p:spPr/>
        <p:txBody>
          <a:bodyPr/>
          <a:lstStyle/>
          <a:p>
            <a:r>
              <a:rPr lang="en-US" dirty="0"/>
              <a:t>You can add text by double clicking the workflow annotation</a:t>
            </a:r>
          </a:p>
          <a:p>
            <a:r>
              <a:rPr lang="en-US" dirty="0"/>
              <a:t>You can adjust border color, as well as background color</a:t>
            </a:r>
          </a:p>
          <a:p>
            <a:pPr marL="0" indent="0">
              <a:buNone/>
            </a:pPr>
            <a:endParaRPr lang="en-US" dirty="0"/>
          </a:p>
        </p:txBody>
      </p:sp>
      <p:pic>
        <p:nvPicPr>
          <p:cNvPr id="5" name="Grafik 4" descr="Ein Bild, das Text, Schrift, Reihe, Zahl enthält.&#10;&#10;Automatisch generierte Beschreibung">
            <a:extLst>
              <a:ext uri="{FF2B5EF4-FFF2-40B4-BE49-F238E27FC236}">
                <a16:creationId xmlns:a16="http://schemas.microsoft.com/office/drawing/2014/main" id="{553B2CA8-A703-30BE-F5F7-B1AF6C7FD1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843" y="1887175"/>
            <a:ext cx="7346315" cy="1741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001160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193288-9242-878B-D023-A007CED8F168}"/>
              </a:ext>
            </a:extLst>
          </p:cNvPr>
          <p:cNvSpPr>
            <a:spLocks noGrp="1"/>
          </p:cNvSpPr>
          <p:nvPr>
            <p:ph type="ctrTitle"/>
          </p:nvPr>
        </p:nvSpPr>
        <p:spPr/>
        <p:txBody>
          <a:bodyPr>
            <a:normAutofit fontScale="90000"/>
          </a:bodyPr>
          <a:lstStyle/>
          <a:p>
            <a:r>
              <a:rPr lang="en-US" dirty="0"/>
              <a:t>Sharing Workflows with</a:t>
            </a:r>
            <a:br>
              <a:rPr lang="en-US" dirty="0"/>
            </a:br>
            <a:r>
              <a:rPr lang="en-US" dirty="0"/>
              <a:t>KNIME Community Hub</a:t>
            </a:r>
          </a:p>
        </p:txBody>
      </p:sp>
    </p:spTree>
    <p:extLst>
      <p:ext uri="{BB962C8B-B14F-4D97-AF65-F5344CB8AC3E}">
        <p14:creationId xmlns:p14="http://schemas.microsoft.com/office/powerpoint/2010/main" val="28805831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F9CD209-5720-6FBE-42AC-402DC986D700}"/>
              </a:ext>
            </a:extLst>
          </p:cNvPr>
          <p:cNvPicPr>
            <a:picLocks noChangeAspect="1"/>
          </p:cNvPicPr>
          <p:nvPr/>
        </p:nvPicPr>
        <p:blipFill rotWithShape="1">
          <a:blip r:embed="rId2"/>
          <a:srcRect r="1270"/>
          <a:stretch/>
        </p:blipFill>
        <p:spPr>
          <a:xfrm>
            <a:off x="2320534" y="1764266"/>
            <a:ext cx="3407711" cy="2869725"/>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46433C6F-B921-DD5D-9F44-17982052B33D}"/>
              </a:ext>
            </a:extLst>
          </p:cNvPr>
          <p:cNvPicPr>
            <a:picLocks noChangeAspect="1"/>
          </p:cNvPicPr>
          <p:nvPr/>
        </p:nvPicPr>
        <p:blipFill rotWithShape="1">
          <a:blip r:embed="rId3"/>
          <a:srcRect r="1463"/>
          <a:stretch/>
        </p:blipFill>
        <p:spPr>
          <a:xfrm>
            <a:off x="4675038" y="720349"/>
            <a:ext cx="3691722" cy="3114980"/>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DC0BAFE4-50F9-71CF-D75B-050C3A43A83D}"/>
              </a:ext>
            </a:extLst>
          </p:cNvPr>
          <p:cNvSpPr>
            <a:spLocks noGrp="1"/>
          </p:cNvSpPr>
          <p:nvPr>
            <p:ph type="title"/>
          </p:nvPr>
        </p:nvSpPr>
        <p:spPr/>
        <p:txBody>
          <a:bodyPr/>
          <a:lstStyle/>
          <a:p>
            <a:r>
              <a:rPr lang="en-US" dirty="0"/>
              <a:t>KNIME Community Hub</a:t>
            </a:r>
          </a:p>
        </p:txBody>
      </p:sp>
      <p:sp>
        <p:nvSpPr>
          <p:cNvPr id="3" name="Content Placeholder 2">
            <a:extLst>
              <a:ext uri="{FF2B5EF4-FFF2-40B4-BE49-F238E27FC236}">
                <a16:creationId xmlns:a16="http://schemas.microsoft.com/office/drawing/2014/main" id="{0E95338E-6AA4-B7A7-0431-B0DCA3582EDF}"/>
              </a:ext>
            </a:extLst>
          </p:cNvPr>
          <p:cNvSpPr>
            <a:spLocks noGrp="1"/>
          </p:cNvSpPr>
          <p:nvPr>
            <p:ph idx="1"/>
          </p:nvPr>
        </p:nvSpPr>
        <p:spPr/>
        <p:txBody>
          <a:bodyPr/>
          <a:lstStyle/>
          <a:p>
            <a:r>
              <a:rPr lang="en-US" dirty="0"/>
              <a:t>Place to search and share </a:t>
            </a:r>
          </a:p>
          <a:p>
            <a:pPr lvl="1"/>
            <a:r>
              <a:rPr lang="en-US" dirty="0"/>
              <a:t>Workflows</a:t>
            </a:r>
          </a:p>
          <a:p>
            <a:pPr lvl="1"/>
            <a:r>
              <a:rPr lang="en-US" dirty="0"/>
              <a:t>Nodes</a:t>
            </a:r>
          </a:p>
          <a:p>
            <a:pPr lvl="1"/>
            <a:r>
              <a:rPr lang="en-US" dirty="0"/>
              <a:t>Components</a:t>
            </a:r>
          </a:p>
          <a:p>
            <a:pPr lvl="1"/>
            <a:r>
              <a:rPr lang="en-US" dirty="0"/>
              <a:t>Extensions</a:t>
            </a:r>
          </a:p>
          <a:p>
            <a:endParaRPr lang="en-US" dirty="0"/>
          </a:p>
        </p:txBody>
      </p:sp>
      <p:sp>
        <p:nvSpPr>
          <p:cNvPr id="4" name="Slide Number Placeholder 3">
            <a:extLst>
              <a:ext uri="{FF2B5EF4-FFF2-40B4-BE49-F238E27FC236}">
                <a16:creationId xmlns:a16="http://schemas.microsoft.com/office/drawing/2014/main" id="{2A5E1699-8E63-97F5-868C-680859E49DEE}"/>
              </a:ext>
            </a:extLst>
          </p:cNvPr>
          <p:cNvSpPr>
            <a:spLocks noGrp="1"/>
          </p:cNvSpPr>
          <p:nvPr>
            <p:ph type="sldNum" sz="quarter" idx="12"/>
          </p:nvPr>
        </p:nvSpPr>
        <p:spPr/>
        <p:txBody>
          <a:bodyPr/>
          <a:lstStyle/>
          <a:p>
            <a:fld id="{220B6647-BD7A-7942-B66E-0DFF9B72D92D}" type="slidenum">
              <a:rPr lang="en-US" smtClean="0"/>
              <a:pPr/>
              <a:t>53</a:t>
            </a:fld>
            <a:endParaRPr lang="en-US"/>
          </a:p>
        </p:txBody>
      </p:sp>
      <p:sp>
        <p:nvSpPr>
          <p:cNvPr id="7" name="Abgerundete rechteckige Legende 10">
            <a:extLst>
              <a:ext uri="{FF2B5EF4-FFF2-40B4-BE49-F238E27FC236}">
                <a16:creationId xmlns:a16="http://schemas.microsoft.com/office/drawing/2014/main" id="{18E06E8F-AC32-8498-F937-91A6E6C8327A}"/>
              </a:ext>
            </a:extLst>
          </p:cNvPr>
          <p:cNvSpPr/>
          <p:nvPr/>
        </p:nvSpPr>
        <p:spPr>
          <a:xfrm>
            <a:off x="6903370" y="4378560"/>
            <a:ext cx="1386840" cy="474981"/>
          </a:xfrm>
          <a:prstGeom prst="wedgeRoundRectCallout">
            <a:avLst>
              <a:gd name="adj1" fmla="val -26665"/>
              <a:gd name="adj2" fmla="val 48870"/>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solidFill>
                <a:hlinkClick r:id="rId4"/>
              </a:rPr>
              <a:t>hub.knime.com</a:t>
            </a:r>
            <a:endParaRPr lang="en-US" sz="1200" dirty="0">
              <a:solidFill>
                <a:schemeClr val="tx1"/>
              </a:solidFill>
            </a:endParaRPr>
          </a:p>
        </p:txBody>
      </p:sp>
    </p:spTree>
    <p:extLst>
      <p:ext uri="{BB962C8B-B14F-4D97-AF65-F5344CB8AC3E}">
        <p14:creationId xmlns:p14="http://schemas.microsoft.com/office/powerpoint/2010/main" val="21722442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73B3E3-919B-947D-FEF8-4C9798E34D45}"/>
              </a:ext>
            </a:extLst>
          </p:cNvPr>
          <p:cNvSpPr>
            <a:spLocks noGrp="1"/>
          </p:cNvSpPr>
          <p:nvPr>
            <p:ph type="title"/>
          </p:nvPr>
        </p:nvSpPr>
        <p:spPr/>
        <p:txBody>
          <a:bodyPr/>
          <a:lstStyle/>
          <a:p>
            <a:r>
              <a:rPr lang="en-US" dirty="0"/>
              <a:t>Creating a Community Hub Account</a:t>
            </a:r>
          </a:p>
        </p:txBody>
      </p:sp>
      <p:sp>
        <p:nvSpPr>
          <p:cNvPr id="4" name="Content Placeholder 3">
            <a:extLst>
              <a:ext uri="{FF2B5EF4-FFF2-40B4-BE49-F238E27FC236}">
                <a16:creationId xmlns:a16="http://schemas.microsoft.com/office/drawing/2014/main" id="{0C870DE0-5001-FE93-529B-8FA3D4D60B04}"/>
              </a:ext>
            </a:extLst>
          </p:cNvPr>
          <p:cNvSpPr>
            <a:spLocks noGrp="1"/>
          </p:cNvSpPr>
          <p:nvPr>
            <p:ph idx="1"/>
          </p:nvPr>
        </p:nvSpPr>
        <p:spPr/>
        <p:txBody>
          <a:bodyPr/>
          <a:lstStyle/>
          <a:p>
            <a:r>
              <a:rPr lang="en-US" dirty="0"/>
              <a:t>First, let’s create your account</a:t>
            </a:r>
          </a:p>
        </p:txBody>
      </p:sp>
      <p:grpSp>
        <p:nvGrpSpPr>
          <p:cNvPr id="9" name="Gruppieren 8">
            <a:extLst>
              <a:ext uri="{FF2B5EF4-FFF2-40B4-BE49-F238E27FC236}">
                <a16:creationId xmlns:a16="http://schemas.microsoft.com/office/drawing/2014/main" id="{B429F7C0-5494-85D6-CB7A-02751134DC5D}"/>
              </a:ext>
            </a:extLst>
          </p:cNvPr>
          <p:cNvGrpSpPr/>
          <p:nvPr/>
        </p:nvGrpSpPr>
        <p:grpSpPr>
          <a:xfrm>
            <a:off x="1596390" y="598456"/>
            <a:ext cx="7187610" cy="4042995"/>
            <a:chOff x="1596390" y="884205"/>
            <a:chExt cx="7187610" cy="4042995"/>
          </a:xfrm>
        </p:grpSpPr>
        <p:pic>
          <p:nvPicPr>
            <p:cNvPr id="6" name="Picture 5">
              <a:extLst>
                <a:ext uri="{FF2B5EF4-FFF2-40B4-BE49-F238E27FC236}">
                  <a16:creationId xmlns:a16="http://schemas.microsoft.com/office/drawing/2014/main" id="{EA4545D4-72C6-B75E-BE54-6AD11A9813DE}"/>
                </a:ext>
              </a:extLst>
            </p:cNvPr>
            <p:cNvPicPr>
              <a:picLocks noChangeAspect="1"/>
            </p:cNvPicPr>
            <p:nvPr/>
          </p:nvPicPr>
          <p:blipFill rotWithShape="1">
            <a:blip r:embed="rId2"/>
            <a:srcRect l="2871" t="1584" b="15058"/>
            <a:stretch/>
          </p:blipFill>
          <p:spPr>
            <a:xfrm>
              <a:off x="1596390" y="1503327"/>
              <a:ext cx="5951220" cy="3423873"/>
            </a:xfrm>
            <a:prstGeom prst="rect">
              <a:avLst/>
            </a:prstGeom>
            <a:effectLst>
              <a:outerShdw blurRad="50800" dist="38100" dir="2700000" algn="tl" rotWithShape="0">
                <a:prstClr val="black">
                  <a:alpha val="40000"/>
                </a:prstClr>
              </a:outerShdw>
            </a:effectLst>
          </p:spPr>
        </p:pic>
        <p:sp>
          <p:nvSpPr>
            <p:cNvPr id="5" name="Fumetto: rettangolo con angoli arrotondati 12">
              <a:extLst>
                <a:ext uri="{FF2B5EF4-FFF2-40B4-BE49-F238E27FC236}">
                  <a16:creationId xmlns:a16="http://schemas.microsoft.com/office/drawing/2014/main" id="{4A6C5CCA-32C6-65BC-5EE8-86E12881FC2E}"/>
                </a:ext>
              </a:extLst>
            </p:cNvPr>
            <p:cNvSpPr/>
            <p:nvPr/>
          </p:nvSpPr>
          <p:spPr>
            <a:xfrm>
              <a:off x="7243645" y="884205"/>
              <a:ext cx="1540355" cy="407668"/>
            </a:xfrm>
            <a:prstGeom prst="wedgeRoundRectCallout">
              <a:avLst>
                <a:gd name="adj1" fmla="val -35396"/>
                <a:gd name="adj2" fmla="val 83234"/>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Click on Sign In</a:t>
              </a:r>
            </a:p>
          </p:txBody>
        </p:sp>
        <p:sp>
          <p:nvSpPr>
            <p:cNvPr id="2" name="Rechteck: abgerundete Ecken 1">
              <a:extLst>
                <a:ext uri="{FF2B5EF4-FFF2-40B4-BE49-F238E27FC236}">
                  <a16:creationId xmlns:a16="http://schemas.microsoft.com/office/drawing/2014/main" id="{CAE67669-17B1-B363-2CA5-0D6A7BF763D1}"/>
                </a:ext>
              </a:extLst>
            </p:cNvPr>
            <p:cNvSpPr/>
            <p:nvPr/>
          </p:nvSpPr>
          <p:spPr>
            <a:xfrm>
              <a:off x="7151649" y="1503327"/>
              <a:ext cx="460917" cy="283873"/>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3725876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31FE6-E285-DD73-7599-AF23A43BE1B1}"/>
              </a:ext>
            </a:extLst>
          </p:cNvPr>
          <p:cNvSpPr>
            <a:spLocks noGrp="1"/>
          </p:cNvSpPr>
          <p:nvPr>
            <p:ph type="title"/>
          </p:nvPr>
        </p:nvSpPr>
        <p:spPr/>
        <p:txBody>
          <a:bodyPr/>
          <a:lstStyle/>
          <a:p>
            <a:r>
              <a:rPr lang="en-US" dirty="0"/>
              <a:t>Creating a Community Hub Account</a:t>
            </a:r>
          </a:p>
        </p:txBody>
      </p:sp>
      <p:pic>
        <p:nvPicPr>
          <p:cNvPr id="8" name="Picture 7">
            <a:extLst>
              <a:ext uri="{FF2B5EF4-FFF2-40B4-BE49-F238E27FC236}">
                <a16:creationId xmlns:a16="http://schemas.microsoft.com/office/drawing/2014/main" id="{B943D7CC-D6C2-357E-260E-6AE94A6649A4}"/>
              </a:ext>
            </a:extLst>
          </p:cNvPr>
          <p:cNvPicPr>
            <a:picLocks noChangeAspect="1"/>
          </p:cNvPicPr>
          <p:nvPr/>
        </p:nvPicPr>
        <p:blipFill>
          <a:blip r:embed="rId2"/>
          <a:stretch>
            <a:fillRect/>
          </a:stretch>
        </p:blipFill>
        <p:spPr>
          <a:xfrm>
            <a:off x="5582788" y="830731"/>
            <a:ext cx="2577752" cy="3871585"/>
          </a:xfrm>
          <a:prstGeom prst="rect">
            <a:avLst/>
          </a:prstGeom>
          <a:effectLst>
            <a:outerShdw blurRad="50800" dist="38100" dir="2700000" algn="tl" rotWithShape="0">
              <a:prstClr val="black">
                <a:alpha val="40000"/>
              </a:prstClr>
            </a:outerShdw>
          </a:effectLst>
        </p:spPr>
      </p:pic>
      <p:grpSp>
        <p:nvGrpSpPr>
          <p:cNvPr id="10" name="Gruppieren 9">
            <a:extLst>
              <a:ext uri="{FF2B5EF4-FFF2-40B4-BE49-F238E27FC236}">
                <a16:creationId xmlns:a16="http://schemas.microsoft.com/office/drawing/2014/main" id="{CA202584-ECEB-A15A-C428-201D852F29E2}"/>
              </a:ext>
            </a:extLst>
          </p:cNvPr>
          <p:cNvGrpSpPr/>
          <p:nvPr/>
        </p:nvGrpSpPr>
        <p:grpSpPr>
          <a:xfrm>
            <a:off x="567959" y="1477253"/>
            <a:ext cx="3896802" cy="3284024"/>
            <a:chOff x="567959" y="1763003"/>
            <a:chExt cx="3896802" cy="3284024"/>
          </a:xfrm>
        </p:grpSpPr>
        <p:pic>
          <p:nvPicPr>
            <p:cNvPr id="5" name="Picture 4">
              <a:extLst>
                <a:ext uri="{FF2B5EF4-FFF2-40B4-BE49-F238E27FC236}">
                  <a16:creationId xmlns:a16="http://schemas.microsoft.com/office/drawing/2014/main" id="{4927690C-C581-F1DD-A608-87ACFCFB3FE1}"/>
                </a:ext>
              </a:extLst>
            </p:cNvPr>
            <p:cNvPicPr>
              <a:picLocks noChangeAspect="1"/>
            </p:cNvPicPr>
            <p:nvPr/>
          </p:nvPicPr>
          <p:blipFill>
            <a:blip r:embed="rId3"/>
            <a:stretch>
              <a:fillRect/>
            </a:stretch>
          </p:blipFill>
          <p:spPr>
            <a:xfrm>
              <a:off x="567959" y="1763003"/>
              <a:ext cx="2892974" cy="2690080"/>
            </a:xfrm>
            <a:prstGeom prst="rect">
              <a:avLst/>
            </a:prstGeom>
            <a:effectLst>
              <a:outerShdw blurRad="50800" dist="38100" dir="2700000" algn="tl" rotWithShape="0">
                <a:prstClr val="black">
                  <a:alpha val="40000"/>
                </a:prstClr>
              </a:outerShdw>
            </a:effectLst>
          </p:spPr>
        </p:pic>
        <p:sp>
          <p:nvSpPr>
            <p:cNvPr id="9" name="Fumetto: rettangolo con angoli arrotondati 12">
              <a:extLst>
                <a:ext uri="{FF2B5EF4-FFF2-40B4-BE49-F238E27FC236}">
                  <a16:creationId xmlns:a16="http://schemas.microsoft.com/office/drawing/2014/main" id="{75043136-3968-9931-FEB8-B3630666DC4A}"/>
                </a:ext>
              </a:extLst>
            </p:cNvPr>
            <p:cNvSpPr/>
            <p:nvPr/>
          </p:nvSpPr>
          <p:spPr>
            <a:xfrm>
              <a:off x="2924406" y="4639359"/>
              <a:ext cx="1540355" cy="407668"/>
            </a:xfrm>
            <a:prstGeom prst="wedgeRoundRectCallout">
              <a:avLst>
                <a:gd name="adj1" fmla="val -36361"/>
                <a:gd name="adj2" fmla="val -102771"/>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Let’s create an account</a:t>
              </a:r>
            </a:p>
          </p:txBody>
        </p:sp>
        <p:sp>
          <p:nvSpPr>
            <p:cNvPr id="3" name="Rechteck: abgerundete Ecken 2">
              <a:extLst>
                <a:ext uri="{FF2B5EF4-FFF2-40B4-BE49-F238E27FC236}">
                  <a16:creationId xmlns:a16="http://schemas.microsoft.com/office/drawing/2014/main" id="{DB457CFB-2A05-10A6-7532-66C0BAA9338A}"/>
                </a:ext>
              </a:extLst>
            </p:cNvPr>
            <p:cNvSpPr/>
            <p:nvPr/>
          </p:nvSpPr>
          <p:spPr>
            <a:xfrm>
              <a:off x="2364059" y="4029307"/>
              <a:ext cx="884663" cy="291773"/>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70798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354A5-933F-2C9F-937B-E9B0C8DF6B13}"/>
              </a:ext>
            </a:extLst>
          </p:cNvPr>
          <p:cNvSpPr>
            <a:spLocks noGrp="1"/>
          </p:cNvSpPr>
          <p:nvPr>
            <p:ph type="title"/>
          </p:nvPr>
        </p:nvSpPr>
        <p:spPr/>
        <p:txBody>
          <a:bodyPr/>
          <a:lstStyle/>
          <a:p>
            <a:r>
              <a:rPr lang="en-US" dirty="0"/>
              <a:t>Your Space on Community Hub</a:t>
            </a:r>
          </a:p>
        </p:txBody>
      </p:sp>
      <p:sp>
        <p:nvSpPr>
          <p:cNvPr id="3" name="Content Placeholder 2">
            <a:extLst>
              <a:ext uri="{FF2B5EF4-FFF2-40B4-BE49-F238E27FC236}">
                <a16:creationId xmlns:a16="http://schemas.microsoft.com/office/drawing/2014/main" id="{9803A60D-8BA4-6977-5433-28DE9606CD97}"/>
              </a:ext>
            </a:extLst>
          </p:cNvPr>
          <p:cNvSpPr>
            <a:spLocks noGrp="1"/>
          </p:cNvSpPr>
          <p:nvPr>
            <p:ph idx="1"/>
          </p:nvPr>
        </p:nvSpPr>
        <p:spPr/>
        <p:txBody>
          <a:bodyPr/>
          <a:lstStyle/>
          <a:p>
            <a:r>
              <a:rPr lang="en-US" dirty="0"/>
              <a:t>You can have spaces on your Community Hub account</a:t>
            </a:r>
          </a:p>
          <a:p>
            <a:r>
              <a:rPr lang="en-US" dirty="0"/>
              <a:t>A space is like a folder – organizing workflows &amp; data</a:t>
            </a:r>
          </a:p>
        </p:txBody>
      </p:sp>
      <p:pic>
        <p:nvPicPr>
          <p:cNvPr id="5" name="Picture 4">
            <a:extLst>
              <a:ext uri="{FF2B5EF4-FFF2-40B4-BE49-F238E27FC236}">
                <a16:creationId xmlns:a16="http://schemas.microsoft.com/office/drawing/2014/main" id="{BF1C98B1-E320-D9B6-8B55-7F54B6035DA6}"/>
              </a:ext>
            </a:extLst>
          </p:cNvPr>
          <p:cNvPicPr>
            <a:picLocks noChangeAspect="1"/>
          </p:cNvPicPr>
          <p:nvPr/>
        </p:nvPicPr>
        <p:blipFill>
          <a:blip r:embed="rId2"/>
          <a:stretch>
            <a:fillRect/>
          </a:stretch>
        </p:blipFill>
        <p:spPr>
          <a:xfrm>
            <a:off x="1533904" y="1718278"/>
            <a:ext cx="6076191" cy="30290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819360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3965E-D2CF-2557-4EFB-21BF7A9DEEDB}"/>
              </a:ext>
            </a:extLst>
          </p:cNvPr>
          <p:cNvSpPr>
            <a:spLocks noGrp="1"/>
          </p:cNvSpPr>
          <p:nvPr>
            <p:ph type="title"/>
          </p:nvPr>
        </p:nvSpPr>
        <p:spPr/>
        <p:txBody>
          <a:bodyPr/>
          <a:lstStyle/>
          <a:p>
            <a:r>
              <a:rPr lang="en-US" dirty="0"/>
              <a:t>Creating a Space</a:t>
            </a:r>
          </a:p>
        </p:txBody>
      </p:sp>
      <p:sp>
        <p:nvSpPr>
          <p:cNvPr id="3" name="Content Placeholder 2">
            <a:extLst>
              <a:ext uri="{FF2B5EF4-FFF2-40B4-BE49-F238E27FC236}">
                <a16:creationId xmlns:a16="http://schemas.microsoft.com/office/drawing/2014/main" id="{567680F5-7B56-1CF8-D284-CC052120C333}"/>
              </a:ext>
            </a:extLst>
          </p:cNvPr>
          <p:cNvSpPr>
            <a:spLocks noGrp="1"/>
          </p:cNvSpPr>
          <p:nvPr>
            <p:ph idx="1"/>
          </p:nvPr>
        </p:nvSpPr>
        <p:spPr/>
        <p:txBody>
          <a:bodyPr/>
          <a:lstStyle/>
          <a:p>
            <a:r>
              <a:rPr lang="en-US" dirty="0"/>
              <a:t>Private space</a:t>
            </a:r>
          </a:p>
          <a:p>
            <a:pPr lvl="1"/>
            <a:r>
              <a:rPr lang="en-US" dirty="0"/>
              <a:t>Visible only to you and selected contributors</a:t>
            </a:r>
          </a:p>
          <a:p>
            <a:r>
              <a:rPr lang="en-US" dirty="0"/>
              <a:t>Public space</a:t>
            </a:r>
          </a:p>
          <a:p>
            <a:pPr lvl="1"/>
            <a:r>
              <a:rPr lang="en-US" dirty="0"/>
              <a:t>Visible to anyone – people can see this space &amp; workflows on Community Hub</a:t>
            </a:r>
          </a:p>
          <a:p>
            <a:pPr lvl="1"/>
            <a:endParaRPr lang="en-US" dirty="0"/>
          </a:p>
        </p:txBody>
      </p:sp>
      <p:pic>
        <p:nvPicPr>
          <p:cNvPr id="5" name="Picture 4">
            <a:extLst>
              <a:ext uri="{FF2B5EF4-FFF2-40B4-BE49-F238E27FC236}">
                <a16:creationId xmlns:a16="http://schemas.microsoft.com/office/drawing/2014/main" id="{93F493BA-85F9-3E90-658B-3B64E55E3D28}"/>
              </a:ext>
            </a:extLst>
          </p:cNvPr>
          <p:cNvPicPr>
            <a:picLocks noChangeAspect="1"/>
          </p:cNvPicPr>
          <p:nvPr/>
        </p:nvPicPr>
        <p:blipFill>
          <a:blip r:embed="rId2"/>
          <a:stretch>
            <a:fillRect/>
          </a:stretch>
        </p:blipFill>
        <p:spPr>
          <a:xfrm>
            <a:off x="2402285" y="2459374"/>
            <a:ext cx="4339431" cy="216193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654414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B787E-3ACB-7C51-DEFA-8F3BF71683F5}"/>
              </a:ext>
            </a:extLst>
          </p:cNvPr>
          <p:cNvSpPr>
            <a:spLocks noGrp="1"/>
          </p:cNvSpPr>
          <p:nvPr>
            <p:ph type="title"/>
          </p:nvPr>
        </p:nvSpPr>
        <p:spPr/>
        <p:txBody>
          <a:bodyPr/>
          <a:lstStyle/>
          <a:p>
            <a:r>
              <a:rPr lang="en-US" dirty="0"/>
              <a:t>Creating a Space</a:t>
            </a:r>
          </a:p>
        </p:txBody>
      </p:sp>
      <p:grpSp>
        <p:nvGrpSpPr>
          <p:cNvPr id="8" name="Gruppieren 7">
            <a:extLst>
              <a:ext uri="{FF2B5EF4-FFF2-40B4-BE49-F238E27FC236}">
                <a16:creationId xmlns:a16="http://schemas.microsoft.com/office/drawing/2014/main" id="{B7DA729F-BF98-C52C-C011-802EA0DC3901}"/>
              </a:ext>
            </a:extLst>
          </p:cNvPr>
          <p:cNvGrpSpPr/>
          <p:nvPr/>
        </p:nvGrpSpPr>
        <p:grpSpPr>
          <a:xfrm>
            <a:off x="658010" y="914851"/>
            <a:ext cx="7965261" cy="2974523"/>
            <a:chOff x="658009" y="1200600"/>
            <a:chExt cx="7965261" cy="2974523"/>
          </a:xfrm>
        </p:grpSpPr>
        <p:pic>
          <p:nvPicPr>
            <p:cNvPr id="5" name="Picture 4">
              <a:extLst>
                <a:ext uri="{FF2B5EF4-FFF2-40B4-BE49-F238E27FC236}">
                  <a16:creationId xmlns:a16="http://schemas.microsoft.com/office/drawing/2014/main" id="{796BD06B-DED0-3836-712E-7DEB3942AC70}"/>
                </a:ext>
              </a:extLst>
            </p:cNvPr>
            <p:cNvPicPr>
              <a:picLocks noChangeAspect="1"/>
            </p:cNvPicPr>
            <p:nvPr/>
          </p:nvPicPr>
          <p:blipFill>
            <a:blip r:embed="rId2"/>
            <a:stretch>
              <a:fillRect/>
            </a:stretch>
          </p:blipFill>
          <p:spPr>
            <a:xfrm>
              <a:off x="716399" y="1200600"/>
              <a:ext cx="7906871" cy="2974523"/>
            </a:xfrm>
            <a:prstGeom prst="rect">
              <a:avLst/>
            </a:prstGeom>
            <a:effectLst>
              <a:outerShdw blurRad="50800" dist="38100" dir="2700000" algn="tl" rotWithShape="0">
                <a:prstClr val="black">
                  <a:alpha val="40000"/>
                </a:prstClr>
              </a:outerShdw>
            </a:effectLst>
          </p:spPr>
        </p:pic>
        <p:sp>
          <p:nvSpPr>
            <p:cNvPr id="4" name="Fumetto: rettangolo con angoli arrotondati 12">
              <a:extLst>
                <a:ext uri="{FF2B5EF4-FFF2-40B4-BE49-F238E27FC236}">
                  <a16:creationId xmlns:a16="http://schemas.microsoft.com/office/drawing/2014/main" id="{473F2903-BD00-E306-F137-DCA678D98C62}"/>
                </a:ext>
              </a:extLst>
            </p:cNvPr>
            <p:cNvSpPr/>
            <p:nvPr/>
          </p:nvSpPr>
          <p:spPr>
            <a:xfrm>
              <a:off x="2081122" y="3463315"/>
              <a:ext cx="1643385" cy="522122"/>
            </a:xfrm>
            <a:prstGeom prst="wedgeRoundRectCallout">
              <a:avLst>
                <a:gd name="adj1" fmla="val -27706"/>
                <a:gd name="adj2" fmla="val -91897"/>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Give your new space a name</a:t>
              </a:r>
            </a:p>
          </p:txBody>
        </p:sp>
        <p:sp>
          <p:nvSpPr>
            <p:cNvPr id="7" name="Rechteck: abgerundete Ecken 6">
              <a:extLst>
                <a:ext uri="{FF2B5EF4-FFF2-40B4-BE49-F238E27FC236}">
                  <a16:creationId xmlns:a16="http://schemas.microsoft.com/office/drawing/2014/main" id="{2CC5B0F5-1BA4-7699-E9F3-80AE5874CA8A}"/>
                </a:ext>
              </a:extLst>
            </p:cNvPr>
            <p:cNvSpPr/>
            <p:nvPr/>
          </p:nvSpPr>
          <p:spPr>
            <a:xfrm>
              <a:off x="658009" y="2487044"/>
              <a:ext cx="5299037" cy="68451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1443911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B787E-3ACB-7C51-DEFA-8F3BF71683F5}"/>
              </a:ext>
            </a:extLst>
          </p:cNvPr>
          <p:cNvSpPr>
            <a:spLocks noGrp="1"/>
          </p:cNvSpPr>
          <p:nvPr>
            <p:ph type="title"/>
          </p:nvPr>
        </p:nvSpPr>
        <p:spPr/>
        <p:txBody>
          <a:bodyPr/>
          <a:lstStyle/>
          <a:p>
            <a:r>
              <a:rPr lang="en-US" dirty="0"/>
              <a:t>Creating a Space</a:t>
            </a:r>
          </a:p>
        </p:txBody>
      </p:sp>
      <p:pic>
        <p:nvPicPr>
          <p:cNvPr id="5" name="Picture 4">
            <a:extLst>
              <a:ext uri="{FF2B5EF4-FFF2-40B4-BE49-F238E27FC236}">
                <a16:creationId xmlns:a16="http://schemas.microsoft.com/office/drawing/2014/main" id="{796BD06B-DED0-3836-712E-7DEB3942AC70}"/>
              </a:ext>
            </a:extLst>
          </p:cNvPr>
          <p:cNvPicPr>
            <a:picLocks noChangeAspect="1"/>
          </p:cNvPicPr>
          <p:nvPr/>
        </p:nvPicPr>
        <p:blipFill>
          <a:blip r:embed="rId2"/>
          <a:stretch>
            <a:fillRect/>
          </a:stretch>
        </p:blipFill>
        <p:spPr>
          <a:xfrm>
            <a:off x="716400" y="914851"/>
            <a:ext cx="7906871" cy="2974523"/>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195FA423-CA21-2BE6-4E5F-5FFD21DD293E}"/>
              </a:ext>
            </a:extLst>
          </p:cNvPr>
          <p:cNvPicPr>
            <a:picLocks noChangeAspect="1"/>
          </p:cNvPicPr>
          <p:nvPr/>
        </p:nvPicPr>
        <p:blipFill rotWithShape="1">
          <a:blip r:embed="rId3"/>
          <a:srcRect l="1213"/>
          <a:stretch/>
        </p:blipFill>
        <p:spPr>
          <a:xfrm>
            <a:off x="2535990" y="672804"/>
            <a:ext cx="4072020" cy="3958117"/>
          </a:xfrm>
          <a:prstGeom prst="rect">
            <a:avLst/>
          </a:prstGeom>
          <a:effectLst>
            <a:outerShdw blurRad="50800" dist="38100" dir="2700000" algn="tl" rotWithShape="0">
              <a:prstClr val="black">
                <a:alpha val="40000"/>
              </a:prstClr>
            </a:outerShdw>
          </a:effectLst>
        </p:spPr>
      </p:pic>
      <p:sp>
        <p:nvSpPr>
          <p:cNvPr id="7" name="Fumetto: rettangolo con angoli arrotondati 12">
            <a:extLst>
              <a:ext uri="{FF2B5EF4-FFF2-40B4-BE49-F238E27FC236}">
                <a16:creationId xmlns:a16="http://schemas.microsoft.com/office/drawing/2014/main" id="{BA7B6A0A-8A78-0B25-F39C-9CB7A71BC5C4}"/>
              </a:ext>
            </a:extLst>
          </p:cNvPr>
          <p:cNvSpPr/>
          <p:nvPr/>
        </p:nvSpPr>
        <p:spPr>
          <a:xfrm>
            <a:off x="7181012" y="1422001"/>
            <a:ext cx="1602989" cy="656473"/>
          </a:xfrm>
          <a:prstGeom prst="wedgeRoundRectCallout">
            <a:avLst>
              <a:gd name="adj1" fmla="val -12208"/>
              <a:gd name="adj2" fmla="val 77572"/>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Adding contributors to your space</a:t>
            </a:r>
          </a:p>
        </p:txBody>
      </p:sp>
      <p:sp>
        <p:nvSpPr>
          <p:cNvPr id="4" name="Rechteck: abgerundete Ecken 3">
            <a:extLst>
              <a:ext uri="{FF2B5EF4-FFF2-40B4-BE49-F238E27FC236}">
                <a16:creationId xmlns:a16="http://schemas.microsoft.com/office/drawing/2014/main" id="{22258B12-0AA1-63F4-B116-34544B98F245}"/>
              </a:ext>
            </a:extLst>
          </p:cNvPr>
          <p:cNvSpPr/>
          <p:nvPr/>
        </p:nvSpPr>
        <p:spPr>
          <a:xfrm>
            <a:off x="7694342" y="2331069"/>
            <a:ext cx="408878" cy="40144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Tree>
    <p:extLst>
      <p:ext uri="{BB962C8B-B14F-4D97-AF65-F5344CB8AC3E}">
        <p14:creationId xmlns:p14="http://schemas.microsoft.com/office/powerpoint/2010/main" val="118497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D13FCC-DCBF-A71A-3894-695D54D692BC}"/>
              </a:ext>
            </a:extLst>
          </p:cNvPr>
          <p:cNvSpPr>
            <a:spLocks noGrp="1"/>
          </p:cNvSpPr>
          <p:nvPr>
            <p:ph type="ctrTitle"/>
          </p:nvPr>
        </p:nvSpPr>
        <p:spPr/>
        <p:txBody>
          <a:bodyPr>
            <a:normAutofit/>
          </a:bodyPr>
          <a:lstStyle/>
          <a:p>
            <a:r>
              <a:rPr lang="en-US" dirty="0"/>
              <a:t>KNIME Analytics Platform</a:t>
            </a:r>
          </a:p>
        </p:txBody>
      </p:sp>
    </p:spTree>
    <p:extLst>
      <p:ext uri="{BB962C8B-B14F-4D97-AF65-F5344CB8AC3E}">
        <p14:creationId xmlns:p14="http://schemas.microsoft.com/office/powerpoint/2010/main" val="37542615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E6DB8-71C8-0C1D-08E8-EC81867D0242}"/>
              </a:ext>
            </a:extLst>
          </p:cNvPr>
          <p:cNvSpPr>
            <a:spLocks noGrp="1"/>
          </p:cNvSpPr>
          <p:nvPr>
            <p:ph type="title"/>
          </p:nvPr>
        </p:nvSpPr>
        <p:spPr/>
        <p:txBody>
          <a:bodyPr/>
          <a:lstStyle/>
          <a:p>
            <a:r>
              <a:rPr lang="en-US" dirty="0"/>
              <a:t>Your Space on KNIME Analytics Platform</a:t>
            </a:r>
          </a:p>
        </p:txBody>
      </p:sp>
      <p:sp>
        <p:nvSpPr>
          <p:cNvPr id="5" name="Content Placeholder 4">
            <a:extLst>
              <a:ext uri="{FF2B5EF4-FFF2-40B4-BE49-F238E27FC236}">
                <a16:creationId xmlns:a16="http://schemas.microsoft.com/office/drawing/2014/main" id="{1151921D-95F7-41B3-6FED-8411546D3E4A}"/>
              </a:ext>
            </a:extLst>
          </p:cNvPr>
          <p:cNvSpPr>
            <a:spLocks noGrp="1"/>
          </p:cNvSpPr>
          <p:nvPr>
            <p:ph idx="1"/>
          </p:nvPr>
        </p:nvSpPr>
        <p:spPr/>
        <p:txBody>
          <a:bodyPr/>
          <a:lstStyle/>
          <a:p>
            <a:r>
              <a:rPr lang="en-US" dirty="0"/>
              <a:t>You can access your spaces on KNIME Analytics Platform</a:t>
            </a:r>
          </a:p>
          <a:p>
            <a:pPr lvl="1"/>
            <a:r>
              <a:rPr lang="en-US" dirty="0"/>
              <a:t>My-KNIME-Hub on your KNIME Explorer</a:t>
            </a:r>
          </a:p>
        </p:txBody>
      </p:sp>
      <p:pic>
        <p:nvPicPr>
          <p:cNvPr id="13" name="Picture 12" descr="A screenshot of a computer&#10;&#10;Description automatically generated">
            <a:extLst>
              <a:ext uri="{FF2B5EF4-FFF2-40B4-BE49-F238E27FC236}">
                <a16:creationId xmlns:a16="http://schemas.microsoft.com/office/drawing/2014/main" id="{F0BA2F9B-6751-1B7A-1C92-0F825E3A43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8667" y="1626623"/>
            <a:ext cx="3558679" cy="2860205"/>
          </a:xfrm>
          <a:prstGeom prst="rect">
            <a:avLst/>
          </a:prstGeom>
          <a:effectLst>
            <a:outerShdw blurRad="50800" dist="38100" dir="2700000" algn="tl" rotWithShape="0">
              <a:prstClr val="black">
                <a:alpha val="40000"/>
              </a:prstClr>
            </a:outerShdw>
          </a:effectLst>
        </p:spPr>
      </p:pic>
      <p:sp>
        <p:nvSpPr>
          <p:cNvPr id="15" name="Arrow: Right 14">
            <a:extLst>
              <a:ext uri="{FF2B5EF4-FFF2-40B4-BE49-F238E27FC236}">
                <a16:creationId xmlns:a16="http://schemas.microsoft.com/office/drawing/2014/main" id="{CF92BDB5-C3CC-AFA2-40D3-3AD48928F29E}"/>
              </a:ext>
            </a:extLst>
          </p:cNvPr>
          <p:cNvSpPr/>
          <p:nvPr/>
        </p:nvSpPr>
        <p:spPr>
          <a:xfrm>
            <a:off x="4250094" y="3056723"/>
            <a:ext cx="643813" cy="357194"/>
          </a:xfrm>
          <a:prstGeom prst="rightArrow">
            <a:avLst/>
          </a:prstGeom>
          <a:solidFill>
            <a:srgbClr val="FFD80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nvGrpSpPr>
          <p:cNvPr id="4" name="Gruppieren 3">
            <a:extLst>
              <a:ext uri="{FF2B5EF4-FFF2-40B4-BE49-F238E27FC236}">
                <a16:creationId xmlns:a16="http://schemas.microsoft.com/office/drawing/2014/main" id="{344A87CB-85BA-A04C-3450-CA1CFD1C7478}"/>
              </a:ext>
            </a:extLst>
          </p:cNvPr>
          <p:cNvGrpSpPr/>
          <p:nvPr/>
        </p:nvGrpSpPr>
        <p:grpSpPr>
          <a:xfrm>
            <a:off x="456655" y="1626622"/>
            <a:ext cx="3557888" cy="2860205"/>
            <a:chOff x="456655" y="1912371"/>
            <a:chExt cx="3557888" cy="2860205"/>
          </a:xfrm>
        </p:grpSpPr>
        <p:pic>
          <p:nvPicPr>
            <p:cNvPr id="6" name="Picture 5" descr="A screenshot of a computer&#10;&#10;Description automatically generated">
              <a:extLst>
                <a:ext uri="{FF2B5EF4-FFF2-40B4-BE49-F238E27FC236}">
                  <a16:creationId xmlns:a16="http://schemas.microsoft.com/office/drawing/2014/main" id="{E8B8363F-29A2-8F11-D7F4-7FF68566D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655" y="1912371"/>
              <a:ext cx="3557888" cy="2860205"/>
            </a:xfrm>
            <a:prstGeom prst="rect">
              <a:avLst/>
            </a:prstGeom>
            <a:effectLst>
              <a:outerShdw blurRad="50800" dist="38100" dir="2700000" algn="tl" rotWithShape="0">
                <a:prstClr val="black">
                  <a:alpha val="40000"/>
                </a:prstClr>
              </a:outerShdw>
            </a:effectLst>
          </p:spPr>
        </p:pic>
        <p:sp>
          <p:nvSpPr>
            <p:cNvPr id="3" name="Rechteck: abgerundete Ecken 2">
              <a:extLst>
                <a:ext uri="{FF2B5EF4-FFF2-40B4-BE49-F238E27FC236}">
                  <a16:creationId xmlns:a16="http://schemas.microsoft.com/office/drawing/2014/main" id="{BEE5B5AE-31D7-AF5E-7FC6-EED2153C7072}"/>
                </a:ext>
              </a:extLst>
            </p:cNvPr>
            <p:cNvSpPr/>
            <p:nvPr/>
          </p:nvSpPr>
          <p:spPr>
            <a:xfrm>
              <a:off x="3575825" y="4378712"/>
              <a:ext cx="319668" cy="223025"/>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5656306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C7DE6-7870-5B76-E43D-13C5678D1C8C}"/>
              </a:ext>
            </a:extLst>
          </p:cNvPr>
          <p:cNvSpPr>
            <a:spLocks noGrp="1"/>
          </p:cNvSpPr>
          <p:nvPr>
            <p:ph type="title"/>
          </p:nvPr>
        </p:nvSpPr>
        <p:spPr/>
        <p:txBody>
          <a:bodyPr/>
          <a:lstStyle/>
          <a:p>
            <a:r>
              <a:rPr lang="en-US" dirty="0"/>
              <a:t>Copying to Your Space</a:t>
            </a:r>
          </a:p>
        </p:txBody>
      </p:sp>
      <p:pic>
        <p:nvPicPr>
          <p:cNvPr id="4" name="Picture 3" descr="A screenshot of a computer&#10;&#10;Description automatically generated">
            <a:extLst>
              <a:ext uri="{FF2B5EF4-FFF2-40B4-BE49-F238E27FC236}">
                <a16:creationId xmlns:a16="http://schemas.microsoft.com/office/drawing/2014/main" id="{B3B06DD5-6BB7-3183-D14E-647FCBD7EB2A}"/>
              </a:ext>
            </a:extLst>
          </p:cNvPr>
          <p:cNvPicPr>
            <a:picLocks noChangeAspect="1"/>
          </p:cNvPicPr>
          <p:nvPr/>
        </p:nvPicPr>
        <p:blipFill rotWithShape="1">
          <a:blip r:embed="rId2">
            <a:extLst>
              <a:ext uri="{28A0092B-C50C-407E-A947-70E740481C1C}">
                <a14:useLocalDpi xmlns:a14="http://schemas.microsoft.com/office/drawing/2010/main" val="0"/>
              </a:ext>
            </a:extLst>
          </a:blip>
          <a:srcRect t="5856" r="12857"/>
          <a:stretch/>
        </p:blipFill>
        <p:spPr>
          <a:xfrm>
            <a:off x="3262024" y="1266078"/>
            <a:ext cx="2619951" cy="30903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509341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C7DE6-7870-5B76-E43D-13C5678D1C8C}"/>
              </a:ext>
            </a:extLst>
          </p:cNvPr>
          <p:cNvSpPr>
            <a:spLocks noGrp="1"/>
          </p:cNvSpPr>
          <p:nvPr>
            <p:ph type="title"/>
          </p:nvPr>
        </p:nvSpPr>
        <p:spPr/>
        <p:txBody>
          <a:bodyPr/>
          <a:lstStyle/>
          <a:p>
            <a:r>
              <a:rPr lang="en-US" dirty="0"/>
              <a:t>Copying to Your Space</a:t>
            </a:r>
          </a:p>
        </p:txBody>
      </p:sp>
      <p:grpSp>
        <p:nvGrpSpPr>
          <p:cNvPr id="10" name="Gruppieren 9">
            <a:extLst>
              <a:ext uri="{FF2B5EF4-FFF2-40B4-BE49-F238E27FC236}">
                <a16:creationId xmlns:a16="http://schemas.microsoft.com/office/drawing/2014/main" id="{48E44BEB-B1AF-60A3-6954-AD14FF9AC99A}"/>
              </a:ext>
            </a:extLst>
          </p:cNvPr>
          <p:cNvGrpSpPr>
            <a:grpSpLocks noChangeAspect="1"/>
          </p:cNvGrpSpPr>
          <p:nvPr/>
        </p:nvGrpSpPr>
        <p:grpSpPr>
          <a:xfrm>
            <a:off x="496024" y="856801"/>
            <a:ext cx="6380751" cy="3199500"/>
            <a:chOff x="786839" y="970793"/>
            <a:chExt cx="8130865" cy="4147869"/>
          </a:xfrm>
        </p:grpSpPr>
        <p:grpSp>
          <p:nvGrpSpPr>
            <p:cNvPr id="5" name="Gruppieren 4">
              <a:extLst>
                <a:ext uri="{FF2B5EF4-FFF2-40B4-BE49-F238E27FC236}">
                  <a16:creationId xmlns:a16="http://schemas.microsoft.com/office/drawing/2014/main" id="{30AC8C10-545C-2793-748E-02E045C3BFA8}"/>
                </a:ext>
              </a:extLst>
            </p:cNvPr>
            <p:cNvGrpSpPr/>
            <p:nvPr/>
          </p:nvGrpSpPr>
          <p:grpSpPr>
            <a:xfrm>
              <a:off x="786839" y="970793"/>
              <a:ext cx="8130865" cy="4147869"/>
              <a:chOff x="786839" y="970793"/>
              <a:chExt cx="8130865" cy="4147869"/>
            </a:xfrm>
          </p:grpSpPr>
          <p:pic>
            <p:nvPicPr>
              <p:cNvPr id="4" name="Picture 3">
                <a:extLst>
                  <a:ext uri="{FF2B5EF4-FFF2-40B4-BE49-F238E27FC236}">
                    <a16:creationId xmlns:a16="http://schemas.microsoft.com/office/drawing/2014/main" id="{0127DB5B-7767-46FF-DCF9-B0BC5B94ADF4}"/>
                  </a:ext>
                </a:extLst>
              </p:cNvPr>
              <p:cNvPicPr>
                <a:picLocks noChangeAspect="1"/>
              </p:cNvPicPr>
              <p:nvPr/>
            </p:nvPicPr>
            <p:blipFill>
              <a:blip r:embed="rId2"/>
              <a:stretch>
                <a:fillRect/>
              </a:stretch>
            </p:blipFill>
            <p:spPr>
              <a:xfrm>
                <a:off x="786839" y="970793"/>
                <a:ext cx="8130865" cy="4147869"/>
              </a:xfrm>
              <a:prstGeom prst="rect">
                <a:avLst/>
              </a:prstGeom>
              <a:effectLst>
                <a:outerShdw blurRad="50800" dist="38100" dir="2700000" algn="tl" rotWithShape="0">
                  <a:prstClr val="black">
                    <a:alpha val="40000"/>
                  </a:prstClr>
                </a:outerShdw>
              </a:effectLst>
            </p:spPr>
          </p:pic>
          <p:sp>
            <p:nvSpPr>
              <p:cNvPr id="3" name="Fumetto: rettangolo con angoli arrotondati 12">
                <a:extLst>
                  <a:ext uri="{FF2B5EF4-FFF2-40B4-BE49-F238E27FC236}">
                    <a16:creationId xmlns:a16="http://schemas.microsoft.com/office/drawing/2014/main" id="{D75D0220-6744-7A22-708D-AE1E0CF26ED3}"/>
                  </a:ext>
                </a:extLst>
              </p:cNvPr>
              <p:cNvSpPr/>
              <p:nvPr/>
            </p:nvSpPr>
            <p:spPr>
              <a:xfrm>
                <a:off x="3240468" y="3570457"/>
                <a:ext cx="2015239" cy="508500"/>
              </a:xfrm>
              <a:prstGeom prst="wedgeRoundRectCallout">
                <a:avLst>
                  <a:gd name="adj1" fmla="val -47849"/>
                  <a:gd name="adj2" fmla="val 90544"/>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The workflow is in your space</a:t>
                </a:r>
              </a:p>
            </p:txBody>
          </p:sp>
        </p:grpSp>
        <p:sp>
          <p:nvSpPr>
            <p:cNvPr id="7" name="Rechteck: abgerundete Ecken 6">
              <a:extLst>
                <a:ext uri="{FF2B5EF4-FFF2-40B4-BE49-F238E27FC236}">
                  <a16:creationId xmlns:a16="http://schemas.microsoft.com/office/drawing/2014/main" id="{6F49DBF8-C3B6-88F6-0068-DC5C375D1432}"/>
                </a:ext>
              </a:extLst>
            </p:cNvPr>
            <p:cNvSpPr/>
            <p:nvPr/>
          </p:nvSpPr>
          <p:spPr>
            <a:xfrm>
              <a:off x="862098" y="4395137"/>
              <a:ext cx="6053160" cy="64548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pic>
        <p:nvPicPr>
          <p:cNvPr id="12" name="Picture 11">
            <a:extLst>
              <a:ext uri="{FF2B5EF4-FFF2-40B4-BE49-F238E27FC236}">
                <a16:creationId xmlns:a16="http://schemas.microsoft.com/office/drawing/2014/main" id="{322F4DE4-FDB6-3645-E620-BD8669AF79B8}"/>
              </a:ext>
            </a:extLst>
          </p:cNvPr>
          <p:cNvPicPr>
            <a:picLocks noChangeAspect="1"/>
          </p:cNvPicPr>
          <p:nvPr/>
        </p:nvPicPr>
        <p:blipFill>
          <a:blip r:embed="rId3"/>
          <a:stretch>
            <a:fillRect/>
          </a:stretch>
        </p:blipFill>
        <p:spPr>
          <a:xfrm>
            <a:off x="4420800" y="1320896"/>
            <a:ext cx="3807447" cy="347459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828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ADE7F-444B-421A-AE75-10039660D009}"/>
              </a:ext>
            </a:extLst>
          </p:cNvPr>
          <p:cNvSpPr>
            <a:spLocks noGrp="1"/>
          </p:cNvSpPr>
          <p:nvPr>
            <p:ph type="title"/>
          </p:nvPr>
        </p:nvSpPr>
        <p:spPr/>
        <p:txBody>
          <a:bodyPr/>
          <a:lstStyle/>
          <a:p>
            <a:r>
              <a:rPr lang="en-US" dirty="0"/>
              <a:t>Downloading from Community Hub</a:t>
            </a:r>
          </a:p>
        </p:txBody>
      </p:sp>
      <p:sp>
        <p:nvSpPr>
          <p:cNvPr id="4" name="Content Placeholder 3">
            <a:extLst>
              <a:ext uri="{FF2B5EF4-FFF2-40B4-BE49-F238E27FC236}">
                <a16:creationId xmlns:a16="http://schemas.microsoft.com/office/drawing/2014/main" id="{AEF3FE1E-7867-FE08-E23A-F8F28A47BEBA}"/>
              </a:ext>
            </a:extLst>
          </p:cNvPr>
          <p:cNvSpPr>
            <a:spLocks noGrp="1"/>
          </p:cNvSpPr>
          <p:nvPr>
            <p:ph idx="1"/>
          </p:nvPr>
        </p:nvSpPr>
        <p:spPr/>
        <p:txBody>
          <a:bodyPr/>
          <a:lstStyle/>
          <a:p>
            <a:endParaRPr lang="en-US" dirty="0"/>
          </a:p>
        </p:txBody>
      </p:sp>
      <p:grpSp>
        <p:nvGrpSpPr>
          <p:cNvPr id="14" name="Gruppieren 13">
            <a:extLst>
              <a:ext uri="{FF2B5EF4-FFF2-40B4-BE49-F238E27FC236}">
                <a16:creationId xmlns:a16="http://schemas.microsoft.com/office/drawing/2014/main" id="{EF749FDD-876A-BADA-A123-3960120F665B}"/>
              </a:ext>
            </a:extLst>
          </p:cNvPr>
          <p:cNvGrpSpPr>
            <a:grpSpLocks noChangeAspect="1"/>
          </p:cNvGrpSpPr>
          <p:nvPr/>
        </p:nvGrpSpPr>
        <p:grpSpPr>
          <a:xfrm>
            <a:off x="637171" y="795282"/>
            <a:ext cx="7981229" cy="3888275"/>
            <a:chOff x="360000" y="1055875"/>
            <a:chExt cx="8563500" cy="4171944"/>
          </a:xfrm>
        </p:grpSpPr>
        <p:grpSp>
          <p:nvGrpSpPr>
            <p:cNvPr id="13" name="Gruppieren 12">
              <a:extLst>
                <a:ext uri="{FF2B5EF4-FFF2-40B4-BE49-F238E27FC236}">
                  <a16:creationId xmlns:a16="http://schemas.microsoft.com/office/drawing/2014/main" id="{A477960D-C946-0F87-A3E3-CECF4B701AD6}"/>
                </a:ext>
              </a:extLst>
            </p:cNvPr>
            <p:cNvGrpSpPr/>
            <p:nvPr/>
          </p:nvGrpSpPr>
          <p:grpSpPr>
            <a:xfrm>
              <a:off x="360000" y="1055875"/>
              <a:ext cx="8563500" cy="4171944"/>
              <a:chOff x="360000" y="1055875"/>
              <a:chExt cx="8563500" cy="4171944"/>
            </a:xfrm>
          </p:grpSpPr>
          <p:pic>
            <p:nvPicPr>
              <p:cNvPr id="5" name="Picture 4">
                <a:extLst>
                  <a:ext uri="{FF2B5EF4-FFF2-40B4-BE49-F238E27FC236}">
                    <a16:creationId xmlns:a16="http://schemas.microsoft.com/office/drawing/2014/main" id="{9FC90D3A-7834-EF20-CC5D-43C296DAEF45}"/>
                  </a:ext>
                </a:extLst>
              </p:cNvPr>
              <p:cNvPicPr>
                <a:picLocks noChangeAspect="1"/>
              </p:cNvPicPr>
              <p:nvPr/>
            </p:nvPicPr>
            <p:blipFill>
              <a:blip r:embed="rId2"/>
              <a:stretch>
                <a:fillRect/>
              </a:stretch>
            </p:blipFill>
            <p:spPr>
              <a:xfrm>
                <a:off x="360000" y="1055875"/>
                <a:ext cx="6113724" cy="4171944"/>
              </a:xfrm>
              <a:prstGeom prst="rect">
                <a:avLst/>
              </a:prstGeom>
              <a:effectLst>
                <a:outerShdw blurRad="50800" dist="38100" dir="2700000" algn="tl" rotWithShape="0">
                  <a:prstClr val="black">
                    <a:alpha val="40000"/>
                  </a:prstClr>
                </a:outerShdw>
              </a:effectLst>
            </p:spPr>
          </p:pic>
          <p:sp>
            <p:nvSpPr>
              <p:cNvPr id="7" name="Fumetto: rettangolo con angoli arrotondati 12">
                <a:extLst>
                  <a:ext uri="{FF2B5EF4-FFF2-40B4-BE49-F238E27FC236}">
                    <a16:creationId xmlns:a16="http://schemas.microsoft.com/office/drawing/2014/main" id="{E94F667E-BAF5-2218-181D-A91655B03F8F}"/>
                  </a:ext>
                </a:extLst>
              </p:cNvPr>
              <p:cNvSpPr/>
              <p:nvPr/>
            </p:nvSpPr>
            <p:spPr>
              <a:xfrm>
                <a:off x="6549482" y="2151056"/>
                <a:ext cx="2374018" cy="560067"/>
              </a:xfrm>
              <a:prstGeom prst="wedgeRoundRectCallout">
                <a:avLst>
                  <a:gd name="adj1" fmla="val -115820"/>
                  <a:gd name="adj2" fmla="val 176150"/>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Download everything in the space as a .knar file</a:t>
                </a:r>
              </a:p>
            </p:txBody>
          </p:sp>
          <p:sp>
            <p:nvSpPr>
              <p:cNvPr id="9" name="Fumetto: rettangolo con angoli arrotondati 12">
                <a:extLst>
                  <a:ext uri="{FF2B5EF4-FFF2-40B4-BE49-F238E27FC236}">
                    <a16:creationId xmlns:a16="http://schemas.microsoft.com/office/drawing/2014/main" id="{1FE42F0B-B9F2-4BE9-2231-16EC0251BC23}"/>
                  </a:ext>
                </a:extLst>
              </p:cNvPr>
              <p:cNvSpPr/>
              <p:nvPr/>
            </p:nvSpPr>
            <p:spPr>
              <a:xfrm>
                <a:off x="6952127" y="3171881"/>
                <a:ext cx="1971371" cy="560067"/>
              </a:xfrm>
              <a:prstGeom prst="wedgeRoundRectCallout">
                <a:avLst>
                  <a:gd name="adj1" fmla="val -151827"/>
                  <a:gd name="adj2" fmla="val 67306"/>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Download a folder as a .knar file</a:t>
                </a:r>
              </a:p>
            </p:txBody>
          </p:sp>
          <p:sp>
            <p:nvSpPr>
              <p:cNvPr id="10" name="Fumetto: rettangolo con angoli arrotondati 12">
                <a:extLst>
                  <a:ext uri="{FF2B5EF4-FFF2-40B4-BE49-F238E27FC236}">
                    <a16:creationId xmlns:a16="http://schemas.microsoft.com/office/drawing/2014/main" id="{18F22C7C-C37E-7B52-3A9F-8B7220FF5C66}"/>
                  </a:ext>
                </a:extLst>
              </p:cNvPr>
              <p:cNvSpPr/>
              <p:nvPr/>
            </p:nvSpPr>
            <p:spPr>
              <a:xfrm>
                <a:off x="6668429" y="4252521"/>
                <a:ext cx="2255070" cy="407668"/>
              </a:xfrm>
              <a:prstGeom prst="wedgeRoundRectCallout">
                <a:avLst>
                  <a:gd name="adj1" fmla="val -126058"/>
                  <a:gd name="adj2" fmla="val -69947"/>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Download a workflow as a .</a:t>
                </a:r>
                <a:r>
                  <a:rPr lang="en-US" sz="1400" dirty="0" err="1">
                    <a:solidFill>
                      <a:schemeClr val="tx1"/>
                    </a:solidFill>
                  </a:rPr>
                  <a:t>knwf</a:t>
                </a:r>
                <a:r>
                  <a:rPr lang="en-US" sz="1400" dirty="0">
                    <a:solidFill>
                      <a:schemeClr val="tx1"/>
                    </a:solidFill>
                  </a:rPr>
                  <a:t> file</a:t>
                </a:r>
              </a:p>
            </p:txBody>
          </p:sp>
        </p:grpSp>
        <p:sp>
          <p:nvSpPr>
            <p:cNvPr id="8" name="Rechteck: abgerundete Ecken 7">
              <a:extLst>
                <a:ext uri="{FF2B5EF4-FFF2-40B4-BE49-F238E27FC236}">
                  <a16:creationId xmlns:a16="http://schemas.microsoft.com/office/drawing/2014/main" id="{1845DB0E-6198-B432-A42D-A0612079A859}"/>
                </a:ext>
              </a:extLst>
            </p:cNvPr>
            <p:cNvSpPr/>
            <p:nvPr/>
          </p:nvSpPr>
          <p:spPr>
            <a:xfrm>
              <a:off x="4572000" y="3352800"/>
              <a:ext cx="379141" cy="21559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1" name="Rechteck: abgerundete Ecken 10">
              <a:extLst>
                <a:ext uri="{FF2B5EF4-FFF2-40B4-BE49-F238E27FC236}">
                  <a16:creationId xmlns:a16="http://schemas.microsoft.com/office/drawing/2014/main" id="{073F84B3-6D00-B927-A8EE-5E03559668AB}"/>
                </a:ext>
              </a:extLst>
            </p:cNvPr>
            <p:cNvSpPr/>
            <p:nvPr/>
          </p:nvSpPr>
          <p:spPr>
            <a:xfrm>
              <a:off x="4572000" y="3720798"/>
              <a:ext cx="379141" cy="21559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2" name="Rechteck: abgerundete Ecken 11">
              <a:extLst>
                <a:ext uri="{FF2B5EF4-FFF2-40B4-BE49-F238E27FC236}">
                  <a16:creationId xmlns:a16="http://schemas.microsoft.com/office/drawing/2014/main" id="{2AB5D3FD-0DD3-BFE2-BAA0-77811007DDC4}"/>
                </a:ext>
              </a:extLst>
            </p:cNvPr>
            <p:cNvSpPr/>
            <p:nvPr/>
          </p:nvSpPr>
          <p:spPr>
            <a:xfrm>
              <a:off x="4572000" y="4061371"/>
              <a:ext cx="379141" cy="21559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41702931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802D6-A4FE-FEA4-6A21-841A35945639}"/>
              </a:ext>
            </a:extLst>
          </p:cNvPr>
          <p:cNvSpPr>
            <a:spLocks noGrp="1"/>
          </p:cNvSpPr>
          <p:nvPr>
            <p:ph type="title"/>
          </p:nvPr>
        </p:nvSpPr>
        <p:spPr/>
        <p:txBody>
          <a:bodyPr/>
          <a:lstStyle/>
          <a:p>
            <a:r>
              <a:rPr lang="en-US" dirty="0"/>
              <a:t>KNIME File Extensions</a:t>
            </a:r>
          </a:p>
        </p:txBody>
      </p:sp>
      <p:sp>
        <p:nvSpPr>
          <p:cNvPr id="3" name="Content Placeholder 2">
            <a:extLst>
              <a:ext uri="{FF2B5EF4-FFF2-40B4-BE49-F238E27FC236}">
                <a16:creationId xmlns:a16="http://schemas.microsoft.com/office/drawing/2014/main" id="{7F608AB5-3AF6-9068-1865-AABEEE8C5608}"/>
              </a:ext>
            </a:extLst>
          </p:cNvPr>
          <p:cNvSpPr>
            <a:spLocks noGrp="1"/>
          </p:cNvSpPr>
          <p:nvPr>
            <p:ph idx="1"/>
          </p:nvPr>
        </p:nvSpPr>
        <p:spPr/>
        <p:txBody>
          <a:bodyPr/>
          <a:lstStyle/>
          <a:p>
            <a:r>
              <a:rPr lang="en-US" dirty="0"/>
              <a:t>Dedicated file extensions for workflows and workflow groups associated </a:t>
            </a:r>
            <a:br>
              <a:rPr lang="en-US" dirty="0"/>
            </a:br>
            <a:r>
              <a:rPr lang="en-US" dirty="0"/>
              <a:t>with KNIME Analytics Platform</a:t>
            </a:r>
          </a:p>
          <a:p>
            <a:endParaRPr lang="en-US" dirty="0"/>
          </a:p>
          <a:p>
            <a:endParaRPr lang="en-US" dirty="0"/>
          </a:p>
          <a:p>
            <a:r>
              <a:rPr lang="en-US" dirty="0"/>
              <a:t>*.</a:t>
            </a:r>
            <a:r>
              <a:rPr lang="en-US" b="1" dirty="0" err="1"/>
              <a:t>knwf</a:t>
            </a:r>
            <a:r>
              <a:rPr lang="en-US" dirty="0"/>
              <a:t> for KNIME Workflow Files</a:t>
            </a:r>
          </a:p>
          <a:p>
            <a:endParaRPr lang="en-US" dirty="0"/>
          </a:p>
          <a:p>
            <a:endParaRPr lang="en-US" dirty="0"/>
          </a:p>
          <a:p>
            <a:endParaRPr lang="en-US" dirty="0"/>
          </a:p>
          <a:p>
            <a:r>
              <a:rPr lang="en-US" b="1" dirty="0"/>
              <a:t>*.knar </a:t>
            </a:r>
            <a:r>
              <a:rPr lang="en-US" dirty="0"/>
              <a:t>for KNIME Archive Files (folder)</a:t>
            </a:r>
          </a:p>
          <a:p>
            <a:endParaRPr lang="en-US" dirty="0"/>
          </a:p>
        </p:txBody>
      </p:sp>
      <p:sp>
        <p:nvSpPr>
          <p:cNvPr id="4" name="Slide Number Placeholder 3">
            <a:extLst>
              <a:ext uri="{FF2B5EF4-FFF2-40B4-BE49-F238E27FC236}">
                <a16:creationId xmlns:a16="http://schemas.microsoft.com/office/drawing/2014/main" id="{3E5C5855-FFF3-6368-211A-F779AABCF0B8}"/>
              </a:ext>
            </a:extLst>
          </p:cNvPr>
          <p:cNvSpPr>
            <a:spLocks noGrp="1"/>
          </p:cNvSpPr>
          <p:nvPr>
            <p:ph type="sldNum" sz="quarter" idx="12"/>
          </p:nvPr>
        </p:nvSpPr>
        <p:spPr/>
        <p:txBody>
          <a:bodyPr/>
          <a:lstStyle/>
          <a:p>
            <a:fld id="{220B6647-BD7A-7942-B66E-0DFF9B72D92D}" type="slidenum">
              <a:rPr lang="en-US" smtClean="0"/>
              <a:pPr/>
              <a:t>64</a:t>
            </a:fld>
            <a:endParaRPr lang="en-US"/>
          </a:p>
        </p:txBody>
      </p:sp>
      <p:pic>
        <p:nvPicPr>
          <p:cNvPr id="5" name="Picture 7">
            <a:extLst>
              <a:ext uri="{FF2B5EF4-FFF2-40B4-BE49-F238E27FC236}">
                <a16:creationId xmlns:a16="http://schemas.microsoft.com/office/drawing/2014/main" id="{2E805684-7BE1-5158-3EFE-7D1525150FD3}"/>
              </a:ext>
            </a:extLst>
          </p:cNvPr>
          <p:cNvPicPr>
            <a:picLocks noChangeAspect="1"/>
          </p:cNvPicPr>
          <p:nvPr/>
        </p:nvPicPr>
        <p:blipFill>
          <a:blip r:embed="rId2"/>
          <a:stretch>
            <a:fillRect/>
          </a:stretch>
        </p:blipFill>
        <p:spPr>
          <a:xfrm>
            <a:off x="4416473" y="2891938"/>
            <a:ext cx="644273" cy="817732"/>
          </a:xfrm>
          <a:prstGeom prst="rect">
            <a:avLst/>
          </a:prstGeom>
        </p:spPr>
      </p:pic>
      <p:pic>
        <p:nvPicPr>
          <p:cNvPr id="6" name="Picture 9">
            <a:extLst>
              <a:ext uri="{FF2B5EF4-FFF2-40B4-BE49-F238E27FC236}">
                <a16:creationId xmlns:a16="http://schemas.microsoft.com/office/drawing/2014/main" id="{44CEE5D1-F2A8-32E9-3D0B-FD099F6C8F5D}"/>
              </a:ext>
            </a:extLst>
          </p:cNvPr>
          <p:cNvPicPr>
            <a:picLocks noChangeAspect="1"/>
          </p:cNvPicPr>
          <p:nvPr/>
        </p:nvPicPr>
        <p:blipFill>
          <a:blip r:embed="rId3"/>
          <a:stretch>
            <a:fillRect/>
          </a:stretch>
        </p:blipFill>
        <p:spPr>
          <a:xfrm>
            <a:off x="4437858" y="1698998"/>
            <a:ext cx="622888" cy="700749"/>
          </a:xfrm>
          <a:prstGeom prst="rect">
            <a:avLst/>
          </a:prstGeom>
        </p:spPr>
      </p:pic>
    </p:spTree>
    <p:extLst>
      <p:ext uri="{BB962C8B-B14F-4D97-AF65-F5344CB8AC3E}">
        <p14:creationId xmlns:p14="http://schemas.microsoft.com/office/powerpoint/2010/main" val="4735910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Text, Screenshot, Schrift, Zahl enthält.&#10;&#10;Automatisch generierte Beschreibung">
            <a:extLst>
              <a:ext uri="{FF2B5EF4-FFF2-40B4-BE49-F238E27FC236}">
                <a16:creationId xmlns:a16="http://schemas.microsoft.com/office/drawing/2014/main" id="{33F206EF-52A4-DD98-849E-D64CD025B1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124" y="1941584"/>
            <a:ext cx="2783506" cy="1881444"/>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B34BC4D3-AAEC-5445-873E-D6F8A35504DC}"/>
              </a:ext>
            </a:extLst>
          </p:cNvPr>
          <p:cNvSpPr>
            <a:spLocks noGrp="1"/>
          </p:cNvSpPr>
          <p:nvPr>
            <p:ph type="title"/>
          </p:nvPr>
        </p:nvSpPr>
        <p:spPr/>
        <p:txBody>
          <a:bodyPr/>
          <a:lstStyle/>
          <a:p>
            <a:r>
              <a:rPr lang="en-US" dirty="0"/>
              <a:t>Importing .</a:t>
            </a:r>
            <a:r>
              <a:rPr lang="en-US" dirty="0" err="1"/>
              <a:t>knwf</a:t>
            </a:r>
            <a:r>
              <a:rPr lang="en-US" dirty="0"/>
              <a:t> and .knar Files</a:t>
            </a:r>
          </a:p>
        </p:txBody>
      </p:sp>
      <p:sp>
        <p:nvSpPr>
          <p:cNvPr id="3" name="Content Placeholder 2">
            <a:extLst>
              <a:ext uri="{FF2B5EF4-FFF2-40B4-BE49-F238E27FC236}">
                <a16:creationId xmlns:a16="http://schemas.microsoft.com/office/drawing/2014/main" id="{57D7E7C4-BE13-D848-A632-328AD91D062A}"/>
              </a:ext>
            </a:extLst>
          </p:cNvPr>
          <p:cNvSpPr>
            <a:spLocks noGrp="1"/>
          </p:cNvSpPr>
          <p:nvPr>
            <p:ph idx="1"/>
          </p:nvPr>
        </p:nvSpPr>
        <p:spPr/>
        <p:txBody>
          <a:bodyPr/>
          <a:lstStyle/>
          <a:p>
            <a:r>
              <a:rPr lang="en-US" dirty="0"/>
              <a:t>To import a workflow (.</a:t>
            </a:r>
            <a:r>
              <a:rPr lang="en-US" dirty="0" err="1"/>
              <a:t>knwf</a:t>
            </a:r>
            <a:r>
              <a:rPr lang="en-US" dirty="0"/>
              <a:t>) or a workflow group (.knar) into KNIME Analytics Platform</a:t>
            </a:r>
          </a:p>
        </p:txBody>
      </p:sp>
      <p:sp>
        <p:nvSpPr>
          <p:cNvPr id="5" name="Foliennummernplatzhalter 4">
            <a:extLst>
              <a:ext uri="{FF2B5EF4-FFF2-40B4-BE49-F238E27FC236}">
                <a16:creationId xmlns:a16="http://schemas.microsoft.com/office/drawing/2014/main" id="{D7C44E5F-B648-8545-943C-DBCFFB75FC94}"/>
              </a:ext>
            </a:extLst>
          </p:cNvPr>
          <p:cNvSpPr>
            <a:spLocks noGrp="1"/>
          </p:cNvSpPr>
          <p:nvPr>
            <p:ph type="sldNum" sz="quarter" idx="12"/>
          </p:nvPr>
        </p:nvSpPr>
        <p:spPr/>
        <p:txBody>
          <a:bodyPr/>
          <a:lstStyle/>
          <a:p>
            <a:fld id="{220B6647-BD7A-7942-B66E-0DFF9B72D92D}" type="slidenum">
              <a:rPr lang="en-US" smtClean="0"/>
              <a:t>65</a:t>
            </a:fld>
            <a:endParaRPr lang="en-US"/>
          </a:p>
        </p:txBody>
      </p:sp>
      <p:pic>
        <p:nvPicPr>
          <p:cNvPr id="6" name="Picture 5" descr="A screenshot of a social media post&#10;&#10;Description automatically generated">
            <a:extLst>
              <a:ext uri="{FF2B5EF4-FFF2-40B4-BE49-F238E27FC236}">
                <a16:creationId xmlns:a16="http://schemas.microsoft.com/office/drawing/2014/main" id="{4DAB1ACC-F463-7046-B1CF-B22155BBC95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096018" y="1237377"/>
            <a:ext cx="4059936" cy="3620714"/>
          </a:xfrm>
          <a:prstGeom prst="rect">
            <a:avLst/>
          </a:prstGeom>
        </p:spPr>
      </p:pic>
      <p:sp>
        <p:nvSpPr>
          <p:cNvPr id="9" name="Rounded Rectangular Callout 8">
            <a:extLst>
              <a:ext uri="{FF2B5EF4-FFF2-40B4-BE49-F238E27FC236}">
                <a16:creationId xmlns:a16="http://schemas.microsoft.com/office/drawing/2014/main" id="{6C53ECD1-44C2-8F41-9E25-76196802C260}"/>
              </a:ext>
            </a:extLst>
          </p:cNvPr>
          <p:cNvSpPr/>
          <p:nvPr/>
        </p:nvSpPr>
        <p:spPr>
          <a:xfrm>
            <a:off x="1144782" y="3659073"/>
            <a:ext cx="2166454" cy="912567"/>
          </a:xfrm>
          <a:prstGeom prst="wedgeRoundRectCallout">
            <a:avLst>
              <a:gd name="adj1" fmla="val 27117"/>
              <a:gd name="adj2" fmla="val -102163"/>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1. Click on the three dots and select Import KNIME Workflow….</a:t>
            </a:r>
          </a:p>
        </p:txBody>
      </p:sp>
      <p:sp>
        <p:nvSpPr>
          <p:cNvPr id="10" name="Rounded Rectangular Callout 9">
            <a:extLst>
              <a:ext uri="{FF2B5EF4-FFF2-40B4-BE49-F238E27FC236}">
                <a16:creationId xmlns:a16="http://schemas.microsoft.com/office/drawing/2014/main" id="{C624436B-8CC4-A649-A21F-3B035A82E1F1}"/>
              </a:ext>
            </a:extLst>
          </p:cNvPr>
          <p:cNvSpPr/>
          <p:nvPr/>
        </p:nvSpPr>
        <p:spPr>
          <a:xfrm>
            <a:off x="5674395" y="1386765"/>
            <a:ext cx="2970947" cy="630766"/>
          </a:xfrm>
          <a:prstGeom prst="wedgeRoundRectCallout">
            <a:avLst>
              <a:gd name="adj1" fmla="val -1575"/>
              <a:gd name="adj2" fmla="val 85123"/>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2. Click on Browse and select downloaded .</a:t>
            </a:r>
            <a:r>
              <a:rPr lang="en-US" sz="1400" dirty="0" err="1">
                <a:solidFill>
                  <a:schemeClr val="tx1"/>
                </a:solidFill>
              </a:rPr>
              <a:t>knwf</a:t>
            </a:r>
            <a:r>
              <a:rPr lang="en-US" sz="1400" dirty="0">
                <a:solidFill>
                  <a:schemeClr val="tx1"/>
                </a:solidFill>
              </a:rPr>
              <a:t> or .knar file</a:t>
            </a:r>
          </a:p>
        </p:txBody>
      </p:sp>
      <p:sp>
        <p:nvSpPr>
          <p:cNvPr id="11" name="Rounded Rectangular Callout 10">
            <a:extLst>
              <a:ext uri="{FF2B5EF4-FFF2-40B4-BE49-F238E27FC236}">
                <a16:creationId xmlns:a16="http://schemas.microsoft.com/office/drawing/2014/main" id="{58ACC302-623B-404C-98F9-40C0CF10BA5D}"/>
              </a:ext>
            </a:extLst>
          </p:cNvPr>
          <p:cNvSpPr/>
          <p:nvPr/>
        </p:nvSpPr>
        <p:spPr>
          <a:xfrm>
            <a:off x="6666775" y="4502409"/>
            <a:ext cx="2016224" cy="355682"/>
          </a:xfrm>
          <a:prstGeom prst="wedgeRoundRectCallout">
            <a:avLst>
              <a:gd name="adj1" fmla="val -13059"/>
              <a:gd name="adj2" fmla="val -83735"/>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3. Click on Finish</a:t>
            </a:r>
          </a:p>
        </p:txBody>
      </p:sp>
    </p:spTree>
    <p:extLst>
      <p:ext uri="{BB962C8B-B14F-4D97-AF65-F5344CB8AC3E}">
        <p14:creationId xmlns:p14="http://schemas.microsoft.com/office/powerpoint/2010/main" val="8043202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9EBC3-4C2A-9AD2-A9D5-A2018946C2F2}"/>
              </a:ext>
            </a:extLst>
          </p:cNvPr>
          <p:cNvSpPr>
            <a:spLocks noGrp="1"/>
          </p:cNvSpPr>
          <p:nvPr>
            <p:ph type="title"/>
          </p:nvPr>
        </p:nvSpPr>
        <p:spPr/>
        <p:txBody>
          <a:bodyPr/>
          <a:lstStyle/>
          <a:p>
            <a:r>
              <a:rPr lang="en-US" dirty="0"/>
              <a:t>Demo</a:t>
            </a:r>
          </a:p>
        </p:txBody>
      </p:sp>
      <p:sp>
        <p:nvSpPr>
          <p:cNvPr id="3" name="Content Placeholder 2">
            <a:extLst>
              <a:ext uri="{FF2B5EF4-FFF2-40B4-BE49-F238E27FC236}">
                <a16:creationId xmlns:a16="http://schemas.microsoft.com/office/drawing/2014/main" id="{831460BC-22A8-4254-9636-7DE8A8F64D48}"/>
              </a:ext>
            </a:extLst>
          </p:cNvPr>
          <p:cNvSpPr>
            <a:spLocks noGrp="1"/>
          </p:cNvSpPr>
          <p:nvPr>
            <p:ph idx="1"/>
          </p:nvPr>
        </p:nvSpPr>
        <p:spPr/>
        <p:txBody>
          <a:bodyPr/>
          <a:lstStyle/>
          <a:p>
            <a:r>
              <a:rPr lang="en-US" dirty="0"/>
              <a:t>Importing a workflow group containing all the materials for this bootcamp</a:t>
            </a:r>
          </a:p>
          <a:p>
            <a:r>
              <a:rPr lang="en-US" dirty="0"/>
              <a:t>Download the .knar file from the following location on the Community Hub</a:t>
            </a:r>
          </a:p>
          <a:p>
            <a:pPr lvl="1"/>
            <a:r>
              <a:rPr lang="en-US" dirty="0">
                <a:hlinkClick r:id="rId2"/>
              </a:rPr>
              <a:t>https://hub.knime.com/-/spaces/-/latest/~dyNzAFzYHyeEpLR5/</a:t>
            </a:r>
            <a:endParaRPr lang="en-US" dirty="0"/>
          </a:p>
        </p:txBody>
      </p:sp>
      <p:pic>
        <p:nvPicPr>
          <p:cNvPr id="8" name="Picture 7" descr="A screenshot of a computer&#10;&#10;Description automatically generated">
            <a:extLst>
              <a:ext uri="{FF2B5EF4-FFF2-40B4-BE49-F238E27FC236}">
                <a16:creationId xmlns:a16="http://schemas.microsoft.com/office/drawing/2014/main" id="{FC978292-4BB1-1F06-9811-3DE9DB1DCF50}"/>
              </a:ext>
            </a:extLst>
          </p:cNvPr>
          <p:cNvPicPr>
            <a:picLocks noChangeAspect="1"/>
          </p:cNvPicPr>
          <p:nvPr/>
        </p:nvPicPr>
        <p:blipFill rotWithShape="1">
          <a:blip r:embed="rId3">
            <a:extLst>
              <a:ext uri="{28A0092B-C50C-407E-A947-70E740481C1C}">
                <a14:useLocalDpi xmlns:a14="http://schemas.microsoft.com/office/drawing/2010/main" val="0"/>
              </a:ext>
            </a:extLst>
          </a:blip>
          <a:srcRect r="1906"/>
          <a:stretch/>
        </p:blipFill>
        <p:spPr>
          <a:xfrm>
            <a:off x="2770909" y="1939290"/>
            <a:ext cx="3781268" cy="2977478"/>
          </a:xfrm>
          <a:prstGeom prst="rect">
            <a:avLst/>
          </a:prstGeom>
          <a:effectLst>
            <a:outerShdw blurRad="50800" dist="38100" dir="2700000" algn="tl" rotWithShape="0">
              <a:prstClr val="black">
                <a:alpha val="40000"/>
              </a:prstClr>
            </a:outerShdw>
          </a:effectLst>
        </p:spPr>
      </p:pic>
      <p:sp>
        <p:nvSpPr>
          <p:cNvPr id="9" name="Rectangle: Rounded Corners 8">
            <a:extLst>
              <a:ext uri="{FF2B5EF4-FFF2-40B4-BE49-F238E27FC236}">
                <a16:creationId xmlns:a16="http://schemas.microsoft.com/office/drawing/2014/main" id="{07EE8F7F-70E2-F1DA-4741-03CE39574800}"/>
              </a:ext>
            </a:extLst>
          </p:cNvPr>
          <p:cNvSpPr/>
          <p:nvPr/>
        </p:nvSpPr>
        <p:spPr>
          <a:xfrm>
            <a:off x="5257800" y="3249930"/>
            <a:ext cx="297180" cy="25146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0" name="Rounded Rectangular Callout 8">
            <a:extLst>
              <a:ext uri="{FF2B5EF4-FFF2-40B4-BE49-F238E27FC236}">
                <a16:creationId xmlns:a16="http://schemas.microsoft.com/office/drawing/2014/main" id="{F8116DDA-BE8A-A7AE-6291-FE89D87169A0}"/>
              </a:ext>
            </a:extLst>
          </p:cNvPr>
          <p:cNvSpPr/>
          <p:nvPr/>
        </p:nvSpPr>
        <p:spPr>
          <a:xfrm>
            <a:off x="6757918" y="1939290"/>
            <a:ext cx="2155623" cy="743340"/>
          </a:xfrm>
          <a:prstGeom prst="wedgeRoundRectCallout">
            <a:avLst>
              <a:gd name="adj1" fmla="val -63124"/>
              <a:gd name="adj2" fmla="val -33691"/>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You must be signed in</a:t>
            </a:r>
          </a:p>
        </p:txBody>
      </p:sp>
      <p:sp>
        <p:nvSpPr>
          <p:cNvPr id="11" name="Rounded Rectangular Callout 8">
            <a:extLst>
              <a:ext uri="{FF2B5EF4-FFF2-40B4-BE49-F238E27FC236}">
                <a16:creationId xmlns:a16="http://schemas.microsoft.com/office/drawing/2014/main" id="{1FBD1B97-35A4-C9BF-E49A-BC6D21B5AC90}"/>
              </a:ext>
            </a:extLst>
          </p:cNvPr>
          <p:cNvSpPr/>
          <p:nvPr/>
        </p:nvSpPr>
        <p:spPr>
          <a:xfrm>
            <a:off x="6757918" y="3249930"/>
            <a:ext cx="2155623" cy="649740"/>
          </a:xfrm>
          <a:prstGeom prst="wedgeRoundRectCallout">
            <a:avLst>
              <a:gd name="adj1" fmla="val -99534"/>
              <a:gd name="adj2" fmla="val -30616"/>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Download full .knar</a:t>
            </a:r>
          </a:p>
        </p:txBody>
      </p:sp>
    </p:spTree>
    <p:extLst>
      <p:ext uri="{BB962C8B-B14F-4D97-AF65-F5344CB8AC3E}">
        <p14:creationId xmlns:p14="http://schemas.microsoft.com/office/powerpoint/2010/main" val="25586632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767B6-FEC8-40D9-2BF8-F0EC2C182C5D}"/>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1E1712A3-7E63-BDCE-880B-B4832B789BFB}"/>
              </a:ext>
            </a:extLst>
          </p:cNvPr>
          <p:cNvSpPr>
            <a:spLocks noGrp="1"/>
          </p:cNvSpPr>
          <p:nvPr>
            <p:ph idx="1"/>
          </p:nvPr>
        </p:nvSpPr>
        <p:spPr/>
        <p:txBody>
          <a:bodyPr/>
          <a:lstStyle/>
          <a:p>
            <a:r>
              <a:rPr lang="en-US" dirty="0"/>
              <a:t>Import the materials (.knar file) for this bootcamp on your KNIME Analytics Platforms</a:t>
            </a:r>
          </a:p>
          <a:p>
            <a:r>
              <a:rPr lang="en-US" dirty="0"/>
              <a:t>It contains the workflows we use for the rest of the week!</a:t>
            </a:r>
          </a:p>
          <a:p>
            <a:endParaRPr lang="en-US" dirty="0"/>
          </a:p>
        </p:txBody>
      </p:sp>
    </p:spTree>
    <p:extLst>
      <p:ext uri="{BB962C8B-B14F-4D97-AF65-F5344CB8AC3E}">
        <p14:creationId xmlns:p14="http://schemas.microsoft.com/office/powerpoint/2010/main" val="27708548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7E7B3-326A-0A2F-1884-CD9782869082}"/>
              </a:ext>
            </a:extLst>
          </p:cNvPr>
          <p:cNvSpPr>
            <a:spLocks noGrp="1"/>
          </p:cNvSpPr>
          <p:nvPr>
            <p:ph type="ctrTitle"/>
          </p:nvPr>
        </p:nvSpPr>
        <p:spPr/>
        <p:txBody>
          <a:bodyPr/>
          <a:lstStyle/>
          <a:p>
            <a:r>
              <a:rPr lang="en-US" dirty="0"/>
              <a:t>Reading Song Lyrics Data</a:t>
            </a:r>
          </a:p>
        </p:txBody>
      </p:sp>
    </p:spTree>
    <p:extLst>
      <p:ext uri="{BB962C8B-B14F-4D97-AF65-F5344CB8AC3E}">
        <p14:creationId xmlns:p14="http://schemas.microsoft.com/office/powerpoint/2010/main" val="20679302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2423AB-B401-4C03-DF19-9FC95D01BA4B}"/>
              </a:ext>
            </a:extLst>
          </p:cNvPr>
          <p:cNvSpPr>
            <a:spLocks noGrp="1"/>
          </p:cNvSpPr>
          <p:nvPr>
            <p:ph type="title"/>
          </p:nvPr>
        </p:nvSpPr>
        <p:spPr/>
        <p:txBody>
          <a:bodyPr/>
          <a:lstStyle/>
          <a:p>
            <a:r>
              <a:rPr lang="en-US" dirty="0"/>
              <a:t>Workflow: 01 Read lyrics files</a:t>
            </a:r>
          </a:p>
        </p:txBody>
      </p:sp>
      <p:pic>
        <p:nvPicPr>
          <p:cNvPr id="7" name="Grafik 6" descr="Ein Bild, das Text, Screenshot, Reihe, Schrift enthält.&#10;&#10;Automatisch generierte Beschreibung">
            <a:extLst>
              <a:ext uri="{FF2B5EF4-FFF2-40B4-BE49-F238E27FC236}">
                <a16:creationId xmlns:a16="http://schemas.microsoft.com/office/drawing/2014/main" id="{41BEA362-A5B6-ACC8-1412-6D526023F4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064" y="1018553"/>
            <a:ext cx="8037871" cy="34111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3838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3AFD34-8D51-C878-FA23-85F924F8D561}"/>
              </a:ext>
            </a:extLst>
          </p:cNvPr>
          <p:cNvSpPr>
            <a:spLocks noGrp="1"/>
          </p:cNvSpPr>
          <p:nvPr>
            <p:ph type="title"/>
          </p:nvPr>
        </p:nvSpPr>
        <p:spPr/>
        <p:txBody>
          <a:bodyPr/>
          <a:lstStyle/>
          <a:p>
            <a:r>
              <a:rPr lang="en-US" dirty="0"/>
              <a:t>What is KNIME Analytics Platform</a:t>
            </a:r>
          </a:p>
        </p:txBody>
      </p:sp>
      <p:sp>
        <p:nvSpPr>
          <p:cNvPr id="4" name="Content Placeholder 3">
            <a:extLst>
              <a:ext uri="{FF2B5EF4-FFF2-40B4-BE49-F238E27FC236}">
                <a16:creationId xmlns:a16="http://schemas.microsoft.com/office/drawing/2014/main" id="{59875129-BA89-07F0-AD0F-8CE3136E5A33}"/>
              </a:ext>
            </a:extLst>
          </p:cNvPr>
          <p:cNvSpPr>
            <a:spLocks noGrp="1"/>
          </p:cNvSpPr>
          <p:nvPr>
            <p:ph idx="1"/>
          </p:nvPr>
        </p:nvSpPr>
        <p:spPr/>
        <p:txBody>
          <a:bodyPr/>
          <a:lstStyle/>
          <a:p>
            <a:r>
              <a:rPr lang="en-US" dirty="0"/>
              <a:t>A tool to </a:t>
            </a:r>
            <a:r>
              <a:rPr lang="en-US" b="1" dirty="0"/>
              <a:t>make sense of your data</a:t>
            </a:r>
          </a:p>
          <a:p>
            <a:pPr lvl="1"/>
            <a:r>
              <a:rPr lang="en-US" dirty="0"/>
              <a:t>Data analysis, Data Science, Data Engineering</a:t>
            </a:r>
          </a:p>
          <a:p>
            <a:pPr lvl="1"/>
            <a:r>
              <a:rPr lang="en-US" dirty="0"/>
              <a:t>Transformation, visualization, reporting</a:t>
            </a:r>
          </a:p>
          <a:p>
            <a:r>
              <a:rPr lang="en-US" b="1" dirty="0"/>
              <a:t>Open source</a:t>
            </a:r>
          </a:p>
          <a:p>
            <a:r>
              <a:rPr lang="en-US" b="1" dirty="0"/>
              <a:t>Visual programming </a:t>
            </a:r>
            <a:r>
              <a:rPr lang="en-US" dirty="0"/>
              <a:t>paradigm</a:t>
            </a:r>
          </a:p>
          <a:p>
            <a:pPr lvl="1"/>
            <a:r>
              <a:rPr lang="en-US" dirty="0"/>
              <a:t>No coding required</a:t>
            </a:r>
          </a:p>
        </p:txBody>
      </p:sp>
      <p:pic>
        <p:nvPicPr>
          <p:cNvPr id="7" name="Picture 6">
            <a:extLst>
              <a:ext uri="{FF2B5EF4-FFF2-40B4-BE49-F238E27FC236}">
                <a16:creationId xmlns:a16="http://schemas.microsoft.com/office/drawing/2014/main" id="{B353608C-FC13-174F-6807-2C47D23FA42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54399" y="2489598"/>
            <a:ext cx="3214239" cy="2082042"/>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2BD7CABF-D209-BCBC-0076-3984292D4E52}"/>
              </a:ext>
            </a:extLst>
          </p:cNvPr>
          <p:cNvPicPr>
            <a:picLocks noChangeAspect="1"/>
          </p:cNvPicPr>
          <p:nvPr/>
        </p:nvPicPr>
        <p:blipFill>
          <a:blip r:embed="rId3"/>
          <a:stretch>
            <a:fillRect/>
          </a:stretch>
        </p:blipFill>
        <p:spPr>
          <a:xfrm>
            <a:off x="6471879" y="1927511"/>
            <a:ext cx="1754323" cy="1161361"/>
          </a:xfrm>
          <a:prstGeom prst="rect">
            <a:avLst/>
          </a:prstGeom>
        </p:spPr>
      </p:pic>
      <p:pic>
        <p:nvPicPr>
          <p:cNvPr id="11" name="Picture 10">
            <a:extLst>
              <a:ext uri="{FF2B5EF4-FFF2-40B4-BE49-F238E27FC236}">
                <a16:creationId xmlns:a16="http://schemas.microsoft.com/office/drawing/2014/main" id="{A16CE26D-9573-8BCC-BAE7-A81E01E01958}"/>
              </a:ext>
            </a:extLst>
          </p:cNvPr>
          <p:cNvPicPr>
            <a:picLocks noChangeAspect="1"/>
          </p:cNvPicPr>
          <p:nvPr/>
        </p:nvPicPr>
        <p:blipFill>
          <a:blip r:embed="rId4"/>
          <a:stretch>
            <a:fillRect/>
          </a:stretch>
        </p:blipFill>
        <p:spPr>
          <a:xfrm>
            <a:off x="6486647" y="3743308"/>
            <a:ext cx="1718850" cy="1142713"/>
          </a:xfrm>
          <a:prstGeom prst="rect">
            <a:avLst/>
          </a:prstGeom>
        </p:spPr>
      </p:pic>
    </p:spTree>
    <p:extLst>
      <p:ext uri="{BB962C8B-B14F-4D97-AF65-F5344CB8AC3E}">
        <p14:creationId xmlns:p14="http://schemas.microsoft.com/office/powerpoint/2010/main" val="9874190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082A86-9C7F-15CB-2DD7-9AD4B50A4D72}"/>
              </a:ext>
            </a:extLst>
          </p:cNvPr>
          <p:cNvSpPr>
            <a:spLocks noGrp="1"/>
          </p:cNvSpPr>
          <p:nvPr>
            <p:ph type="title"/>
          </p:nvPr>
        </p:nvSpPr>
        <p:spPr/>
        <p:txBody>
          <a:bodyPr/>
          <a:lstStyle/>
          <a:p>
            <a:r>
              <a:rPr lang="en-US" dirty="0"/>
              <a:t>Text Files for Song Lyrics</a:t>
            </a:r>
          </a:p>
        </p:txBody>
      </p:sp>
      <p:sp>
        <p:nvSpPr>
          <p:cNvPr id="4" name="Content Placeholder 3">
            <a:extLst>
              <a:ext uri="{FF2B5EF4-FFF2-40B4-BE49-F238E27FC236}">
                <a16:creationId xmlns:a16="http://schemas.microsoft.com/office/drawing/2014/main" id="{42C5D1AB-BB52-2DF3-CBC5-5A3652907F40}"/>
              </a:ext>
            </a:extLst>
          </p:cNvPr>
          <p:cNvSpPr>
            <a:spLocks noGrp="1"/>
          </p:cNvSpPr>
          <p:nvPr>
            <p:ph idx="1"/>
          </p:nvPr>
        </p:nvSpPr>
        <p:spPr/>
        <p:txBody>
          <a:bodyPr/>
          <a:lstStyle/>
          <a:p>
            <a:r>
              <a:rPr lang="en-US" dirty="0"/>
              <a:t>In the folder “Song lyrics”, under the “data” folder, multiple text files with song lyrics</a:t>
            </a:r>
          </a:p>
          <a:p>
            <a:r>
              <a:rPr lang="en-US" dirty="0"/>
              <a:t>Each file name corresponds to a unique song number</a:t>
            </a:r>
          </a:p>
          <a:p>
            <a:endParaRPr lang="en-US" dirty="0"/>
          </a:p>
        </p:txBody>
      </p:sp>
      <p:pic>
        <p:nvPicPr>
          <p:cNvPr id="10" name="Picture 9">
            <a:extLst>
              <a:ext uri="{FF2B5EF4-FFF2-40B4-BE49-F238E27FC236}">
                <a16:creationId xmlns:a16="http://schemas.microsoft.com/office/drawing/2014/main" id="{CC1DB652-BCCB-FE5C-7639-3CD9DADCD897}"/>
              </a:ext>
            </a:extLst>
          </p:cNvPr>
          <p:cNvPicPr>
            <a:picLocks noChangeAspect="1"/>
          </p:cNvPicPr>
          <p:nvPr/>
        </p:nvPicPr>
        <p:blipFill rotWithShape="1">
          <a:blip r:embed="rId2"/>
          <a:srcRect r="62235" b="70361"/>
          <a:stretch/>
        </p:blipFill>
        <p:spPr>
          <a:xfrm>
            <a:off x="4405745" y="2043708"/>
            <a:ext cx="4212000" cy="2527932"/>
          </a:xfrm>
          <a:prstGeom prst="rect">
            <a:avLst/>
          </a:prstGeom>
          <a:effectLst>
            <a:outerShdw blurRad="50800" dist="38100" dir="2700000" algn="tl" rotWithShape="0">
              <a:prstClr val="black">
                <a:alpha val="40000"/>
              </a:prstClr>
            </a:outerShdw>
          </a:effectLst>
        </p:spPr>
      </p:pic>
      <p:pic>
        <p:nvPicPr>
          <p:cNvPr id="5" name="Grafik 4" descr="Ein Bild, das Text, Screenshot, Zahl enthält.&#10;&#10;Automatisch generierte Beschreibung">
            <a:extLst>
              <a:ext uri="{FF2B5EF4-FFF2-40B4-BE49-F238E27FC236}">
                <a16:creationId xmlns:a16="http://schemas.microsoft.com/office/drawing/2014/main" id="{72C86938-AB61-EBA7-6514-A8BEE7983555}"/>
              </a:ext>
            </a:extLst>
          </p:cNvPr>
          <p:cNvPicPr>
            <a:picLocks noChangeAspect="1"/>
          </p:cNvPicPr>
          <p:nvPr/>
        </p:nvPicPr>
        <p:blipFill rotWithShape="1">
          <a:blip r:embed="rId3">
            <a:extLst>
              <a:ext uri="{28A0092B-C50C-407E-A947-70E740481C1C}">
                <a14:useLocalDpi xmlns:a14="http://schemas.microsoft.com/office/drawing/2010/main" val="0"/>
              </a:ext>
            </a:extLst>
          </a:blip>
          <a:srcRect t="1" b="27539"/>
          <a:stretch/>
        </p:blipFill>
        <p:spPr>
          <a:xfrm>
            <a:off x="886454" y="1700562"/>
            <a:ext cx="2694600" cy="30309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184333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8314F-271B-BB32-3EF8-E68F1FBA93AB}"/>
              </a:ext>
            </a:extLst>
          </p:cNvPr>
          <p:cNvSpPr>
            <a:spLocks noGrp="1"/>
          </p:cNvSpPr>
          <p:nvPr>
            <p:ph type="title"/>
          </p:nvPr>
        </p:nvSpPr>
        <p:spPr/>
        <p:txBody>
          <a:bodyPr/>
          <a:lstStyle/>
          <a:p>
            <a:r>
              <a:rPr lang="en-US" dirty="0"/>
              <a:t>New Node: File Reader</a:t>
            </a:r>
          </a:p>
        </p:txBody>
      </p:sp>
      <p:sp>
        <p:nvSpPr>
          <p:cNvPr id="3" name="Content Placeholder 2">
            <a:extLst>
              <a:ext uri="{FF2B5EF4-FFF2-40B4-BE49-F238E27FC236}">
                <a16:creationId xmlns:a16="http://schemas.microsoft.com/office/drawing/2014/main" id="{9D410BB2-5431-8886-071C-8B9CA12B649C}"/>
              </a:ext>
            </a:extLst>
          </p:cNvPr>
          <p:cNvSpPr>
            <a:spLocks noGrp="1"/>
          </p:cNvSpPr>
          <p:nvPr>
            <p:ph idx="1"/>
          </p:nvPr>
        </p:nvSpPr>
        <p:spPr/>
        <p:txBody>
          <a:bodyPr/>
          <a:lstStyle/>
          <a:p>
            <a:r>
              <a:rPr lang="en-US" dirty="0"/>
              <a:t>It can read a text file, or multiple text files</a:t>
            </a:r>
          </a:p>
          <a:p>
            <a:r>
              <a:rPr lang="en-US" dirty="0"/>
              <a:t>Specify the folder where multiple text files reside</a:t>
            </a:r>
          </a:p>
        </p:txBody>
      </p:sp>
      <p:pic>
        <p:nvPicPr>
          <p:cNvPr id="6" name="Grafik 5" descr="Ein Bild, das Screenshot, Diagramm, Design enthält.&#10;&#10;Automatisch generierte Beschreibung">
            <a:extLst>
              <a:ext uri="{FF2B5EF4-FFF2-40B4-BE49-F238E27FC236}">
                <a16:creationId xmlns:a16="http://schemas.microsoft.com/office/drawing/2014/main" id="{3C25BACC-CDAC-C59A-3A21-65323C5919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9831" y="571860"/>
            <a:ext cx="747151" cy="942267"/>
          </a:xfrm>
          <a:prstGeom prst="rect">
            <a:avLst/>
          </a:prstGeom>
        </p:spPr>
      </p:pic>
      <p:pic>
        <p:nvPicPr>
          <p:cNvPr id="9" name="Grafik 8" descr="Ein Bild, das Text, Screenshot, Reihe, Schrift enthält.&#10;&#10;Automatisch generierte Beschreibung">
            <a:extLst>
              <a:ext uri="{FF2B5EF4-FFF2-40B4-BE49-F238E27FC236}">
                <a16:creationId xmlns:a16="http://schemas.microsoft.com/office/drawing/2014/main" id="{11A234C2-9EFC-408C-4C45-C96C0D0F0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31" y="2144913"/>
            <a:ext cx="8225938" cy="193178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808431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8314F-271B-BB32-3EF8-E68F1FBA93AB}"/>
              </a:ext>
            </a:extLst>
          </p:cNvPr>
          <p:cNvSpPr>
            <a:spLocks noGrp="1"/>
          </p:cNvSpPr>
          <p:nvPr>
            <p:ph type="title"/>
          </p:nvPr>
        </p:nvSpPr>
        <p:spPr/>
        <p:txBody>
          <a:bodyPr/>
          <a:lstStyle/>
          <a:p>
            <a:r>
              <a:rPr lang="en-US" dirty="0"/>
              <a:t>New Node: File Reader</a:t>
            </a:r>
          </a:p>
        </p:txBody>
      </p:sp>
      <p:sp>
        <p:nvSpPr>
          <p:cNvPr id="3" name="Content Placeholder 2">
            <a:extLst>
              <a:ext uri="{FF2B5EF4-FFF2-40B4-BE49-F238E27FC236}">
                <a16:creationId xmlns:a16="http://schemas.microsoft.com/office/drawing/2014/main" id="{9D410BB2-5431-8886-071C-8B9CA12B649C}"/>
              </a:ext>
            </a:extLst>
          </p:cNvPr>
          <p:cNvSpPr>
            <a:spLocks noGrp="1"/>
          </p:cNvSpPr>
          <p:nvPr>
            <p:ph idx="1"/>
          </p:nvPr>
        </p:nvSpPr>
        <p:spPr/>
        <p:txBody>
          <a:bodyPr/>
          <a:lstStyle/>
          <a:p>
            <a:r>
              <a:rPr lang="en-US" dirty="0"/>
              <a:t>When multiple files are read, contents are placed in a single column in the output table</a:t>
            </a:r>
          </a:p>
        </p:txBody>
      </p:sp>
      <p:pic>
        <p:nvPicPr>
          <p:cNvPr id="7" name="Grafik 6" descr="Ein Bild, das Text, Screenshot, Schrift, Zahl enthält.&#10;&#10;Automatisch generierte Beschreibung">
            <a:extLst>
              <a:ext uri="{FF2B5EF4-FFF2-40B4-BE49-F238E27FC236}">
                <a16:creationId xmlns:a16="http://schemas.microsoft.com/office/drawing/2014/main" id="{273380FE-53F5-51CD-90D2-2BBD3C186B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636" y="1498992"/>
            <a:ext cx="5605679" cy="30726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018268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7C869-CE6B-81C4-30AD-FE623683A0B8}"/>
              </a:ext>
            </a:extLst>
          </p:cNvPr>
          <p:cNvSpPr>
            <a:spLocks noGrp="1"/>
          </p:cNvSpPr>
          <p:nvPr>
            <p:ph type="title"/>
          </p:nvPr>
        </p:nvSpPr>
        <p:spPr/>
        <p:txBody>
          <a:bodyPr/>
          <a:lstStyle/>
          <a:p>
            <a:r>
              <a:rPr lang="en-US" dirty="0"/>
              <a:t>New Node: List Files/Folders</a:t>
            </a:r>
          </a:p>
        </p:txBody>
      </p:sp>
      <p:sp>
        <p:nvSpPr>
          <p:cNvPr id="3" name="Content Placeholder 2">
            <a:extLst>
              <a:ext uri="{FF2B5EF4-FFF2-40B4-BE49-F238E27FC236}">
                <a16:creationId xmlns:a16="http://schemas.microsoft.com/office/drawing/2014/main" id="{FAE6122C-DCEF-2709-0604-907970000336}"/>
              </a:ext>
            </a:extLst>
          </p:cNvPr>
          <p:cNvSpPr>
            <a:spLocks noGrp="1"/>
          </p:cNvSpPr>
          <p:nvPr>
            <p:ph idx="1"/>
          </p:nvPr>
        </p:nvSpPr>
        <p:spPr/>
        <p:txBody>
          <a:bodyPr/>
          <a:lstStyle/>
          <a:p>
            <a:r>
              <a:rPr lang="en-US" dirty="0"/>
              <a:t>Creates a list of files and folders in the selected location</a:t>
            </a:r>
          </a:p>
          <a:p>
            <a:r>
              <a:rPr lang="en-US" dirty="0"/>
              <a:t>Generates a table of paths (or locations of files/folders) as the output</a:t>
            </a:r>
          </a:p>
          <a:p>
            <a:r>
              <a:rPr lang="en-US" dirty="0"/>
              <a:t>We create a list of files in the “Song lyrics” folder</a:t>
            </a:r>
          </a:p>
        </p:txBody>
      </p:sp>
      <p:pic>
        <p:nvPicPr>
          <p:cNvPr id="5" name="Grafik 4" descr="Ein Bild, das Screenshot, Reihe, Text, Diagramm enthält.&#10;&#10;Automatisch generierte Beschreibung">
            <a:extLst>
              <a:ext uri="{FF2B5EF4-FFF2-40B4-BE49-F238E27FC236}">
                <a16:creationId xmlns:a16="http://schemas.microsoft.com/office/drawing/2014/main" id="{6A98CFFF-961A-D9D2-4858-5E37B54183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7185" y="539310"/>
            <a:ext cx="973251" cy="877297"/>
          </a:xfrm>
          <a:prstGeom prst="rect">
            <a:avLst/>
          </a:prstGeom>
        </p:spPr>
      </p:pic>
      <p:pic>
        <p:nvPicPr>
          <p:cNvPr id="8" name="Grafik 7" descr="Ein Bild, das Text, Screenshot, Display, Schrift enthält.&#10;&#10;Automatisch generierte Beschreibung">
            <a:extLst>
              <a:ext uri="{FF2B5EF4-FFF2-40B4-BE49-F238E27FC236}">
                <a16:creationId xmlns:a16="http://schemas.microsoft.com/office/drawing/2014/main" id="{53ACA50C-5B44-2EB9-6B51-2050FC16A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982" y="2300573"/>
            <a:ext cx="5055605" cy="2099361"/>
          </a:xfrm>
          <a:prstGeom prst="rect">
            <a:avLst/>
          </a:prstGeom>
          <a:effectLst>
            <a:outerShdw blurRad="50800" dist="38100" dir="2700000" algn="tl" rotWithShape="0">
              <a:prstClr val="black">
                <a:alpha val="40000"/>
              </a:prstClr>
            </a:outerShdw>
          </a:effectLst>
        </p:spPr>
      </p:pic>
      <p:pic>
        <p:nvPicPr>
          <p:cNvPr id="12" name="Grafik 11" descr="Ein Bild, das Text, Screenshot, Zahl, Schrift enthält.&#10;&#10;Automatisch generierte Beschreibung">
            <a:extLst>
              <a:ext uri="{FF2B5EF4-FFF2-40B4-BE49-F238E27FC236}">
                <a16:creationId xmlns:a16="http://schemas.microsoft.com/office/drawing/2014/main" id="{FFD23332-620D-FF3C-6C1B-9873BDFA45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8307" y="1867630"/>
            <a:ext cx="1999390" cy="29262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62429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D5853-C87B-C11C-579A-A871010C0D54}"/>
              </a:ext>
            </a:extLst>
          </p:cNvPr>
          <p:cNvSpPr>
            <a:spLocks noGrp="1"/>
          </p:cNvSpPr>
          <p:nvPr>
            <p:ph type="title"/>
          </p:nvPr>
        </p:nvSpPr>
        <p:spPr/>
        <p:txBody>
          <a:bodyPr/>
          <a:lstStyle/>
          <a:p>
            <a:r>
              <a:rPr lang="en-US" dirty="0"/>
              <a:t>New Nodes: String Manipulation</a:t>
            </a:r>
          </a:p>
        </p:txBody>
      </p:sp>
      <p:sp>
        <p:nvSpPr>
          <p:cNvPr id="3" name="Content Placeholder 2">
            <a:extLst>
              <a:ext uri="{FF2B5EF4-FFF2-40B4-BE49-F238E27FC236}">
                <a16:creationId xmlns:a16="http://schemas.microsoft.com/office/drawing/2014/main" id="{1164CB7D-8395-4F97-BD72-14A423979F3B}"/>
              </a:ext>
            </a:extLst>
          </p:cNvPr>
          <p:cNvSpPr>
            <a:spLocks noGrp="1"/>
          </p:cNvSpPr>
          <p:nvPr>
            <p:ph idx="1"/>
          </p:nvPr>
        </p:nvSpPr>
        <p:spPr/>
        <p:txBody>
          <a:bodyPr/>
          <a:lstStyle/>
          <a:p>
            <a:r>
              <a:rPr lang="en-US" dirty="0"/>
              <a:t>Alters a column of strings following certain rule(s)</a:t>
            </a:r>
          </a:p>
          <a:p>
            <a:r>
              <a:rPr lang="en-US" dirty="0"/>
              <a:t>In our case, we want to extract only the song numbers from the file path</a:t>
            </a:r>
          </a:p>
        </p:txBody>
      </p:sp>
      <p:grpSp>
        <p:nvGrpSpPr>
          <p:cNvPr id="12" name="Gruppieren 11">
            <a:extLst>
              <a:ext uri="{FF2B5EF4-FFF2-40B4-BE49-F238E27FC236}">
                <a16:creationId xmlns:a16="http://schemas.microsoft.com/office/drawing/2014/main" id="{0CEC8ACD-4113-4C03-AC1E-F191FAF97A06}"/>
              </a:ext>
            </a:extLst>
          </p:cNvPr>
          <p:cNvGrpSpPr/>
          <p:nvPr/>
        </p:nvGrpSpPr>
        <p:grpSpPr>
          <a:xfrm>
            <a:off x="2589550" y="1977956"/>
            <a:ext cx="3915159" cy="2462426"/>
            <a:chOff x="2589550" y="2263706"/>
            <a:chExt cx="3964898" cy="2693766"/>
          </a:xfrm>
        </p:grpSpPr>
        <p:sp>
          <p:nvSpPr>
            <p:cNvPr id="4" name="TextBox 3">
              <a:extLst>
                <a:ext uri="{FF2B5EF4-FFF2-40B4-BE49-F238E27FC236}">
                  <a16:creationId xmlns:a16="http://schemas.microsoft.com/office/drawing/2014/main" id="{0330BBE1-9BE6-86F5-1ADA-7EB8BDD31508}"/>
                </a:ext>
              </a:extLst>
            </p:cNvPr>
            <p:cNvSpPr txBox="1"/>
            <p:nvPr/>
          </p:nvSpPr>
          <p:spPr>
            <a:xfrm>
              <a:off x="2589550" y="2263706"/>
              <a:ext cx="3964898" cy="349702"/>
            </a:xfrm>
            <a:prstGeom prst="rect">
              <a:avLst/>
            </a:prstGeom>
            <a:noFill/>
            <a:ln w="15875">
              <a:noFill/>
            </a:ln>
          </p:spPr>
          <p:txBody>
            <a:bodyPr wrap="square" lIns="36000" tIns="36000" rIns="36000" bIns="36000" rtlCol="0" anchor="ctr" anchorCtr="0">
              <a:spAutoFit/>
            </a:bodyPr>
            <a:lstStyle/>
            <a:p>
              <a:pPr algn="ctr"/>
              <a:r>
                <a:rPr lang="en-US" sz="1800" dirty="0">
                  <a:latin typeface="Courier New" panose="02070309020205020404" pitchFamily="49" charset="0"/>
                  <a:cs typeface="Courier New" panose="02070309020205020404" pitchFamily="49" charset="0"/>
                </a:rPr>
                <a:t>../../data/Song lyrics/1.txt</a:t>
              </a:r>
            </a:p>
          </p:txBody>
        </p:sp>
        <p:sp>
          <p:nvSpPr>
            <p:cNvPr id="5" name="TextBox 4">
              <a:extLst>
                <a:ext uri="{FF2B5EF4-FFF2-40B4-BE49-F238E27FC236}">
                  <a16:creationId xmlns:a16="http://schemas.microsoft.com/office/drawing/2014/main" id="{017BD03A-0673-F1AD-A7E8-6C97BD239CA5}"/>
                </a:ext>
              </a:extLst>
            </p:cNvPr>
            <p:cNvSpPr txBox="1"/>
            <p:nvPr/>
          </p:nvSpPr>
          <p:spPr>
            <a:xfrm>
              <a:off x="2589550" y="3435738"/>
              <a:ext cx="3964898" cy="349702"/>
            </a:xfrm>
            <a:prstGeom prst="rect">
              <a:avLst/>
            </a:prstGeom>
            <a:noFill/>
            <a:ln w="15875">
              <a:noFill/>
            </a:ln>
          </p:spPr>
          <p:txBody>
            <a:bodyPr wrap="square" lIns="36000" tIns="36000" rIns="36000" bIns="36000" rtlCol="0" anchor="ctr" anchorCtr="0">
              <a:spAutoFit/>
            </a:bodyPr>
            <a:lstStyle/>
            <a:p>
              <a:pPr algn="ctr"/>
              <a:r>
                <a:rPr lang="en-US" sz="1800" strike="sngStrike" dirty="0">
                  <a:latin typeface="Courier New" panose="02070309020205020404" pitchFamily="49" charset="0"/>
                  <a:cs typeface="Courier New" panose="02070309020205020404" pitchFamily="49" charset="0"/>
                </a:rPr>
                <a:t>../../data/Song lyrics/</a:t>
              </a:r>
              <a:r>
                <a:rPr lang="en-US" sz="1800" dirty="0">
                  <a:latin typeface="Courier New" panose="02070309020205020404" pitchFamily="49" charset="0"/>
                  <a:cs typeface="Courier New" panose="02070309020205020404" pitchFamily="49" charset="0"/>
                </a:rPr>
                <a:t>1</a:t>
              </a:r>
              <a:r>
                <a:rPr lang="en-US" sz="1800" strike="sngStrike" dirty="0">
                  <a:latin typeface="Courier New" panose="02070309020205020404" pitchFamily="49" charset="0"/>
                  <a:cs typeface="Courier New" panose="02070309020205020404" pitchFamily="49" charset="0"/>
                </a:rPr>
                <a:t>.txt</a:t>
              </a:r>
            </a:p>
          </p:txBody>
        </p:sp>
        <p:sp>
          <p:nvSpPr>
            <p:cNvPr id="6" name="TextBox 5">
              <a:extLst>
                <a:ext uri="{FF2B5EF4-FFF2-40B4-BE49-F238E27FC236}">
                  <a16:creationId xmlns:a16="http://schemas.microsoft.com/office/drawing/2014/main" id="{F7FD3298-8DBD-9C67-E6FB-0DAF7CD8EC52}"/>
                </a:ext>
              </a:extLst>
            </p:cNvPr>
            <p:cNvSpPr txBox="1"/>
            <p:nvPr/>
          </p:nvSpPr>
          <p:spPr>
            <a:xfrm>
              <a:off x="2589550" y="4607770"/>
              <a:ext cx="3964898" cy="349702"/>
            </a:xfrm>
            <a:prstGeom prst="rect">
              <a:avLst/>
            </a:prstGeom>
            <a:noFill/>
            <a:ln w="15875">
              <a:noFill/>
            </a:ln>
          </p:spPr>
          <p:txBody>
            <a:bodyPr wrap="square" lIns="36000" tIns="36000" rIns="36000" bIns="36000" rtlCol="0" anchor="ctr" anchorCtr="0">
              <a:spAutoFit/>
            </a:bodyPr>
            <a:lstStyle/>
            <a:p>
              <a:pPr algn="ctr"/>
              <a:r>
                <a:rPr lang="en-US" sz="1800" dirty="0">
                  <a:latin typeface="Courier New" panose="02070309020205020404" pitchFamily="49" charset="0"/>
                  <a:cs typeface="Courier New" panose="02070309020205020404" pitchFamily="49" charset="0"/>
                </a:rPr>
                <a:t>1</a:t>
              </a:r>
              <a:endParaRPr lang="en-US" sz="1800" strike="sngStrike" dirty="0">
                <a:latin typeface="Courier New" panose="02070309020205020404" pitchFamily="49" charset="0"/>
                <a:cs typeface="Courier New" panose="02070309020205020404" pitchFamily="49" charset="0"/>
              </a:endParaRPr>
            </a:p>
          </p:txBody>
        </p:sp>
        <p:sp>
          <p:nvSpPr>
            <p:cNvPr id="7" name="Arrow: Down 6">
              <a:extLst>
                <a:ext uri="{FF2B5EF4-FFF2-40B4-BE49-F238E27FC236}">
                  <a16:creationId xmlns:a16="http://schemas.microsoft.com/office/drawing/2014/main" id="{EE076450-A63F-459B-15F3-632FE4B9B316}"/>
                </a:ext>
              </a:extLst>
            </p:cNvPr>
            <p:cNvSpPr/>
            <p:nvPr/>
          </p:nvSpPr>
          <p:spPr>
            <a:xfrm>
              <a:off x="4418350" y="2772547"/>
              <a:ext cx="307299" cy="542505"/>
            </a:xfrm>
            <a:prstGeom prst="downArrow">
              <a:avLst/>
            </a:prstGeom>
            <a:solidFill>
              <a:srgbClr val="FFE24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8" name="Arrow: Down 7">
              <a:extLst>
                <a:ext uri="{FF2B5EF4-FFF2-40B4-BE49-F238E27FC236}">
                  <a16:creationId xmlns:a16="http://schemas.microsoft.com/office/drawing/2014/main" id="{05B2C109-EFE1-D7E2-1299-6A2D974905B9}"/>
                </a:ext>
              </a:extLst>
            </p:cNvPr>
            <p:cNvSpPr/>
            <p:nvPr/>
          </p:nvSpPr>
          <p:spPr>
            <a:xfrm>
              <a:off x="4418350" y="3943137"/>
              <a:ext cx="307299" cy="542505"/>
            </a:xfrm>
            <a:prstGeom prst="downArrow">
              <a:avLst/>
            </a:prstGeom>
            <a:solidFill>
              <a:srgbClr val="FFE24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pic>
        <p:nvPicPr>
          <p:cNvPr id="11" name="Grafik 10" descr="Ein Bild, das Text, Screenshot, Schrift, Reihe enthält.&#10;&#10;Automatisch generierte Beschreibung">
            <a:extLst>
              <a:ext uri="{FF2B5EF4-FFF2-40B4-BE49-F238E27FC236}">
                <a16:creationId xmlns:a16="http://schemas.microsoft.com/office/drawing/2014/main" id="{867C59AE-8E8B-915D-AC59-2267A55FAE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6302" y="722252"/>
            <a:ext cx="1105753" cy="889116"/>
          </a:xfrm>
          <a:prstGeom prst="rect">
            <a:avLst/>
          </a:prstGeom>
        </p:spPr>
      </p:pic>
    </p:spTree>
    <p:extLst>
      <p:ext uri="{BB962C8B-B14F-4D97-AF65-F5344CB8AC3E}">
        <p14:creationId xmlns:p14="http://schemas.microsoft.com/office/powerpoint/2010/main" val="26399940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D5853-C87B-C11C-579A-A871010C0D54}"/>
              </a:ext>
            </a:extLst>
          </p:cNvPr>
          <p:cNvSpPr>
            <a:spLocks noGrp="1"/>
          </p:cNvSpPr>
          <p:nvPr>
            <p:ph type="title"/>
          </p:nvPr>
        </p:nvSpPr>
        <p:spPr/>
        <p:txBody>
          <a:bodyPr/>
          <a:lstStyle/>
          <a:p>
            <a:r>
              <a:rPr lang="en-US" dirty="0"/>
              <a:t>New Nodes: String Manipulation</a:t>
            </a:r>
          </a:p>
        </p:txBody>
      </p:sp>
      <p:sp>
        <p:nvSpPr>
          <p:cNvPr id="3" name="Content Placeholder 2">
            <a:extLst>
              <a:ext uri="{FF2B5EF4-FFF2-40B4-BE49-F238E27FC236}">
                <a16:creationId xmlns:a16="http://schemas.microsoft.com/office/drawing/2014/main" id="{1164CB7D-8395-4F97-BD72-14A423979F3B}"/>
              </a:ext>
            </a:extLst>
          </p:cNvPr>
          <p:cNvSpPr>
            <a:spLocks noGrp="1"/>
          </p:cNvSpPr>
          <p:nvPr>
            <p:ph idx="1"/>
          </p:nvPr>
        </p:nvSpPr>
        <p:spPr/>
        <p:txBody>
          <a:bodyPr/>
          <a:lstStyle/>
          <a:p>
            <a:r>
              <a:rPr lang="en-US" dirty="0"/>
              <a:t>From the column Path ($Path$), use the “replace” function to remove</a:t>
            </a:r>
          </a:p>
          <a:p>
            <a:pPr lvl="1"/>
            <a:r>
              <a:rPr lang="en-US" dirty="0"/>
              <a:t>“</a:t>
            </a:r>
            <a:r>
              <a:rPr lang="en-US" dirty="0">
                <a:latin typeface="Courier New" panose="02070309020205020404" pitchFamily="49" charset="0"/>
                <a:cs typeface="Courier New" panose="02070309020205020404" pitchFamily="49" charset="0"/>
              </a:rPr>
              <a:t>../../data/Song lyrics/</a:t>
            </a:r>
            <a:r>
              <a:rPr lang="en-US" dirty="0">
                <a:cs typeface="Courier New" panose="02070309020205020404" pitchFamily="49" charset="0"/>
              </a:rPr>
              <a:t>” and “</a:t>
            </a:r>
            <a:r>
              <a:rPr lang="en-US" dirty="0">
                <a:latin typeface="Courier New" panose="02070309020205020404" pitchFamily="49" charset="0"/>
                <a:cs typeface="Courier New" panose="02070309020205020404" pitchFamily="49" charset="0"/>
              </a:rPr>
              <a:t>.txt</a:t>
            </a:r>
            <a:r>
              <a:rPr lang="en-US" dirty="0">
                <a:cs typeface="Courier New" panose="02070309020205020404" pitchFamily="49" charset="0"/>
              </a:rPr>
              <a:t>”</a:t>
            </a:r>
          </a:p>
          <a:p>
            <a:endParaRPr lang="en-US" dirty="0">
              <a:cs typeface="Courier New" panose="02070309020205020404" pitchFamily="49" charset="0"/>
            </a:endParaRPr>
          </a:p>
          <a:p>
            <a:endParaRPr lang="en-US" dirty="0">
              <a:cs typeface="Courier New" panose="02070309020205020404" pitchFamily="49" charset="0"/>
            </a:endParaRPr>
          </a:p>
          <a:p>
            <a:endParaRPr lang="en-US" dirty="0">
              <a:cs typeface="Courier New" panose="02070309020205020404" pitchFamily="49" charset="0"/>
            </a:endParaRPr>
          </a:p>
          <a:p>
            <a:r>
              <a:rPr lang="en-US" dirty="0">
                <a:cs typeface="Courier New" panose="02070309020205020404" pitchFamily="49" charset="0"/>
              </a:rPr>
              <a:t>The resulting song numbers are stored in a new column “Song number”</a:t>
            </a:r>
            <a:endParaRPr lang="en-US" dirty="0"/>
          </a:p>
          <a:p>
            <a:endParaRPr lang="en-US" dirty="0"/>
          </a:p>
        </p:txBody>
      </p:sp>
      <p:pic>
        <p:nvPicPr>
          <p:cNvPr id="10" name="Picture 9">
            <a:extLst>
              <a:ext uri="{FF2B5EF4-FFF2-40B4-BE49-F238E27FC236}">
                <a16:creationId xmlns:a16="http://schemas.microsoft.com/office/drawing/2014/main" id="{F43E09FF-B031-D337-B19A-C890812A4595}"/>
              </a:ext>
            </a:extLst>
          </p:cNvPr>
          <p:cNvPicPr>
            <a:picLocks noChangeAspect="1"/>
          </p:cNvPicPr>
          <p:nvPr/>
        </p:nvPicPr>
        <p:blipFill rotWithShape="1">
          <a:blip r:embed="rId2"/>
          <a:srcRect l="15590" t="57064" r="25648" b="34895"/>
          <a:stretch/>
        </p:blipFill>
        <p:spPr>
          <a:xfrm>
            <a:off x="1336532" y="1603891"/>
            <a:ext cx="6588028" cy="6437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576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D5853-C87B-C11C-579A-A871010C0D54}"/>
              </a:ext>
            </a:extLst>
          </p:cNvPr>
          <p:cNvSpPr>
            <a:spLocks noGrp="1"/>
          </p:cNvSpPr>
          <p:nvPr>
            <p:ph type="title"/>
          </p:nvPr>
        </p:nvSpPr>
        <p:spPr/>
        <p:txBody>
          <a:bodyPr/>
          <a:lstStyle/>
          <a:p>
            <a:r>
              <a:rPr lang="en-US" dirty="0"/>
              <a:t>New Nodes: String Manipulation</a:t>
            </a:r>
          </a:p>
        </p:txBody>
      </p:sp>
      <p:pic>
        <p:nvPicPr>
          <p:cNvPr id="5" name="Inhaltsplatzhalter 4" descr="Ein Bild, das Text, Screenshot, Display, Software enthält.&#10;&#10;Automatisch generierte Beschreibung">
            <a:extLst>
              <a:ext uri="{FF2B5EF4-FFF2-40B4-BE49-F238E27FC236}">
                <a16:creationId xmlns:a16="http://schemas.microsoft.com/office/drawing/2014/main" id="{30DDB982-FEE8-F777-3716-747F907C86FF}"/>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933450"/>
            <a:ext cx="5133975" cy="3665538"/>
          </a:xfrm>
          <a:effectLst>
            <a:outerShdw blurRad="50800" dist="38100" dir="2700000" algn="tl" rotWithShape="0">
              <a:prstClr val="black">
                <a:alpha val="40000"/>
              </a:prstClr>
            </a:outerShdw>
          </a:effectLst>
        </p:spPr>
      </p:pic>
      <p:grpSp>
        <p:nvGrpSpPr>
          <p:cNvPr id="7" name="Gruppieren 6">
            <a:extLst>
              <a:ext uri="{FF2B5EF4-FFF2-40B4-BE49-F238E27FC236}">
                <a16:creationId xmlns:a16="http://schemas.microsoft.com/office/drawing/2014/main" id="{B25BAD7F-F06F-1224-4D90-B7EA3D037934}"/>
              </a:ext>
            </a:extLst>
          </p:cNvPr>
          <p:cNvGrpSpPr/>
          <p:nvPr/>
        </p:nvGrpSpPr>
        <p:grpSpPr>
          <a:xfrm>
            <a:off x="5643121" y="548289"/>
            <a:ext cx="3208378" cy="3796758"/>
            <a:chOff x="5643121" y="834039"/>
            <a:chExt cx="3208378" cy="3796758"/>
          </a:xfrm>
        </p:grpSpPr>
        <p:grpSp>
          <p:nvGrpSpPr>
            <p:cNvPr id="4" name="Gruppieren 3">
              <a:extLst>
                <a:ext uri="{FF2B5EF4-FFF2-40B4-BE49-F238E27FC236}">
                  <a16:creationId xmlns:a16="http://schemas.microsoft.com/office/drawing/2014/main" id="{B0595BC6-BA6E-0AF2-A8E1-29AECD055F0F}"/>
                </a:ext>
              </a:extLst>
            </p:cNvPr>
            <p:cNvGrpSpPr/>
            <p:nvPr/>
          </p:nvGrpSpPr>
          <p:grpSpPr>
            <a:xfrm>
              <a:off x="5643121" y="834039"/>
              <a:ext cx="3208378" cy="3796758"/>
              <a:chOff x="5643121" y="834039"/>
              <a:chExt cx="3208378" cy="3796758"/>
            </a:xfrm>
          </p:grpSpPr>
          <p:pic>
            <p:nvPicPr>
              <p:cNvPr id="11" name="Grafik 10" descr="Ein Bild, das Text, Screenshot, Zahl, Schrift enthält.&#10;&#10;Automatisch generierte Beschreibung">
                <a:extLst>
                  <a:ext uri="{FF2B5EF4-FFF2-40B4-BE49-F238E27FC236}">
                    <a16:creationId xmlns:a16="http://schemas.microsoft.com/office/drawing/2014/main" id="{DB94E951-2C15-76FE-49A6-74709E12D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3121" y="1581249"/>
                <a:ext cx="3208378" cy="3049548"/>
              </a:xfrm>
              <a:prstGeom prst="rect">
                <a:avLst/>
              </a:prstGeom>
              <a:effectLst>
                <a:outerShdw blurRad="50800" dist="38100" dir="2700000" algn="tl" rotWithShape="0">
                  <a:prstClr val="black">
                    <a:alpha val="40000"/>
                  </a:prstClr>
                </a:outerShdw>
              </a:effectLst>
            </p:spPr>
          </p:pic>
          <p:sp>
            <p:nvSpPr>
              <p:cNvPr id="3" name="Fumetto: rettangolo con angoli arrotondati 12">
                <a:extLst>
                  <a:ext uri="{FF2B5EF4-FFF2-40B4-BE49-F238E27FC236}">
                    <a16:creationId xmlns:a16="http://schemas.microsoft.com/office/drawing/2014/main" id="{94CF011B-50A0-03BE-B695-C9A6D2EDF0CC}"/>
                  </a:ext>
                </a:extLst>
              </p:cNvPr>
              <p:cNvSpPr/>
              <p:nvPr/>
            </p:nvSpPr>
            <p:spPr>
              <a:xfrm>
                <a:off x="6865316" y="834039"/>
                <a:ext cx="1922283" cy="500327"/>
              </a:xfrm>
              <a:prstGeom prst="wedgeRoundRectCallout">
                <a:avLst>
                  <a:gd name="adj1" fmla="val 12560"/>
                  <a:gd name="adj2" fmla="val 172385"/>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A new column with the song numbers</a:t>
                </a:r>
              </a:p>
            </p:txBody>
          </p:sp>
        </p:grpSp>
        <p:sp>
          <p:nvSpPr>
            <p:cNvPr id="6" name="Rechteck: abgerundete Ecken 5">
              <a:extLst>
                <a:ext uri="{FF2B5EF4-FFF2-40B4-BE49-F238E27FC236}">
                  <a16:creationId xmlns:a16="http://schemas.microsoft.com/office/drawing/2014/main" id="{CAE9736C-CE8D-783A-9165-908007BB8E72}"/>
                </a:ext>
              </a:extLst>
            </p:cNvPr>
            <p:cNvSpPr/>
            <p:nvPr/>
          </p:nvSpPr>
          <p:spPr>
            <a:xfrm>
              <a:off x="7755382" y="2096429"/>
              <a:ext cx="1096117" cy="246813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2363825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A0B445-A339-D9C6-2C03-61DE8559D2AF}"/>
              </a:ext>
            </a:extLst>
          </p:cNvPr>
          <p:cNvSpPr>
            <a:spLocks noGrp="1"/>
          </p:cNvSpPr>
          <p:nvPr>
            <p:ph type="title"/>
          </p:nvPr>
        </p:nvSpPr>
        <p:spPr/>
        <p:txBody>
          <a:bodyPr/>
          <a:lstStyle/>
          <a:p>
            <a:r>
              <a:rPr lang="en-US" dirty="0"/>
              <a:t>New Node: String to Number</a:t>
            </a:r>
          </a:p>
        </p:txBody>
      </p:sp>
      <p:sp>
        <p:nvSpPr>
          <p:cNvPr id="5" name="Content Placeholder 4">
            <a:extLst>
              <a:ext uri="{FF2B5EF4-FFF2-40B4-BE49-F238E27FC236}">
                <a16:creationId xmlns:a16="http://schemas.microsoft.com/office/drawing/2014/main" id="{1096587D-14FD-44B3-BE3A-60583FD1F0A9}"/>
              </a:ext>
            </a:extLst>
          </p:cNvPr>
          <p:cNvSpPr>
            <a:spLocks noGrp="1"/>
          </p:cNvSpPr>
          <p:nvPr>
            <p:ph idx="1"/>
          </p:nvPr>
        </p:nvSpPr>
        <p:spPr/>
        <p:txBody>
          <a:bodyPr/>
          <a:lstStyle/>
          <a:p>
            <a:r>
              <a:rPr lang="en-US" dirty="0"/>
              <a:t>Convert a string (text) column to a numeric column</a:t>
            </a:r>
          </a:p>
          <a:p>
            <a:r>
              <a:rPr lang="en-US" dirty="0"/>
              <a:t>The new column “Song number” is a string column</a:t>
            </a:r>
          </a:p>
          <a:p>
            <a:pPr lvl="1"/>
            <a:r>
              <a:rPr lang="en-US" dirty="0"/>
              <a:t>Indicated by “String”</a:t>
            </a:r>
          </a:p>
          <a:p>
            <a:r>
              <a:rPr lang="en-US" dirty="0"/>
              <a:t>We want it as a numeric column (i.e., as numbers)</a:t>
            </a:r>
          </a:p>
        </p:txBody>
      </p:sp>
      <p:pic>
        <p:nvPicPr>
          <p:cNvPr id="11" name="Grafik 10" descr="Ein Bild, das Screenshot, Text, Reihe, Schrift enthält.&#10;&#10;Automatisch generierte Beschreibung">
            <a:extLst>
              <a:ext uri="{FF2B5EF4-FFF2-40B4-BE49-F238E27FC236}">
                <a16:creationId xmlns:a16="http://schemas.microsoft.com/office/drawing/2014/main" id="{8BBA830D-9210-C6DE-6CD1-76F78DD295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3542" y="3011554"/>
            <a:ext cx="1100937" cy="965917"/>
          </a:xfrm>
          <a:prstGeom prst="rect">
            <a:avLst/>
          </a:prstGeom>
        </p:spPr>
      </p:pic>
      <p:grpSp>
        <p:nvGrpSpPr>
          <p:cNvPr id="7" name="Gruppieren 6">
            <a:extLst>
              <a:ext uri="{FF2B5EF4-FFF2-40B4-BE49-F238E27FC236}">
                <a16:creationId xmlns:a16="http://schemas.microsoft.com/office/drawing/2014/main" id="{36203828-36B1-D98D-15CE-B34B5796EC22}"/>
              </a:ext>
            </a:extLst>
          </p:cNvPr>
          <p:cNvGrpSpPr/>
          <p:nvPr/>
        </p:nvGrpSpPr>
        <p:grpSpPr>
          <a:xfrm>
            <a:off x="3091236" y="2373345"/>
            <a:ext cx="5057162" cy="2145150"/>
            <a:chOff x="3091236" y="2659095"/>
            <a:chExt cx="5057162" cy="2145150"/>
          </a:xfrm>
        </p:grpSpPr>
        <p:grpSp>
          <p:nvGrpSpPr>
            <p:cNvPr id="3" name="Gruppieren 2">
              <a:extLst>
                <a:ext uri="{FF2B5EF4-FFF2-40B4-BE49-F238E27FC236}">
                  <a16:creationId xmlns:a16="http://schemas.microsoft.com/office/drawing/2014/main" id="{C9E6D515-1725-0C70-7729-AFA314CBC97A}"/>
                </a:ext>
              </a:extLst>
            </p:cNvPr>
            <p:cNvGrpSpPr/>
            <p:nvPr/>
          </p:nvGrpSpPr>
          <p:grpSpPr>
            <a:xfrm>
              <a:off x="3091236" y="2659095"/>
              <a:ext cx="5057162" cy="2145150"/>
              <a:chOff x="3091236" y="2659095"/>
              <a:chExt cx="5057162" cy="2145150"/>
            </a:xfrm>
          </p:grpSpPr>
          <p:pic>
            <p:nvPicPr>
              <p:cNvPr id="12" name="Grafik 11" descr="Ein Bild, das Text, Screenshot, Zahl, Schrift enthält.&#10;&#10;Automatisch generierte Beschreibung">
                <a:extLst>
                  <a:ext uri="{FF2B5EF4-FFF2-40B4-BE49-F238E27FC236}">
                    <a16:creationId xmlns:a16="http://schemas.microsoft.com/office/drawing/2014/main" id="{6AA5E9AA-847B-D3D9-9F09-EC3FF38FC2AF}"/>
                  </a:ext>
                </a:extLst>
              </p:cNvPr>
              <p:cNvPicPr>
                <a:picLocks noChangeAspect="1"/>
              </p:cNvPicPr>
              <p:nvPr/>
            </p:nvPicPr>
            <p:blipFill rotWithShape="1">
              <a:blip r:embed="rId3">
                <a:extLst>
                  <a:ext uri="{28A0092B-C50C-407E-A947-70E740481C1C}">
                    <a14:useLocalDpi xmlns:a14="http://schemas.microsoft.com/office/drawing/2010/main" val="0"/>
                  </a:ext>
                </a:extLst>
              </a:blip>
              <a:srcRect t="14888" b="52319"/>
              <a:stretch/>
            </p:blipFill>
            <p:spPr>
              <a:xfrm>
                <a:off x="3091236" y="3446295"/>
                <a:ext cx="4356699" cy="1357950"/>
              </a:xfrm>
              <a:prstGeom prst="rect">
                <a:avLst/>
              </a:prstGeom>
              <a:effectLst>
                <a:outerShdw blurRad="50800" dist="38100" dir="2700000" algn="tl" rotWithShape="0">
                  <a:prstClr val="black">
                    <a:alpha val="40000"/>
                  </a:prstClr>
                </a:outerShdw>
              </a:effectLst>
            </p:spPr>
          </p:pic>
          <p:sp>
            <p:nvSpPr>
              <p:cNvPr id="2" name="Fumetto: rettangolo con angoli arrotondati 12">
                <a:extLst>
                  <a:ext uri="{FF2B5EF4-FFF2-40B4-BE49-F238E27FC236}">
                    <a16:creationId xmlns:a16="http://schemas.microsoft.com/office/drawing/2014/main" id="{86A76EC9-A18E-0360-1452-E4C51C6DC111}"/>
                  </a:ext>
                </a:extLst>
              </p:cNvPr>
              <p:cNvSpPr/>
              <p:nvPr/>
            </p:nvSpPr>
            <p:spPr>
              <a:xfrm>
                <a:off x="6322759" y="2659095"/>
                <a:ext cx="1825639" cy="526156"/>
              </a:xfrm>
              <a:prstGeom prst="wedgeRoundRectCallout">
                <a:avLst>
                  <a:gd name="adj1" fmla="val -37839"/>
                  <a:gd name="adj2" fmla="val 135512"/>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Indicating this is a string column</a:t>
                </a:r>
              </a:p>
            </p:txBody>
          </p:sp>
        </p:grpSp>
        <p:sp>
          <p:nvSpPr>
            <p:cNvPr id="6" name="Rechteck: abgerundete Ecken 5">
              <a:extLst>
                <a:ext uri="{FF2B5EF4-FFF2-40B4-BE49-F238E27FC236}">
                  <a16:creationId xmlns:a16="http://schemas.microsoft.com/office/drawing/2014/main" id="{96A4A764-E665-FFAB-47FB-4169028322ED}"/>
                </a:ext>
              </a:extLst>
            </p:cNvPr>
            <p:cNvSpPr/>
            <p:nvPr/>
          </p:nvSpPr>
          <p:spPr>
            <a:xfrm>
              <a:off x="6322759" y="3709639"/>
              <a:ext cx="382841" cy="141249"/>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15621675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A0B445-A339-D9C6-2C03-61DE8559D2AF}"/>
              </a:ext>
            </a:extLst>
          </p:cNvPr>
          <p:cNvSpPr>
            <a:spLocks noGrp="1"/>
          </p:cNvSpPr>
          <p:nvPr>
            <p:ph type="title"/>
          </p:nvPr>
        </p:nvSpPr>
        <p:spPr/>
        <p:txBody>
          <a:bodyPr/>
          <a:lstStyle/>
          <a:p>
            <a:r>
              <a:rPr lang="en-US" dirty="0"/>
              <a:t>New Node: String to Number</a:t>
            </a:r>
          </a:p>
        </p:txBody>
      </p:sp>
      <p:pic>
        <p:nvPicPr>
          <p:cNvPr id="5" name="Inhaltsplatzhalter 4" descr="Ein Bild, das Text, Screenshot, Zahl, Software enthält.&#10;&#10;Automatisch generierte Beschreibung">
            <a:extLst>
              <a:ext uri="{FF2B5EF4-FFF2-40B4-BE49-F238E27FC236}">
                <a16:creationId xmlns:a16="http://schemas.microsoft.com/office/drawing/2014/main" id="{CB7ED273-DB18-AB85-EAD2-C23E8E21A3DC}"/>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912813"/>
            <a:ext cx="2238375" cy="3665537"/>
          </a:xfrm>
          <a:effectLst>
            <a:outerShdw blurRad="50800" dist="38100" dir="2700000" algn="tl" rotWithShape="0">
              <a:prstClr val="black">
                <a:alpha val="40000"/>
              </a:prstClr>
            </a:outerShdw>
          </a:effectLst>
        </p:spPr>
      </p:pic>
      <p:sp>
        <p:nvSpPr>
          <p:cNvPr id="2" name="Fumetto: rettangolo con angoli arrotondati 12">
            <a:extLst>
              <a:ext uri="{FF2B5EF4-FFF2-40B4-BE49-F238E27FC236}">
                <a16:creationId xmlns:a16="http://schemas.microsoft.com/office/drawing/2014/main" id="{A4901631-E4E3-4E24-A9FF-1B69B5732F6E}"/>
              </a:ext>
            </a:extLst>
          </p:cNvPr>
          <p:cNvSpPr/>
          <p:nvPr/>
        </p:nvSpPr>
        <p:spPr>
          <a:xfrm>
            <a:off x="3620430" y="1412158"/>
            <a:ext cx="1535707" cy="421332"/>
          </a:xfrm>
          <a:prstGeom prst="wedgeRoundRectCallout">
            <a:avLst>
              <a:gd name="adj1" fmla="val -64925"/>
              <a:gd name="adj2" fmla="val 111465"/>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Column(s) to be converted</a:t>
            </a:r>
          </a:p>
        </p:txBody>
      </p:sp>
      <p:sp>
        <p:nvSpPr>
          <p:cNvPr id="3" name="Fumetto: rettangolo con angoli arrotondati 12">
            <a:extLst>
              <a:ext uri="{FF2B5EF4-FFF2-40B4-BE49-F238E27FC236}">
                <a16:creationId xmlns:a16="http://schemas.microsoft.com/office/drawing/2014/main" id="{D2A42A9D-AC0C-A326-FDA0-18B23A18B62D}"/>
              </a:ext>
            </a:extLst>
          </p:cNvPr>
          <p:cNvSpPr/>
          <p:nvPr/>
        </p:nvSpPr>
        <p:spPr>
          <a:xfrm>
            <a:off x="2317590" y="3148947"/>
            <a:ext cx="1911132" cy="626701"/>
          </a:xfrm>
          <a:prstGeom prst="wedgeRoundRectCallout">
            <a:avLst>
              <a:gd name="adj1" fmla="val -72739"/>
              <a:gd name="adj2" fmla="val 91538"/>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Output data type: Integer (whole number)</a:t>
            </a:r>
          </a:p>
        </p:txBody>
      </p:sp>
      <p:sp>
        <p:nvSpPr>
          <p:cNvPr id="11" name="Rechteck: abgerundete Ecken 10">
            <a:extLst>
              <a:ext uri="{FF2B5EF4-FFF2-40B4-BE49-F238E27FC236}">
                <a16:creationId xmlns:a16="http://schemas.microsoft.com/office/drawing/2014/main" id="{E0FDC736-A524-DFA3-BAC2-B30BB48F29D3}"/>
              </a:ext>
            </a:extLst>
          </p:cNvPr>
          <p:cNvSpPr/>
          <p:nvPr/>
        </p:nvSpPr>
        <p:spPr>
          <a:xfrm>
            <a:off x="2014318" y="1721470"/>
            <a:ext cx="1308746" cy="1107688"/>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2" name="Rechteck: abgerundete Ecken 11">
            <a:extLst>
              <a:ext uri="{FF2B5EF4-FFF2-40B4-BE49-F238E27FC236}">
                <a16:creationId xmlns:a16="http://schemas.microsoft.com/office/drawing/2014/main" id="{1D978208-E54D-D194-2FC1-5C19DDC54269}"/>
              </a:ext>
            </a:extLst>
          </p:cNvPr>
          <p:cNvSpPr/>
          <p:nvPr/>
        </p:nvSpPr>
        <p:spPr>
          <a:xfrm>
            <a:off x="1108372" y="3732023"/>
            <a:ext cx="773151" cy="49808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nvGrpSpPr>
          <p:cNvPr id="16" name="Gruppieren 15">
            <a:extLst>
              <a:ext uri="{FF2B5EF4-FFF2-40B4-BE49-F238E27FC236}">
                <a16:creationId xmlns:a16="http://schemas.microsoft.com/office/drawing/2014/main" id="{C166CA7D-D4E4-F7D9-112B-3CD89AA4F40B}"/>
              </a:ext>
            </a:extLst>
          </p:cNvPr>
          <p:cNvGrpSpPr/>
          <p:nvPr/>
        </p:nvGrpSpPr>
        <p:grpSpPr>
          <a:xfrm>
            <a:off x="4752186" y="2299306"/>
            <a:ext cx="4031815" cy="2550263"/>
            <a:chOff x="4752185" y="2585055"/>
            <a:chExt cx="4031815" cy="2550263"/>
          </a:xfrm>
        </p:grpSpPr>
        <p:grpSp>
          <p:nvGrpSpPr>
            <p:cNvPr id="8" name="Gruppieren 7">
              <a:extLst>
                <a:ext uri="{FF2B5EF4-FFF2-40B4-BE49-F238E27FC236}">
                  <a16:creationId xmlns:a16="http://schemas.microsoft.com/office/drawing/2014/main" id="{5C7C2EB6-D31A-5655-F127-6BEE0B00CE84}"/>
                </a:ext>
              </a:extLst>
            </p:cNvPr>
            <p:cNvGrpSpPr/>
            <p:nvPr/>
          </p:nvGrpSpPr>
          <p:grpSpPr>
            <a:xfrm>
              <a:off x="4752185" y="2585055"/>
              <a:ext cx="4031815" cy="2550263"/>
              <a:chOff x="4752185" y="2585055"/>
              <a:chExt cx="4031815" cy="2550263"/>
            </a:xfrm>
          </p:grpSpPr>
          <p:pic>
            <p:nvPicPr>
              <p:cNvPr id="7" name="Grafik 6" descr="Ein Bild, das Text, Screenshot, Schrift, Zahl enthält.&#10;&#10;Automatisch generierte Beschreibung">
                <a:extLst>
                  <a:ext uri="{FF2B5EF4-FFF2-40B4-BE49-F238E27FC236}">
                    <a16:creationId xmlns:a16="http://schemas.microsoft.com/office/drawing/2014/main" id="{ADD8067E-ED8D-D675-7C5A-6FFA425B6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2185" y="3434696"/>
                <a:ext cx="3941956" cy="1700622"/>
              </a:xfrm>
              <a:prstGeom prst="rect">
                <a:avLst/>
              </a:prstGeom>
              <a:effectLst>
                <a:outerShdw blurRad="50800" dist="38100" dir="2700000" algn="tl" rotWithShape="0">
                  <a:prstClr val="black">
                    <a:alpha val="40000"/>
                  </a:prstClr>
                </a:outerShdw>
              </a:effectLst>
            </p:spPr>
          </p:pic>
          <p:sp>
            <p:nvSpPr>
              <p:cNvPr id="6" name="Fumetto: rettangolo con angoli arrotondati 12">
                <a:extLst>
                  <a:ext uri="{FF2B5EF4-FFF2-40B4-BE49-F238E27FC236}">
                    <a16:creationId xmlns:a16="http://schemas.microsoft.com/office/drawing/2014/main" id="{E354391F-4756-B328-01AD-0F35DAC1245E}"/>
                  </a:ext>
                </a:extLst>
              </p:cNvPr>
              <p:cNvSpPr/>
              <p:nvPr/>
            </p:nvSpPr>
            <p:spPr>
              <a:xfrm>
                <a:off x="7091245" y="2585055"/>
                <a:ext cx="1692755" cy="626701"/>
              </a:xfrm>
              <a:prstGeom prst="wedgeRoundRectCallout">
                <a:avLst>
                  <a:gd name="adj1" fmla="val -4215"/>
                  <a:gd name="adj2" fmla="val 99841"/>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Indicating this is an integer column </a:t>
                </a:r>
              </a:p>
            </p:txBody>
          </p:sp>
        </p:grpSp>
        <p:sp>
          <p:nvSpPr>
            <p:cNvPr id="14" name="Rechteck: abgerundete Ecken 13">
              <a:extLst>
                <a:ext uri="{FF2B5EF4-FFF2-40B4-BE49-F238E27FC236}">
                  <a16:creationId xmlns:a16="http://schemas.microsoft.com/office/drawing/2014/main" id="{09D683DD-44E1-4B65-BD86-FA7B5FBD95E3}"/>
                </a:ext>
              </a:extLst>
            </p:cNvPr>
            <p:cNvSpPr/>
            <p:nvPr/>
          </p:nvSpPr>
          <p:spPr>
            <a:xfrm>
              <a:off x="7753815" y="3612995"/>
              <a:ext cx="775202" cy="16355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1679337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Screenshot, Text, Schrift, Logo enthält.&#10;&#10;Automatisch generierte Beschreibung">
            <a:extLst>
              <a:ext uri="{FF2B5EF4-FFF2-40B4-BE49-F238E27FC236}">
                <a16:creationId xmlns:a16="http://schemas.microsoft.com/office/drawing/2014/main" id="{9B642C9E-C250-7F59-BEB8-BF994183E0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3574" y="722250"/>
            <a:ext cx="924754" cy="1026316"/>
          </a:xfrm>
          <a:prstGeom prst="rect">
            <a:avLst/>
          </a:prstGeom>
        </p:spPr>
      </p:pic>
      <p:sp>
        <p:nvSpPr>
          <p:cNvPr id="2" name="Title 1">
            <a:extLst>
              <a:ext uri="{FF2B5EF4-FFF2-40B4-BE49-F238E27FC236}">
                <a16:creationId xmlns:a16="http://schemas.microsoft.com/office/drawing/2014/main" id="{822CBB16-4183-4EA6-D1C0-857469DBD3E0}"/>
              </a:ext>
            </a:extLst>
          </p:cNvPr>
          <p:cNvSpPr>
            <a:spLocks noGrp="1"/>
          </p:cNvSpPr>
          <p:nvPr>
            <p:ph type="title"/>
          </p:nvPr>
        </p:nvSpPr>
        <p:spPr/>
        <p:txBody>
          <a:bodyPr/>
          <a:lstStyle/>
          <a:p>
            <a:r>
              <a:rPr lang="en-US" dirty="0"/>
              <a:t>New Node: Column Filter</a:t>
            </a:r>
          </a:p>
        </p:txBody>
      </p:sp>
      <p:sp>
        <p:nvSpPr>
          <p:cNvPr id="3" name="Content Placeholder 2">
            <a:extLst>
              <a:ext uri="{FF2B5EF4-FFF2-40B4-BE49-F238E27FC236}">
                <a16:creationId xmlns:a16="http://schemas.microsoft.com/office/drawing/2014/main" id="{F60E0EEF-F584-DA24-009B-F64977BE35F0}"/>
              </a:ext>
            </a:extLst>
          </p:cNvPr>
          <p:cNvSpPr>
            <a:spLocks noGrp="1"/>
          </p:cNvSpPr>
          <p:nvPr>
            <p:ph idx="1"/>
          </p:nvPr>
        </p:nvSpPr>
        <p:spPr/>
        <p:txBody>
          <a:bodyPr/>
          <a:lstStyle/>
          <a:p>
            <a:r>
              <a:rPr lang="en-US" dirty="0"/>
              <a:t>Removes unwanted columns</a:t>
            </a:r>
          </a:p>
        </p:txBody>
      </p:sp>
      <p:pic>
        <p:nvPicPr>
          <p:cNvPr id="17" name="Grafik 16" descr="Ein Bild, das Text, Screenshot, Zahl, Schrift enthält.&#10;&#10;Automatisch generierte Beschreibung">
            <a:extLst>
              <a:ext uri="{FF2B5EF4-FFF2-40B4-BE49-F238E27FC236}">
                <a16:creationId xmlns:a16="http://schemas.microsoft.com/office/drawing/2014/main" id="{FDFFC98F-427B-CB37-8C58-45D6F42B5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9242" y="2137460"/>
            <a:ext cx="2248214" cy="2514951"/>
          </a:xfrm>
          <a:prstGeom prst="rect">
            <a:avLst/>
          </a:prstGeom>
          <a:effectLst>
            <a:outerShdw blurRad="50800" dist="38100" dir="2700000" algn="tl" rotWithShape="0">
              <a:prstClr val="black">
                <a:alpha val="40000"/>
              </a:prstClr>
            </a:outerShdw>
          </a:effectLst>
        </p:spPr>
      </p:pic>
      <p:grpSp>
        <p:nvGrpSpPr>
          <p:cNvPr id="14" name="Gruppieren 13">
            <a:extLst>
              <a:ext uri="{FF2B5EF4-FFF2-40B4-BE49-F238E27FC236}">
                <a16:creationId xmlns:a16="http://schemas.microsoft.com/office/drawing/2014/main" id="{285F8969-F2CA-442B-B8DD-F258EAAF4843}"/>
              </a:ext>
            </a:extLst>
          </p:cNvPr>
          <p:cNvGrpSpPr>
            <a:grpSpLocks noChangeAspect="1"/>
          </p:cNvGrpSpPr>
          <p:nvPr/>
        </p:nvGrpSpPr>
        <p:grpSpPr>
          <a:xfrm>
            <a:off x="856892" y="1401450"/>
            <a:ext cx="3715108" cy="3271621"/>
            <a:chOff x="706544" y="1428380"/>
            <a:chExt cx="4146164" cy="3651220"/>
          </a:xfrm>
        </p:grpSpPr>
        <p:grpSp>
          <p:nvGrpSpPr>
            <p:cNvPr id="7" name="Gruppieren 6">
              <a:extLst>
                <a:ext uri="{FF2B5EF4-FFF2-40B4-BE49-F238E27FC236}">
                  <a16:creationId xmlns:a16="http://schemas.microsoft.com/office/drawing/2014/main" id="{0DFC9C0E-344B-4AD9-ABD5-1F2CA10C0968}"/>
                </a:ext>
              </a:extLst>
            </p:cNvPr>
            <p:cNvGrpSpPr/>
            <p:nvPr/>
          </p:nvGrpSpPr>
          <p:grpSpPr>
            <a:xfrm>
              <a:off x="706544" y="1428380"/>
              <a:ext cx="4146164" cy="3651220"/>
              <a:chOff x="706544" y="1428380"/>
              <a:chExt cx="4146164" cy="3651220"/>
            </a:xfrm>
          </p:grpSpPr>
          <p:pic>
            <p:nvPicPr>
              <p:cNvPr id="11" name="Grafik 10" descr="Ein Bild, das Text, Screenshot, Display, Software enthält.&#10;&#10;Automatisch generierte Beschreibung">
                <a:extLst>
                  <a:ext uri="{FF2B5EF4-FFF2-40B4-BE49-F238E27FC236}">
                    <a16:creationId xmlns:a16="http://schemas.microsoft.com/office/drawing/2014/main" id="{AB05AF03-8EB3-AFF9-DCC0-610F42F019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44" y="1428380"/>
                <a:ext cx="4146164" cy="3651220"/>
              </a:xfrm>
              <a:prstGeom prst="rect">
                <a:avLst/>
              </a:prstGeom>
              <a:effectLst>
                <a:outerShdw blurRad="50800" dist="38100" dir="2700000" algn="tl" rotWithShape="0">
                  <a:prstClr val="black">
                    <a:alpha val="40000"/>
                  </a:prstClr>
                </a:outerShdw>
              </a:effectLst>
            </p:spPr>
          </p:pic>
          <p:sp>
            <p:nvSpPr>
              <p:cNvPr id="4" name="Fumetto: rettangolo con angoli arrotondati 12">
                <a:extLst>
                  <a:ext uri="{FF2B5EF4-FFF2-40B4-BE49-F238E27FC236}">
                    <a16:creationId xmlns:a16="http://schemas.microsoft.com/office/drawing/2014/main" id="{61A46BCF-D19E-580A-B5E2-D3BECB42A1F7}"/>
                  </a:ext>
                </a:extLst>
              </p:cNvPr>
              <p:cNvSpPr/>
              <p:nvPr/>
            </p:nvSpPr>
            <p:spPr>
              <a:xfrm>
                <a:off x="3327494" y="4487650"/>
                <a:ext cx="1375873" cy="407668"/>
              </a:xfrm>
              <a:prstGeom prst="wedgeRoundRectCallout">
                <a:avLst>
                  <a:gd name="adj1" fmla="val -24778"/>
                  <a:gd name="adj2" fmla="val -95477"/>
                  <a:gd name="adj3" fmla="val 16667"/>
                </a:avLst>
              </a:prstGeom>
              <a:solidFill>
                <a:srgbClr val="FFC000"/>
              </a:solidFill>
              <a:ln w="3175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Column(s) to keep</a:t>
                </a:r>
              </a:p>
            </p:txBody>
          </p:sp>
          <p:sp>
            <p:nvSpPr>
              <p:cNvPr id="5" name="Fumetto: rettangolo con angoli arrotondati 12">
                <a:extLst>
                  <a:ext uri="{FF2B5EF4-FFF2-40B4-BE49-F238E27FC236}">
                    <a16:creationId xmlns:a16="http://schemas.microsoft.com/office/drawing/2014/main" id="{9C7D388C-122B-8500-7B09-6BFDB3AD178B}"/>
                  </a:ext>
                </a:extLst>
              </p:cNvPr>
              <p:cNvSpPr/>
              <p:nvPr/>
            </p:nvSpPr>
            <p:spPr>
              <a:xfrm>
                <a:off x="856952" y="4473348"/>
                <a:ext cx="1375873" cy="436273"/>
              </a:xfrm>
              <a:prstGeom prst="wedgeRoundRectCallout">
                <a:avLst>
                  <a:gd name="adj1" fmla="val 25120"/>
                  <a:gd name="adj2" fmla="val -85463"/>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Column(s) to remove</a:t>
                </a:r>
              </a:p>
            </p:txBody>
          </p:sp>
        </p:grpSp>
        <p:sp>
          <p:nvSpPr>
            <p:cNvPr id="9" name="Rechteck: abgerundete Ecken 8">
              <a:extLst>
                <a:ext uri="{FF2B5EF4-FFF2-40B4-BE49-F238E27FC236}">
                  <a16:creationId xmlns:a16="http://schemas.microsoft.com/office/drawing/2014/main" id="{9E0E43B4-0FE7-3E36-4E2B-6079CB6B9956}"/>
                </a:ext>
              </a:extLst>
            </p:cNvPr>
            <p:cNvSpPr/>
            <p:nvPr/>
          </p:nvSpPr>
          <p:spPr>
            <a:xfrm>
              <a:off x="856952" y="2646557"/>
              <a:ext cx="1868794" cy="1590339"/>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0" name="Rechteck: abgerundete Ecken 9">
              <a:extLst>
                <a:ext uri="{FF2B5EF4-FFF2-40B4-BE49-F238E27FC236}">
                  <a16:creationId xmlns:a16="http://schemas.microsoft.com/office/drawing/2014/main" id="{D925A471-2BF8-2AD7-073F-17CF735C964F}"/>
                </a:ext>
              </a:extLst>
            </p:cNvPr>
            <p:cNvSpPr/>
            <p:nvPr/>
          </p:nvSpPr>
          <p:spPr>
            <a:xfrm>
              <a:off x="2834573" y="2646557"/>
              <a:ext cx="1868794" cy="1604632"/>
            </a:xfrm>
            <a:prstGeom prst="roundRect">
              <a:avLst/>
            </a:prstGeom>
            <a:noFill/>
            <a:ln w="3175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50399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8BCAA-E4DC-3C8A-D147-2FD33FA96BD5}"/>
              </a:ext>
            </a:extLst>
          </p:cNvPr>
          <p:cNvSpPr>
            <a:spLocks noGrp="1"/>
          </p:cNvSpPr>
          <p:nvPr>
            <p:ph type="title"/>
          </p:nvPr>
        </p:nvSpPr>
        <p:spPr/>
        <p:txBody>
          <a:bodyPr/>
          <a:lstStyle/>
          <a:p>
            <a:r>
              <a:rPr lang="en-US" dirty="0"/>
              <a:t>Nodes and Workflows</a:t>
            </a:r>
          </a:p>
        </p:txBody>
      </p:sp>
      <p:sp>
        <p:nvSpPr>
          <p:cNvPr id="3" name="Content Placeholder 2">
            <a:extLst>
              <a:ext uri="{FF2B5EF4-FFF2-40B4-BE49-F238E27FC236}">
                <a16:creationId xmlns:a16="http://schemas.microsoft.com/office/drawing/2014/main" id="{475982FA-84EA-4C86-EF10-33C4C9F6A04F}"/>
              </a:ext>
            </a:extLst>
          </p:cNvPr>
          <p:cNvSpPr>
            <a:spLocks noGrp="1"/>
          </p:cNvSpPr>
          <p:nvPr>
            <p:ph idx="1"/>
          </p:nvPr>
        </p:nvSpPr>
        <p:spPr/>
        <p:txBody>
          <a:bodyPr/>
          <a:lstStyle/>
          <a:p>
            <a:r>
              <a:rPr lang="en-US" b="1" dirty="0"/>
              <a:t>NODES</a:t>
            </a:r>
            <a:r>
              <a:rPr lang="en-US" dirty="0"/>
              <a:t> perform tasks on data</a:t>
            </a:r>
          </a:p>
          <a:p>
            <a:endParaRPr lang="en-US" dirty="0"/>
          </a:p>
          <a:p>
            <a:endParaRPr lang="en-US" dirty="0"/>
          </a:p>
          <a:p>
            <a:endParaRPr lang="en-US" dirty="0"/>
          </a:p>
          <a:p>
            <a:endParaRPr lang="en-US" dirty="0"/>
          </a:p>
          <a:p>
            <a:endParaRPr lang="en-US" dirty="0"/>
          </a:p>
          <a:p>
            <a:endParaRPr lang="en-US" dirty="0"/>
          </a:p>
          <a:p>
            <a:r>
              <a:rPr lang="en-US" dirty="0"/>
              <a:t>Nodes are combined to create</a:t>
            </a:r>
            <a:br>
              <a:rPr lang="en-US" dirty="0"/>
            </a:br>
            <a:r>
              <a:rPr lang="en-US" b="1" dirty="0"/>
              <a:t>WORKFLOWS</a:t>
            </a:r>
          </a:p>
        </p:txBody>
      </p:sp>
      <p:sp>
        <p:nvSpPr>
          <p:cNvPr id="4" name="Slide Number Placeholder 3">
            <a:extLst>
              <a:ext uri="{FF2B5EF4-FFF2-40B4-BE49-F238E27FC236}">
                <a16:creationId xmlns:a16="http://schemas.microsoft.com/office/drawing/2014/main" id="{8A9748B5-6D3D-93CE-CD93-9BC38EC15EC3}"/>
              </a:ext>
            </a:extLst>
          </p:cNvPr>
          <p:cNvSpPr>
            <a:spLocks noGrp="1"/>
          </p:cNvSpPr>
          <p:nvPr>
            <p:ph type="sldNum" sz="quarter" idx="12"/>
          </p:nvPr>
        </p:nvSpPr>
        <p:spPr/>
        <p:txBody>
          <a:bodyPr/>
          <a:lstStyle/>
          <a:p>
            <a:fld id="{220B6647-BD7A-7942-B66E-0DFF9B72D92D}" type="slidenum">
              <a:rPr lang="en-US" smtClean="0"/>
              <a:pPr/>
              <a:t>8</a:t>
            </a:fld>
            <a:endParaRPr lang="en-US"/>
          </a:p>
        </p:txBody>
      </p:sp>
      <p:pic>
        <p:nvPicPr>
          <p:cNvPr id="23" name="Picture 22">
            <a:extLst>
              <a:ext uri="{FF2B5EF4-FFF2-40B4-BE49-F238E27FC236}">
                <a16:creationId xmlns:a16="http://schemas.microsoft.com/office/drawing/2014/main" id="{CC902DB8-E01B-3AB9-F329-5AF4E914DDA3}"/>
              </a:ext>
            </a:extLst>
          </p:cNvPr>
          <p:cNvPicPr>
            <a:picLocks noChangeAspect="1"/>
          </p:cNvPicPr>
          <p:nvPr/>
        </p:nvPicPr>
        <p:blipFill>
          <a:blip r:embed="rId2"/>
          <a:stretch>
            <a:fillRect/>
          </a:stretch>
        </p:blipFill>
        <p:spPr>
          <a:xfrm>
            <a:off x="3959407" y="2745359"/>
            <a:ext cx="4449098" cy="2168396"/>
          </a:xfrm>
          <a:prstGeom prst="rect">
            <a:avLst/>
          </a:prstGeom>
          <a:effectLst>
            <a:outerShdw blurRad="50800" dist="38100" dir="2700000" algn="tl" rotWithShape="0">
              <a:prstClr val="black">
                <a:alpha val="40000"/>
              </a:prstClr>
            </a:outerShdw>
          </a:effectLst>
        </p:spPr>
      </p:pic>
      <p:grpSp>
        <p:nvGrpSpPr>
          <p:cNvPr id="12" name="Group 11">
            <a:extLst>
              <a:ext uri="{FF2B5EF4-FFF2-40B4-BE49-F238E27FC236}">
                <a16:creationId xmlns:a16="http://schemas.microsoft.com/office/drawing/2014/main" id="{557DEE4D-B81D-2DB8-C864-61671D04F74D}"/>
              </a:ext>
            </a:extLst>
          </p:cNvPr>
          <p:cNvGrpSpPr/>
          <p:nvPr/>
        </p:nvGrpSpPr>
        <p:grpSpPr>
          <a:xfrm>
            <a:off x="2022752" y="1408829"/>
            <a:ext cx="4528545" cy="850959"/>
            <a:chOff x="1737001" y="1862853"/>
            <a:chExt cx="4528545" cy="850959"/>
          </a:xfrm>
        </p:grpSpPr>
        <p:pic>
          <p:nvPicPr>
            <p:cNvPr id="22" name="Picture 21">
              <a:extLst>
                <a:ext uri="{FF2B5EF4-FFF2-40B4-BE49-F238E27FC236}">
                  <a16:creationId xmlns:a16="http://schemas.microsoft.com/office/drawing/2014/main" id="{65C17343-27DE-913E-08C0-EA90AB8A760F}"/>
                </a:ext>
              </a:extLst>
            </p:cNvPr>
            <p:cNvPicPr>
              <a:picLocks noChangeAspect="1"/>
            </p:cNvPicPr>
            <p:nvPr/>
          </p:nvPicPr>
          <p:blipFill>
            <a:blip r:embed="rId3"/>
            <a:stretch>
              <a:fillRect/>
            </a:stretch>
          </p:blipFill>
          <p:spPr>
            <a:xfrm>
              <a:off x="2716473" y="1914586"/>
              <a:ext cx="661636" cy="739770"/>
            </a:xfrm>
            <a:prstGeom prst="rect">
              <a:avLst/>
            </a:prstGeom>
          </p:spPr>
        </p:pic>
        <p:sp>
          <p:nvSpPr>
            <p:cNvPr id="24" name="TextBox 23">
              <a:extLst>
                <a:ext uri="{FF2B5EF4-FFF2-40B4-BE49-F238E27FC236}">
                  <a16:creationId xmlns:a16="http://schemas.microsoft.com/office/drawing/2014/main" id="{E0A78DB7-43D0-5C6A-4D11-B6EEB06E51C2}"/>
                </a:ext>
              </a:extLst>
            </p:cNvPr>
            <p:cNvSpPr txBox="1"/>
            <p:nvPr/>
          </p:nvSpPr>
          <p:spPr>
            <a:xfrm>
              <a:off x="1737001" y="2152492"/>
              <a:ext cx="578740" cy="230832"/>
            </a:xfrm>
            <a:prstGeom prst="rect">
              <a:avLst/>
            </a:prstGeom>
            <a:noFill/>
          </p:spPr>
          <p:txBody>
            <a:bodyPr wrap="square" rtlCol="0">
              <a:spAutoFit/>
            </a:bodyPr>
            <a:lstStyle/>
            <a:p>
              <a:r>
                <a:rPr lang="en-US" sz="900" b="1" dirty="0"/>
                <a:t>Inputs</a:t>
              </a:r>
              <a:endParaRPr lang="en-US" sz="825" b="1" dirty="0"/>
            </a:p>
          </p:txBody>
        </p:sp>
        <p:cxnSp>
          <p:nvCxnSpPr>
            <p:cNvPr id="25" name="Straight Arrow Connector 24">
              <a:extLst>
                <a:ext uri="{FF2B5EF4-FFF2-40B4-BE49-F238E27FC236}">
                  <a16:creationId xmlns:a16="http://schemas.microsoft.com/office/drawing/2014/main" id="{FDB0BA31-1EB9-0B76-71E8-1A9834EB731A}"/>
                </a:ext>
              </a:extLst>
            </p:cNvPr>
            <p:cNvCxnSpPr>
              <a:cxnSpLocks/>
            </p:cNvCxnSpPr>
            <p:nvPr/>
          </p:nvCxnSpPr>
          <p:spPr>
            <a:xfrm flipV="1">
              <a:off x="2290473" y="2284203"/>
              <a:ext cx="314516" cy="268"/>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129A0D9-04DC-3697-276C-DB5F16B14BF4}"/>
                </a:ext>
              </a:extLst>
            </p:cNvPr>
            <p:cNvSpPr txBox="1"/>
            <p:nvPr/>
          </p:nvSpPr>
          <p:spPr>
            <a:xfrm>
              <a:off x="3800022" y="2462545"/>
              <a:ext cx="597773" cy="230832"/>
            </a:xfrm>
            <a:prstGeom prst="rect">
              <a:avLst/>
            </a:prstGeom>
            <a:solidFill>
              <a:schemeClr val="bg1"/>
            </a:solidFill>
          </p:spPr>
          <p:txBody>
            <a:bodyPr wrap="square" rtlCol="0">
              <a:spAutoFit/>
            </a:bodyPr>
            <a:lstStyle/>
            <a:p>
              <a:r>
                <a:rPr lang="en-US" sz="900" b="1" dirty="0"/>
                <a:t>Status</a:t>
              </a:r>
              <a:endParaRPr lang="en-US" sz="825" b="1" dirty="0"/>
            </a:p>
          </p:txBody>
        </p:sp>
        <p:sp>
          <p:nvSpPr>
            <p:cNvPr id="27" name="TextBox 26">
              <a:extLst>
                <a:ext uri="{FF2B5EF4-FFF2-40B4-BE49-F238E27FC236}">
                  <a16:creationId xmlns:a16="http://schemas.microsoft.com/office/drawing/2014/main" id="{FC47210E-319D-422E-BBF8-A19007ADD70D}"/>
                </a:ext>
              </a:extLst>
            </p:cNvPr>
            <p:cNvSpPr txBox="1"/>
            <p:nvPr/>
          </p:nvSpPr>
          <p:spPr>
            <a:xfrm>
              <a:off x="3799238" y="2148955"/>
              <a:ext cx="661636" cy="230832"/>
            </a:xfrm>
            <a:prstGeom prst="rect">
              <a:avLst/>
            </a:prstGeom>
            <a:noFill/>
          </p:spPr>
          <p:txBody>
            <a:bodyPr wrap="square" rtlCol="0">
              <a:spAutoFit/>
            </a:bodyPr>
            <a:lstStyle/>
            <a:p>
              <a:r>
                <a:rPr lang="en-US" sz="900" b="1" dirty="0"/>
                <a:t>Outputs</a:t>
              </a:r>
              <a:endParaRPr lang="en-US" sz="825" b="1" dirty="0"/>
            </a:p>
          </p:txBody>
        </p:sp>
        <p:grpSp>
          <p:nvGrpSpPr>
            <p:cNvPr id="28" name="Group 27">
              <a:extLst>
                <a:ext uri="{FF2B5EF4-FFF2-40B4-BE49-F238E27FC236}">
                  <a16:creationId xmlns:a16="http://schemas.microsoft.com/office/drawing/2014/main" id="{735C4659-2474-E224-0827-EC3D361D523E}"/>
                </a:ext>
              </a:extLst>
            </p:cNvPr>
            <p:cNvGrpSpPr/>
            <p:nvPr/>
          </p:nvGrpSpPr>
          <p:grpSpPr>
            <a:xfrm>
              <a:off x="4880477" y="1862853"/>
              <a:ext cx="1385069" cy="850959"/>
              <a:chOff x="7148102" y="1321230"/>
              <a:chExt cx="1846759" cy="1134613"/>
            </a:xfrm>
          </p:grpSpPr>
          <p:sp>
            <p:nvSpPr>
              <p:cNvPr id="29" name="Rectangle 28">
                <a:extLst>
                  <a:ext uri="{FF2B5EF4-FFF2-40B4-BE49-F238E27FC236}">
                    <a16:creationId xmlns:a16="http://schemas.microsoft.com/office/drawing/2014/main" id="{0362C075-C827-A86D-9854-DCD256972B77}"/>
                  </a:ext>
                </a:extLst>
              </p:cNvPr>
              <p:cNvSpPr/>
              <p:nvPr/>
            </p:nvSpPr>
            <p:spPr>
              <a:xfrm>
                <a:off x="7148102" y="1321230"/>
                <a:ext cx="1846759" cy="1134613"/>
              </a:xfrm>
              <a:prstGeom prst="rect">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4" dirty="0"/>
              </a:p>
            </p:txBody>
          </p:sp>
          <p:sp>
            <p:nvSpPr>
              <p:cNvPr id="30" name="TextBox 29">
                <a:extLst>
                  <a:ext uri="{FF2B5EF4-FFF2-40B4-BE49-F238E27FC236}">
                    <a16:creationId xmlns:a16="http://schemas.microsoft.com/office/drawing/2014/main" id="{D064CAB1-7093-7549-8932-32B51CC336C0}"/>
                  </a:ext>
                </a:extLst>
              </p:cNvPr>
              <p:cNvSpPr txBox="1"/>
              <p:nvPr/>
            </p:nvSpPr>
            <p:spPr>
              <a:xfrm>
                <a:off x="7607300" y="1321230"/>
                <a:ext cx="1387560" cy="1092606"/>
              </a:xfrm>
              <a:prstGeom prst="rect">
                <a:avLst/>
              </a:prstGeom>
              <a:noFill/>
            </p:spPr>
            <p:txBody>
              <a:bodyPr wrap="none" rtlCol="0">
                <a:spAutoFit/>
              </a:bodyPr>
              <a:lstStyle/>
              <a:p>
                <a:r>
                  <a:rPr lang="en-US" sz="844" b="1" dirty="0"/>
                  <a:t>Not </a:t>
                </a:r>
                <a:r>
                  <a:rPr lang="en-US" sz="900" b="1" dirty="0"/>
                  <a:t>Configured</a:t>
                </a:r>
                <a:endParaRPr lang="en-US" sz="844" b="1" dirty="0"/>
              </a:p>
              <a:p>
                <a:endParaRPr lang="en-US" sz="375" b="1" dirty="0"/>
              </a:p>
              <a:p>
                <a:r>
                  <a:rPr lang="en-US" sz="900" b="1" dirty="0"/>
                  <a:t>Configured</a:t>
                </a:r>
                <a:endParaRPr lang="en-US" sz="844" b="1" dirty="0"/>
              </a:p>
              <a:p>
                <a:endParaRPr lang="en-US" sz="375" b="1" dirty="0"/>
              </a:p>
              <a:p>
                <a:r>
                  <a:rPr lang="en-US" sz="900" b="1" dirty="0"/>
                  <a:t>Executed</a:t>
                </a:r>
                <a:endParaRPr lang="en-US" sz="844" b="1" dirty="0"/>
              </a:p>
              <a:p>
                <a:endParaRPr lang="en-US" sz="375" b="1" dirty="0"/>
              </a:p>
              <a:p>
                <a:r>
                  <a:rPr lang="en-US" sz="900" b="1" dirty="0"/>
                  <a:t>Error</a:t>
                </a:r>
                <a:endParaRPr lang="en-US" sz="844" b="1" dirty="0"/>
              </a:p>
            </p:txBody>
          </p:sp>
          <p:pic>
            <p:nvPicPr>
              <p:cNvPr id="31" name="Picture 30">
                <a:extLst>
                  <a:ext uri="{FF2B5EF4-FFF2-40B4-BE49-F238E27FC236}">
                    <a16:creationId xmlns:a16="http://schemas.microsoft.com/office/drawing/2014/main" id="{0B96F676-DD77-0D47-4AE7-1CC76D0981D7}"/>
                  </a:ext>
                </a:extLst>
              </p:cNvPr>
              <p:cNvPicPr>
                <a:picLocks noChangeAspect="1"/>
              </p:cNvPicPr>
              <p:nvPr/>
            </p:nvPicPr>
            <p:blipFill>
              <a:blip r:embed="rId4"/>
              <a:srcRect/>
              <a:stretch/>
            </p:blipFill>
            <p:spPr>
              <a:xfrm>
                <a:off x="7211795" y="1906402"/>
                <a:ext cx="460211" cy="185511"/>
              </a:xfrm>
              <a:prstGeom prst="rect">
                <a:avLst/>
              </a:prstGeom>
            </p:spPr>
          </p:pic>
          <p:pic>
            <p:nvPicPr>
              <p:cNvPr id="32" name="Picture 31">
                <a:extLst>
                  <a:ext uri="{FF2B5EF4-FFF2-40B4-BE49-F238E27FC236}">
                    <a16:creationId xmlns:a16="http://schemas.microsoft.com/office/drawing/2014/main" id="{B70D3913-2CEF-BFAB-7883-356606933D10}"/>
                  </a:ext>
                </a:extLst>
              </p:cNvPr>
              <p:cNvPicPr>
                <a:picLocks noChangeAspect="1"/>
              </p:cNvPicPr>
              <p:nvPr/>
            </p:nvPicPr>
            <p:blipFill>
              <a:blip r:embed="rId5"/>
              <a:srcRect/>
              <a:stretch/>
            </p:blipFill>
            <p:spPr>
              <a:xfrm>
                <a:off x="7211794" y="1643425"/>
                <a:ext cx="449751" cy="184149"/>
              </a:xfrm>
              <a:prstGeom prst="rect">
                <a:avLst/>
              </a:prstGeom>
            </p:spPr>
          </p:pic>
          <p:pic>
            <p:nvPicPr>
              <p:cNvPr id="33" name="Picture 32">
                <a:extLst>
                  <a:ext uri="{FF2B5EF4-FFF2-40B4-BE49-F238E27FC236}">
                    <a16:creationId xmlns:a16="http://schemas.microsoft.com/office/drawing/2014/main" id="{1EDC19F1-F93A-F659-003A-741EC6206C34}"/>
                  </a:ext>
                </a:extLst>
              </p:cNvPr>
              <p:cNvPicPr>
                <a:picLocks noChangeAspect="1"/>
              </p:cNvPicPr>
              <p:nvPr/>
            </p:nvPicPr>
            <p:blipFill>
              <a:blip r:embed="rId6"/>
              <a:srcRect/>
              <a:stretch/>
            </p:blipFill>
            <p:spPr>
              <a:xfrm>
                <a:off x="7211795" y="2164043"/>
                <a:ext cx="449751" cy="243541"/>
              </a:xfrm>
              <a:prstGeom prst="rect">
                <a:avLst/>
              </a:prstGeom>
            </p:spPr>
          </p:pic>
          <p:pic>
            <p:nvPicPr>
              <p:cNvPr id="34" name="Picture 33">
                <a:extLst>
                  <a:ext uri="{FF2B5EF4-FFF2-40B4-BE49-F238E27FC236}">
                    <a16:creationId xmlns:a16="http://schemas.microsoft.com/office/drawing/2014/main" id="{76134A8D-0E0D-CE66-F7CE-98603C2A8C96}"/>
                  </a:ext>
                </a:extLst>
              </p:cNvPr>
              <p:cNvPicPr>
                <a:picLocks noChangeAspect="1"/>
              </p:cNvPicPr>
              <p:nvPr/>
            </p:nvPicPr>
            <p:blipFill>
              <a:blip r:embed="rId7"/>
              <a:srcRect/>
              <a:stretch/>
            </p:blipFill>
            <p:spPr>
              <a:xfrm>
                <a:off x="7202607" y="1381574"/>
                <a:ext cx="449751" cy="187540"/>
              </a:xfrm>
              <a:prstGeom prst="rect">
                <a:avLst/>
              </a:prstGeom>
            </p:spPr>
          </p:pic>
        </p:grpSp>
        <p:cxnSp>
          <p:nvCxnSpPr>
            <p:cNvPr id="35" name="Straight Arrow Connector 34">
              <a:extLst>
                <a:ext uri="{FF2B5EF4-FFF2-40B4-BE49-F238E27FC236}">
                  <a16:creationId xmlns:a16="http://schemas.microsoft.com/office/drawing/2014/main" id="{239C5B45-B81A-4006-03FB-EF56152E205E}"/>
                </a:ext>
              </a:extLst>
            </p:cNvPr>
            <p:cNvCxnSpPr>
              <a:cxnSpLocks/>
            </p:cNvCxnSpPr>
            <p:nvPr/>
          </p:nvCxnSpPr>
          <p:spPr>
            <a:xfrm flipH="1" flipV="1">
              <a:off x="3460271" y="2193917"/>
              <a:ext cx="296778" cy="65965"/>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74BC492-5D96-BB85-E707-42342EA66205}"/>
                </a:ext>
              </a:extLst>
            </p:cNvPr>
            <p:cNvCxnSpPr>
              <a:cxnSpLocks/>
            </p:cNvCxnSpPr>
            <p:nvPr/>
          </p:nvCxnSpPr>
          <p:spPr>
            <a:xfrm flipH="1">
              <a:off x="3457757" y="2265527"/>
              <a:ext cx="299535" cy="11426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288EA30-4A3C-C082-CDAE-A9C9E1C1D6DA}"/>
                </a:ext>
              </a:extLst>
            </p:cNvPr>
            <p:cNvCxnSpPr>
              <a:cxnSpLocks/>
            </p:cNvCxnSpPr>
            <p:nvPr/>
          </p:nvCxnSpPr>
          <p:spPr>
            <a:xfrm flipH="1">
              <a:off x="3380966" y="2582450"/>
              <a:ext cx="418272"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EF6863ED-DB22-BD9A-3C8D-D65DDD391C7E}"/>
                </a:ext>
              </a:extLst>
            </p:cNvPr>
            <p:cNvCxnSpPr>
              <a:cxnSpLocks/>
            </p:cNvCxnSpPr>
            <p:nvPr/>
          </p:nvCxnSpPr>
          <p:spPr>
            <a:xfrm>
              <a:off x="4290357" y="2569170"/>
              <a:ext cx="404978" cy="208"/>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292814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7D81-1CBD-DF62-1FD8-82328C13BECA}"/>
              </a:ext>
            </a:extLst>
          </p:cNvPr>
          <p:cNvSpPr>
            <a:spLocks noGrp="1"/>
          </p:cNvSpPr>
          <p:nvPr>
            <p:ph type="title"/>
          </p:nvPr>
        </p:nvSpPr>
        <p:spPr/>
        <p:txBody>
          <a:bodyPr/>
          <a:lstStyle/>
          <a:p>
            <a:r>
              <a:rPr lang="en-US" dirty="0"/>
              <a:t>New Node: Column </a:t>
            </a:r>
            <a:r>
              <a:rPr lang="en-US" dirty="0" err="1"/>
              <a:t>Appender</a:t>
            </a:r>
            <a:endParaRPr lang="en-US" dirty="0"/>
          </a:p>
        </p:txBody>
      </p:sp>
      <p:sp>
        <p:nvSpPr>
          <p:cNvPr id="3" name="Content Placeholder 2">
            <a:extLst>
              <a:ext uri="{FF2B5EF4-FFF2-40B4-BE49-F238E27FC236}">
                <a16:creationId xmlns:a16="http://schemas.microsoft.com/office/drawing/2014/main" id="{3CC7CCAA-98E5-1181-79F2-A46120E0159A}"/>
              </a:ext>
            </a:extLst>
          </p:cNvPr>
          <p:cNvSpPr>
            <a:spLocks noGrp="1"/>
          </p:cNvSpPr>
          <p:nvPr>
            <p:ph idx="1"/>
          </p:nvPr>
        </p:nvSpPr>
        <p:spPr/>
        <p:txBody>
          <a:bodyPr/>
          <a:lstStyle/>
          <a:p>
            <a:r>
              <a:rPr lang="en-US" dirty="0"/>
              <a:t>Combine two data tables side-by-side</a:t>
            </a:r>
          </a:p>
          <a:p>
            <a:pPr lvl="1"/>
            <a:r>
              <a:rPr lang="en-US" dirty="0"/>
              <a:t>Assuming the same order of rows</a:t>
            </a:r>
          </a:p>
          <a:p>
            <a:r>
              <a:rPr lang="en-US" dirty="0"/>
              <a:t>Table on top input port </a:t>
            </a:r>
            <a:r>
              <a:rPr lang="en-US" dirty="0">
                <a:sym typeface="Wingdings" panose="05000000000000000000" pitchFamily="2" charset="2"/>
              </a:rPr>
              <a:t> Left on the new table</a:t>
            </a:r>
          </a:p>
          <a:p>
            <a:r>
              <a:rPr lang="en-US" dirty="0"/>
              <a:t>Table on bottom input port </a:t>
            </a:r>
            <a:r>
              <a:rPr lang="en-US" dirty="0">
                <a:sym typeface="Wingdings" panose="05000000000000000000" pitchFamily="2" charset="2"/>
              </a:rPr>
              <a:t> Right on the new table</a:t>
            </a:r>
          </a:p>
          <a:p>
            <a:endParaRPr lang="en-US" dirty="0"/>
          </a:p>
        </p:txBody>
      </p:sp>
      <p:pic>
        <p:nvPicPr>
          <p:cNvPr id="10" name="Grafik 9" descr="Ein Bild, das Screenshot, Text, Schrift, Logo enthält.&#10;&#10;Automatisch generierte Beschreibung">
            <a:extLst>
              <a:ext uri="{FF2B5EF4-FFF2-40B4-BE49-F238E27FC236}">
                <a16:creationId xmlns:a16="http://schemas.microsoft.com/office/drawing/2014/main" id="{F576BBF0-E708-B3C6-75DB-501B301152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9966" y="637441"/>
            <a:ext cx="1403358" cy="1253927"/>
          </a:xfrm>
          <a:prstGeom prst="rect">
            <a:avLst/>
          </a:prstGeom>
        </p:spPr>
      </p:pic>
      <p:grpSp>
        <p:nvGrpSpPr>
          <p:cNvPr id="6" name="Gruppieren 5">
            <a:extLst>
              <a:ext uri="{FF2B5EF4-FFF2-40B4-BE49-F238E27FC236}">
                <a16:creationId xmlns:a16="http://schemas.microsoft.com/office/drawing/2014/main" id="{97796734-8CDA-FBAD-2EE2-2104982DF9C2}"/>
              </a:ext>
            </a:extLst>
          </p:cNvPr>
          <p:cNvGrpSpPr>
            <a:grpSpLocks noChangeAspect="1"/>
          </p:cNvGrpSpPr>
          <p:nvPr/>
        </p:nvGrpSpPr>
        <p:grpSpPr>
          <a:xfrm>
            <a:off x="607598" y="2419200"/>
            <a:ext cx="7852401" cy="2359116"/>
            <a:chOff x="454400" y="2658922"/>
            <a:chExt cx="8314444" cy="2497929"/>
          </a:xfrm>
        </p:grpSpPr>
        <p:grpSp>
          <p:nvGrpSpPr>
            <p:cNvPr id="18" name="Gruppieren 17">
              <a:extLst>
                <a:ext uri="{FF2B5EF4-FFF2-40B4-BE49-F238E27FC236}">
                  <a16:creationId xmlns:a16="http://schemas.microsoft.com/office/drawing/2014/main" id="{539A68E6-9C43-F315-E8F4-65EC2C415B73}"/>
                </a:ext>
              </a:extLst>
            </p:cNvPr>
            <p:cNvGrpSpPr/>
            <p:nvPr/>
          </p:nvGrpSpPr>
          <p:grpSpPr>
            <a:xfrm>
              <a:off x="510438" y="3327905"/>
              <a:ext cx="8258406" cy="1828946"/>
              <a:chOff x="510438" y="3327905"/>
              <a:chExt cx="8258406" cy="1828946"/>
            </a:xfrm>
          </p:grpSpPr>
          <p:pic>
            <p:nvPicPr>
              <p:cNvPr id="11" name="Grafik 10" descr="Ein Bild, das Text, Screenshot, Zahl, Schrift enthält.&#10;&#10;Automatisch generierte Beschreibung">
                <a:extLst>
                  <a:ext uri="{FF2B5EF4-FFF2-40B4-BE49-F238E27FC236}">
                    <a16:creationId xmlns:a16="http://schemas.microsoft.com/office/drawing/2014/main" id="{B43A2E27-9726-B6A3-132C-1454CB2F31FF}"/>
                  </a:ext>
                </a:extLst>
              </p:cNvPr>
              <p:cNvPicPr>
                <a:picLocks noChangeAspect="1"/>
              </p:cNvPicPr>
              <p:nvPr/>
            </p:nvPicPr>
            <p:blipFill rotWithShape="1">
              <a:blip r:embed="rId3">
                <a:extLst>
                  <a:ext uri="{28A0092B-C50C-407E-A947-70E740481C1C}">
                    <a14:useLocalDpi xmlns:a14="http://schemas.microsoft.com/office/drawing/2010/main" val="0"/>
                  </a:ext>
                </a:extLst>
              </a:blip>
              <a:srcRect b="10423"/>
              <a:stretch/>
            </p:blipFill>
            <p:spPr>
              <a:xfrm>
                <a:off x="510438" y="3513857"/>
                <a:ext cx="1639637" cy="1642994"/>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5B75BFDA-28ED-67BB-8C90-614689AA0F9B}"/>
                  </a:ext>
                </a:extLst>
              </p:cNvPr>
              <p:cNvSpPr txBox="1"/>
              <p:nvPr/>
            </p:nvSpPr>
            <p:spPr>
              <a:xfrm>
                <a:off x="2121062" y="3636945"/>
                <a:ext cx="906905" cy="1180699"/>
              </a:xfrm>
              <a:prstGeom prst="rect">
                <a:avLst/>
              </a:prstGeom>
              <a:noFill/>
              <a:ln w="15875">
                <a:noFill/>
              </a:ln>
            </p:spPr>
            <p:txBody>
              <a:bodyPr wrap="square" lIns="36000" tIns="36000" rIns="36000" bIns="36000" rtlCol="0" anchor="ctr" anchorCtr="0">
                <a:spAutoFit/>
              </a:bodyPr>
              <a:lstStyle/>
              <a:p>
                <a:pPr algn="ctr"/>
                <a:r>
                  <a:rPr lang="en-US" sz="7200" dirty="0">
                    <a:solidFill>
                      <a:srgbClr val="FFD800"/>
                    </a:solidFill>
                  </a:rPr>
                  <a:t>+</a:t>
                </a:r>
              </a:p>
            </p:txBody>
          </p:sp>
          <p:sp>
            <p:nvSpPr>
              <p:cNvPr id="15" name="Arrow: Right 14">
                <a:extLst>
                  <a:ext uri="{FF2B5EF4-FFF2-40B4-BE49-F238E27FC236}">
                    <a16:creationId xmlns:a16="http://schemas.microsoft.com/office/drawing/2014/main" id="{C2E0BA53-53A0-12C3-760F-10A26CB9A4A4}"/>
                  </a:ext>
                </a:extLst>
              </p:cNvPr>
              <p:cNvSpPr/>
              <p:nvPr/>
            </p:nvSpPr>
            <p:spPr>
              <a:xfrm>
                <a:off x="5756057" y="4074662"/>
                <a:ext cx="643813" cy="357194"/>
              </a:xfrm>
              <a:prstGeom prst="rightArrow">
                <a:avLst/>
              </a:prstGeom>
              <a:solidFill>
                <a:srgbClr val="FFD80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pic>
            <p:nvPicPr>
              <p:cNvPr id="12" name="Grafik 11" descr="Ein Bild, das Text, Screenshot, Schrift, Zahl enthält.&#10;&#10;Automatisch generierte Beschreibung">
                <a:extLst>
                  <a:ext uri="{FF2B5EF4-FFF2-40B4-BE49-F238E27FC236}">
                    <a16:creationId xmlns:a16="http://schemas.microsoft.com/office/drawing/2014/main" id="{2780E142-36CE-20DD-F9D2-CF6A755C7DE1}"/>
                  </a:ext>
                </a:extLst>
              </p:cNvPr>
              <p:cNvPicPr>
                <a:picLocks noChangeAspect="1"/>
              </p:cNvPicPr>
              <p:nvPr/>
            </p:nvPicPr>
            <p:blipFill rotWithShape="1">
              <a:blip r:embed="rId4">
                <a:extLst>
                  <a:ext uri="{28A0092B-C50C-407E-A947-70E740481C1C}">
                    <a14:useLocalDpi xmlns:a14="http://schemas.microsoft.com/office/drawing/2010/main" val="0"/>
                  </a:ext>
                </a:extLst>
              </a:blip>
              <a:srcRect l="497" t="16733" r="54814" b="31669"/>
              <a:stretch/>
            </p:blipFill>
            <p:spPr>
              <a:xfrm>
                <a:off x="2961193" y="3511040"/>
                <a:ext cx="2600553" cy="1645811"/>
              </a:xfrm>
              <a:prstGeom prst="rect">
                <a:avLst/>
              </a:prstGeom>
              <a:effectLst>
                <a:outerShdw blurRad="50800" dist="38100" dir="2700000" algn="tl" rotWithShape="0">
                  <a:prstClr val="black">
                    <a:alpha val="40000"/>
                  </a:prstClr>
                </a:outerShdw>
              </a:effectLst>
            </p:spPr>
          </p:pic>
          <p:pic>
            <p:nvPicPr>
              <p:cNvPr id="17" name="Grafik 16" descr="Ein Bild, das Text, Screenshot, Schrift, Zahl enthält.&#10;&#10;Automatisch generierte Beschreibung">
                <a:extLst>
                  <a:ext uri="{FF2B5EF4-FFF2-40B4-BE49-F238E27FC236}">
                    <a16:creationId xmlns:a16="http://schemas.microsoft.com/office/drawing/2014/main" id="{CF797FAA-730F-917F-D648-628B70ABD86D}"/>
                  </a:ext>
                </a:extLst>
              </p:cNvPr>
              <p:cNvPicPr>
                <a:picLocks noChangeAspect="1"/>
              </p:cNvPicPr>
              <p:nvPr/>
            </p:nvPicPr>
            <p:blipFill rotWithShape="1">
              <a:blip r:embed="rId5">
                <a:extLst>
                  <a:ext uri="{28A0092B-C50C-407E-A947-70E740481C1C}">
                    <a14:useLocalDpi xmlns:a14="http://schemas.microsoft.com/office/drawing/2010/main" val="0"/>
                  </a:ext>
                </a:extLst>
              </a:blip>
              <a:srcRect r="22255"/>
              <a:stretch/>
            </p:blipFill>
            <p:spPr>
              <a:xfrm>
                <a:off x="6526785" y="3327905"/>
                <a:ext cx="2242059" cy="1828946"/>
              </a:xfrm>
              <a:prstGeom prst="rect">
                <a:avLst/>
              </a:prstGeom>
              <a:effectLst>
                <a:outerShdw blurRad="50800" dist="38100" dir="2700000" algn="tl" rotWithShape="0">
                  <a:prstClr val="black">
                    <a:alpha val="40000"/>
                  </a:prstClr>
                </a:outerShdw>
              </a:effectLst>
            </p:spPr>
          </p:pic>
        </p:grpSp>
        <p:sp>
          <p:nvSpPr>
            <p:cNvPr id="4" name="Fumetto: rettangolo con angoli arrotondati 12">
              <a:extLst>
                <a:ext uri="{FF2B5EF4-FFF2-40B4-BE49-F238E27FC236}">
                  <a16:creationId xmlns:a16="http://schemas.microsoft.com/office/drawing/2014/main" id="{AC58A6C3-A1D9-99EA-16CF-1D0BE6890955}"/>
                </a:ext>
              </a:extLst>
            </p:cNvPr>
            <p:cNvSpPr/>
            <p:nvPr/>
          </p:nvSpPr>
          <p:spPr>
            <a:xfrm>
              <a:off x="3791414" y="2658922"/>
              <a:ext cx="1425637" cy="521708"/>
            </a:xfrm>
            <a:prstGeom prst="wedgeRoundRectCallout">
              <a:avLst>
                <a:gd name="adj1" fmla="val -34874"/>
                <a:gd name="adj2" fmla="val 96059"/>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Right table: Song lyrics</a:t>
              </a:r>
            </a:p>
          </p:txBody>
        </p:sp>
        <p:sp>
          <p:nvSpPr>
            <p:cNvPr id="5" name="Fumetto: rettangolo con angoli arrotondati 12">
              <a:extLst>
                <a:ext uri="{FF2B5EF4-FFF2-40B4-BE49-F238E27FC236}">
                  <a16:creationId xmlns:a16="http://schemas.microsoft.com/office/drawing/2014/main" id="{5DD4F55D-7C48-9FDB-A23C-29FEDBD5BD8E}"/>
                </a:ext>
              </a:extLst>
            </p:cNvPr>
            <p:cNvSpPr/>
            <p:nvPr/>
          </p:nvSpPr>
          <p:spPr>
            <a:xfrm>
              <a:off x="454400" y="2658922"/>
              <a:ext cx="1695676" cy="521708"/>
            </a:xfrm>
            <a:prstGeom prst="wedgeRoundRectCallout">
              <a:avLst>
                <a:gd name="adj1" fmla="val -8310"/>
                <a:gd name="adj2" fmla="val 101758"/>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356616" rtl="0" eaLnBrk="1" latinLnBrk="0" hangingPunct="1">
                <a:defRPr sz="1404" kern="1200">
                  <a:solidFill>
                    <a:schemeClr val="lt1"/>
                  </a:solidFill>
                  <a:latin typeface="+mn-lt"/>
                  <a:ea typeface="+mn-ea"/>
                  <a:cs typeface="+mn-cs"/>
                </a:defRPr>
              </a:lvl1pPr>
              <a:lvl2pPr marL="356616" algn="l" defTabSz="356616" rtl="0" eaLnBrk="1" latinLnBrk="0" hangingPunct="1">
                <a:defRPr sz="1404" kern="1200">
                  <a:solidFill>
                    <a:schemeClr val="lt1"/>
                  </a:solidFill>
                  <a:latin typeface="+mn-lt"/>
                  <a:ea typeface="+mn-ea"/>
                  <a:cs typeface="+mn-cs"/>
                </a:defRPr>
              </a:lvl2pPr>
              <a:lvl3pPr marL="713232" algn="l" defTabSz="356616" rtl="0" eaLnBrk="1" latinLnBrk="0" hangingPunct="1">
                <a:defRPr sz="1404" kern="1200">
                  <a:solidFill>
                    <a:schemeClr val="lt1"/>
                  </a:solidFill>
                  <a:latin typeface="+mn-lt"/>
                  <a:ea typeface="+mn-ea"/>
                  <a:cs typeface="+mn-cs"/>
                </a:defRPr>
              </a:lvl3pPr>
              <a:lvl4pPr marL="1069848" algn="l" defTabSz="356616" rtl="0" eaLnBrk="1" latinLnBrk="0" hangingPunct="1">
                <a:defRPr sz="1404" kern="1200">
                  <a:solidFill>
                    <a:schemeClr val="lt1"/>
                  </a:solidFill>
                  <a:latin typeface="+mn-lt"/>
                  <a:ea typeface="+mn-ea"/>
                  <a:cs typeface="+mn-cs"/>
                </a:defRPr>
              </a:lvl4pPr>
              <a:lvl5pPr marL="1426464" algn="l" defTabSz="356616" rtl="0" eaLnBrk="1" latinLnBrk="0" hangingPunct="1">
                <a:defRPr sz="1404" kern="1200">
                  <a:solidFill>
                    <a:schemeClr val="lt1"/>
                  </a:solidFill>
                  <a:latin typeface="+mn-lt"/>
                  <a:ea typeface="+mn-ea"/>
                  <a:cs typeface="+mn-cs"/>
                </a:defRPr>
              </a:lvl5pPr>
              <a:lvl6pPr marL="1783080" algn="l" defTabSz="356616" rtl="0" eaLnBrk="1" latinLnBrk="0" hangingPunct="1">
                <a:defRPr sz="1404" kern="1200">
                  <a:solidFill>
                    <a:schemeClr val="lt1"/>
                  </a:solidFill>
                  <a:latin typeface="+mn-lt"/>
                  <a:ea typeface="+mn-ea"/>
                  <a:cs typeface="+mn-cs"/>
                </a:defRPr>
              </a:lvl6pPr>
              <a:lvl7pPr marL="2139696" algn="l" defTabSz="356616" rtl="0" eaLnBrk="1" latinLnBrk="0" hangingPunct="1">
                <a:defRPr sz="1404" kern="1200">
                  <a:solidFill>
                    <a:schemeClr val="lt1"/>
                  </a:solidFill>
                  <a:latin typeface="+mn-lt"/>
                  <a:ea typeface="+mn-ea"/>
                  <a:cs typeface="+mn-cs"/>
                </a:defRPr>
              </a:lvl7pPr>
              <a:lvl8pPr marL="2496312" algn="l" defTabSz="356616" rtl="0" eaLnBrk="1" latinLnBrk="0" hangingPunct="1">
                <a:defRPr sz="1404" kern="1200">
                  <a:solidFill>
                    <a:schemeClr val="lt1"/>
                  </a:solidFill>
                  <a:latin typeface="+mn-lt"/>
                  <a:ea typeface="+mn-ea"/>
                  <a:cs typeface="+mn-cs"/>
                </a:defRPr>
              </a:lvl8pPr>
              <a:lvl9pPr marL="2852928" algn="l" defTabSz="356616" rtl="0" eaLnBrk="1" latinLnBrk="0" hangingPunct="1">
                <a:defRPr sz="1404" kern="1200">
                  <a:solidFill>
                    <a:schemeClr val="lt1"/>
                  </a:solidFill>
                  <a:latin typeface="+mn-lt"/>
                  <a:ea typeface="+mn-ea"/>
                  <a:cs typeface="+mn-cs"/>
                </a:defRPr>
              </a:lvl9pPr>
            </a:lstStyle>
            <a:p>
              <a:pPr algn="ctr"/>
              <a:r>
                <a:rPr lang="en-US" sz="1400" dirty="0">
                  <a:solidFill>
                    <a:schemeClr val="tx1"/>
                  </a:solidFill>
                </a:rPr>
                <a:t>Left table: Song numbers</a:t>
              </a:r>
            </a:p>
          </p:txBody>
        </p:sp>
      </p:grpSp>
    </p:spTree>
    <p:extLst>
      <p:ext uri="{BB962C8B-B14F-4D97-AF65-F5344CB8AC3E}">
        <p14:creationId xmlns:p14="http://schemas.microsoft.com/office/powerpoint/2010/main" val="18705256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3D3B2-0531-C277-9D32-532C3A81C990}"/>
              </a:ext>
            </a:extLst>
          </p:cNvPr>
          <p:cNvSpPr>
            <a:spLocks noGrp="1"/>
          </p:cNvSpPr>
          <p:nvPr>
            <p:ph type="title"/>
          </p:nvPr>
        </p:nvSpPr>
        <p:spPr/>
        <p:txBody>
          <a:bodyPr/>
          <a:lstStyle/>
          <a:p>
            <a:r>
              <a:rPr lang="en-US" dirty="0" err="1"/>
              <a:t>Metanode</a:t>
            </a:r>
            <a:endParaRPr lang="en-US" dirty="0"/>
          </a:p>
        </p:txBody>
      </p:sp>
      <p:sp>
        <p:nvSpPr>
          <p:cNvPr id="3" name="Content Placeholder 2">
            <a:extLst>
              <a:ext uri="{FF2B5EF4-FFF2-40B4-BE49-F238E27FC236}">
                <a16:creationId xmlns:a16="http://schemas.microsoft.com/office/drawing/2014/main" id="{76982C86-9FB5-D94D-F2E7-A33E93DB326A}"/>
              </a:ext>
            </a:extLst>
          </p:cNvPr>
          <p:cNvSpPr>
            <a:spLocks noGrp="1"/>
          </p:cNvSpPr>
          <p:nvPr>
            <p:ph idx="1"/>
          </p:nvPr>
        </p:nvSpPr>
        <p:spPr/>
        <p:txBody>
          <a:bodyPr/>
          <a:lstStyle/>
          <a:p>
            <a:r>
              <a:rPr lang="en-US" dirty="0"/>
              <a:t>Multiple nodes into a single node-like entity, </a:t>
            </a:r>
            <a:r>
              <a:rPr lang="en-US" dirty="0" err="1"/>
              <a:t>metanode</a:t>
            </a:r>
            <a:endParaRPr lang="en-US" dirty="0"/>
          </a:p>
          <a:p>
            <a:r>
              <a:rPr lang="en-US" dirty="0"/>
              <a:t>To simplify a workflow</a:t>
            </a:r>
          </a:p>
        </p:txBody>
      </p:sp>
      <p:grpSp>
        <p:nvGrpSpPr>
          <p:cNvPr id="18" name="Gruppieren 17">
            <a:extLst>
              <a:ext uri="{FF2B5EF4-FFF2-40B4-BE49-F238E27FC236}">
                <a16:creationId xmlns:a16="http://schemas.microsoft.com/office/drawing/2014/main" id="{8CFA750C-EB97-41B8-EE08-29977B012DC0}"/>
              </a:ext>
            </a:extLst>
          </p:cNvPr>
          <p:cNvGrpSpPr/>
          <p:nvPr/>
        </p:nvGrpSpPr>
        <p:grpSpPr>
          <a:xfrm>
            <a:off x="1209912" y="1787651"/>
            <a:ext cx="6112516" cy="1014641"/>
            <a:chOff x="1209912" y="2073400"/>
            <a:chExt cx="6112516" cy="1014641"/>
          </a:xfrm>
        </p:grpSpPr>
        <p:pic>
          <p:nvPicPr>
            <p:cNvPr id="17" name="Grafik 16" descr="Ein Bild, das Screenshot, Diagramm, Design enthält.&#10;&#10;Automatisch generierte Beschreibung">
              <a:extLst>
                <a:ext uri="{FF2B5EF4-FFF2-40B4-BE49-F238E27FC236}">
                  <a16:creationId xmlns:a16="http://schemas.microsoft.com/office/drawing/2014/main" id="{873918B7-12E5-9B4E-72E5-27280F8342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42" y="2073400"/>
              <a:ext cx="1272186" cy="792592"/>
            </a:xfrm>
            <a:prstGeom prst="rect">
              <a:avLst/>
            </a:prstGeom>
            <a:effectLst>
              <a:outerShdw blurRad="50800" dist="38100" dir="2700000" algn="tl" rotWithShape="0">
                <a:prstClr val="black">
                  <a:alpha val="40000"/>
                </a:prstClr>
              </a:outerShdw>
            </a:effectLst>
          </p:spPr>
        </p:pic>
        <p:pic>
          <p:nvPicPr>
            <p:cNvPr id="8" name="Grafik 7" descr="Ein Bild, das Text, Screenshot, Reihe, gelb enthält.&#10;&#10;Automatisch generierte Beschreibung">
              <a:extLst>
                <a:ext uri="{FF2B5EF4-FFF2-40B4-BE49-F238E27FC236}">
                  <a16:creationId xmlns:a16="http://schemas.microsoft.com/office/drawing/2014/main" id="{1073B9A8-A99F-8E5A-B8BE-35998D6ECE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9912" y="2138247"/>
              <a:ext cx="3903263" cy="949794"/>
            </a:xfrm>
            <a:prstGeom prst="rect">
              <a:avLst/>
            </a:prstGeom>
            <a:effectLst>
              <a:outerShdw blurRad="50800" dist="38100" dir="2700000" algn="tl" rotWithShape="0">
                <a:prstClr val="black">
                  <a:alpha val="40000"/>
                </a:prstClr>
              </a:outerShdw>
            </a:effectLst>
          </p:spPr>
        </p:pic>
        <p:sp>
          <p:nvSpPr>
            <p:cNvPr id="7" name="Arrow: Right 6">
              <a:extLst>
                <a:ext uri="{FF2B5EF4-FFF2-40B4-BE49-F238E27FC236}">
                  <a16:creationId xmlns:a16="http://schemas.microsoft.com/office/drawing/2014/main" id="{AC0BEB1E-3B6F-1EEA-5186-713018EB4AB3}"/>
                </a:ext>
              </a:extLst>
            </p:cNvPr>
            <p:cNvSpPr/>
            <p:nvPr/>
          </p:nvSpPr>
          <p:spPr>
            <a:xfrm>
              <a:off x="5374433" y="2394858"/>
              <a:ext cx="503853" cy="323461"/>
            </a:xfrm>
            <a:prstGeom prst="rightArrow">
              <a:avLst/>
            </a:prstGeom>
            <a:solidFill>
              <a:srgbClr val="FFD80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grpSp>
        <p:nvGrpSpPr>
          <p:cNvPr id="19" name="Gruppieren 18">
            <a:extLst>
              <a:ext uri="{FF2B5EF4-FFF2-40B4-BE49-F238E27FC236}">
                <a16:creationId xmlns:a16="http://schemas.microsoft.com/office/drawing/2014/main" id="{C6FABB71-4FE8-EF76-53D7-FD31E8035013}"/>
              </a:ext>
            </a:extLst>
          </p:cNvPr>
          <p:cNvGrpSpPr/>
          <p:nvPr/>
        </p:nvGrpSpPr>
        <p:grpSpPr>
          <a:xfrm>
            <a:off x="666762" y="2994787"/>
            <a:ext cx="7810475" cy="1754080"/>
            <a:chOff x="721566" y="3454019"/>
            <a:chExt cx="7810475" cy="1754080"/>
          </a:xfrm>
        </p:grpSpPr>
        <p:pic>
          <p:nvPicPr>
            <p:cNvPr id="15" name="Grafik 14" descr="Ein Bild, das Text, Screenshot, Diagramm, Reihe enthält.&#10;&#10;Automatisch generierte Beschreibung">
              <a:extLst>
                <a:ext uri="{FF2B5EF4-FFF2-40B4-BE49-F238E27FC236}">
                  <a16:creationId xmlns:a16="http://schemas.microsoft.com/office/drawing/2014/main" id="{B3D85A14-123A-D3EC-9D5F-9C6A6B79D7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4626" y="3454019"/>
              <a:ext cx="2247415" cy="1754080"/>
            </a:xfrm>
            <a:prstGeom prst="rect">
              <a:avLst/>
            </a:prstGeom>
            <a:effectLst>
              <a:outerShdw blurRad="50800" dist="38100" dir="2700000" algn="tl" rotWithShape="0">
                <a:prstClr val="black">
                  <a:alpha val="40000"/>
                </a:prstClr>
              </a:outerShdw>
            </a:effectLst>
          </p:spPr>
        </p:pic>
        <p:pic>
          <p:nvPicPr>
            <p:cNvPr id="13" name="Grafik 12" descr="Ein Bild, das Text, Screenshot, Reihe, Schrift enthält.&#10;&#10;Automatisch generierte Beschreibung">
              <a:extLst>
                <a:ext uri="{FF2B5EF4-FFF2-40B4-BE49-F238E27FC236}">
                  <a16:creationId xmlns:a16="http://schemas.microsoft.com/office/drawing/2014/main" id="{6B3D1377-D85F-C804-B6A4-FA4E791041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566" y="3500381"/>
              <a:ext cx="4467611" cy="1707718"/>
            </a:xfrm>
            <a:prstGeom prst="rect">
              <a:avLst/>
            </a:prstGeom>
            <a:effectLst>
              <a:outerShdw blurRad="50800" dist="38100" dir="2700000" algn="tl" rotWithShape="0">
                <a:prstClr val="black">
                  <a:alpha val="40000"/>
                </a:prstClr>
              </a:outerShdw>
            </a:effectLst>
          </p:spPr>
        </p:pic>
        <p:sp>
          <p:nvSpPr>
            <p:cNvPr id="10" name="Arrow: Right 9">
              <a:extLst>
                <a:ext uri="{FF2B5EF4-FFF2-40B4-BE49-F238E27FC236}">
                  <a16:creationId xmlns:a16="http://schemas.microsoft.com/office/drawing/2014/main" id="{F31EB9C3-9CA1-33F4-04A6-13A9244832B7}"/>
                </a:ext>
              </a:extLst>
            </p:cNvPr>
            <p:cNvSpPr/>
            <p:nvPr/>
          </p:nvSpPr>
          <p:spPr>
            <a:xfrm>
              <a:off x="5374433" y="4105284"/>
              <a:ext cx="503853" cy="323461"/>
            </a:xfrm>
            <a:prstGeom prst="rightArrow">
              <a:avLst/>
            </a:prstGeom>
            <a:solidFill>
              <a:srgbClr val="FFD80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spTree>
    <p:extLst>
      <p:ext uri="{BB962C8B-B14F-4D97-AF65-F5344CB8AC3E}">
        <p14:creationId xmlns:p14="http://schemas.microsoft.com/office/powerpoint/2010/main" val="32647834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71679-B657-4B0B-3174-31A6B4F3EA53}"/>
              </a:ext>
            </a:extLst>
          </p:cNvPr>
          <p:cNvSpPr>
            <a:spLocks noGrp="1"/>
          </p:cNvSpPr>
          <p:nvPr>
            <p:ph type="title"/>
          </p:nvPr>
        </p:nvSpPr>
        <p:spPr/>
        <p:txBody>
          <a:bodyPr/>
          <a:lstStyle/>
          <a:p>
            <a:r>
              <a:rPr lang="en-US" dirty="0"/>
              <a:t>Creating a </a:t>
            </a:r>
            <a:r>
              <a:rPr lang="en-US" dirty="0" err="1"/>
              <a:t>Metanode</a:t>
            </a:r>
            <a:endParaRPr lang="en-US" dirty="0"/>
          </a:p>
        </p:txBody>
      </p:sp>
      <p:sp>
        <p:nvSpPr>
          <p:cNvPr id="3" name="Content Placeholder 2">
            <a:extLst>
              <a:ext uri="{FF2B5EF4-FFF2-40B4-BE49-F238E27FC236}">
                <a16:creationId xmlns:a16="http://schemas.microsoft.com/office/drawing/2014/main" id="{BBA913FF-6293-1DD5-0F13-4ACE25FF59C6}"/>
              </a:ext>
            </a:extLst>
          </p:cNvPr>
          <p:cNvSpPr>
            <a:spLocks noGrp="1"/>
          </p:cNvSpPr>
          <p:nvPr>
            <p:ph idx="1"/>
          </p:nvPr>
        </p:nvSpPr>
        <p:spPr/>
        <p:txBody>
          <a:bodyPr/>
          <a:lstStyle/>
          <a:p>
            <a:r>
              <a:rPr lang="en-US" dirty="0"/>
              <a:t>Step 1: Select nodes to be included</a:t>
            </a:r>
          </a:p>
          <a:p>
            <a:r>
              <a:rPr lang="en-US" dirty="0"/>
              <a:t>Step 2: Right click, create a </a:t>
            </a:r>
            <a:r>
              <a:rPr lang="en-US" dirty="0" err="1"/>
              <a:t>metanode</a:t>
            </a:r>
            <a:endParaRPr lang="en-US" dirty="0"/>
          </a:p>
          <a:p>
            <a:r>
              <a:rPr lang="en-US" dirty="0"/>
              <a:t>Step 3: Assign a name to the </a:t>
            </a:r>
            <a:r>
              <a:rPr lang="en-US" dirty="0" err="1"/>
              <a:t>metanode</a:t>
            </a:r>
            <a:endParaRPr lang="en-US" dirty="0"/>
          </a:p>
          <a:p>
            <a:endParaRPr lang="en-US" dirty="0"/>
          </a:p>
        </p:txBody>
      </p:sp>
      <p:grpSp>
        <p:nvGrpSpPr>
          <p:cNvPr id="5" name="Gruppieren 4">
            <a:extLst>
              <a:ext uri="{FF2B5EF4-FFF2-40B4-BE49-F238E27FC236}">
                <a16:creationId xmlns:a16="http://schemas.microsoft.com/office/drawing/2014/main" id="{4A31E0F2-0C53-E8A1-C2A3-16C475218BCA}"/>
              </a:ext>
            </a:extLst>
          </p:cNvPr>
          <p:cNvGrpSpPr/>
          <p:nvPr/>
        </p:nvGrpSpPr>
        <p:grpSpPr>
          <a:xfrm>
            <a:off x="2077616" y="2129438"/>
            <a:ext cx="5407190" cy="2664412"/>
            <a:chOff x="2077616" y="2415188"/>
            <a:chExt cx="5407190" cy="2664412"/>
          </a:xfrm>
        </p:grpSpPr>
        <p:pic>
          <p:nvPicPr>
            <p:cNvPr id="6" name="Grafik 5" descr="Ein Bild, das Text, Screenshot, Diagramm, Schrift enthält.&#10;&#10;Automatisch generierte Beschreibung">
              <a:extLst>
                <a:ext uri="{FF2B5EF4-FFF2-40B4-BE49-F238E27FC236}">
                  <a16:creationId xmlns:a16="http://schemas.microsoft.com/office/drawing/2014/main" id="{DDC2CD97-F9D2-04C6-4F62-DB14A54AB2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7616" y="2415188"/>
              <a:ext cx="5407190" cy="2664412"/>
            </a:xfrm>
            <a:prstGeom prst="rect">
              <a:avLst/>
            </a:prstGeom>
            <a:effectLst>
              <a:outerShdw blurRad="50800" dist="38100" dir="2700000" algn="tl" rotWithShape="0">
                <a:prstClr val="black">
                  <a:alpha val="40000"/>
                </a:prstClr>
              </a:outerShdw>
            </a:effectLst>
          </p:spPr>
        </p:pic>
        <p:sp>
          <p:nvSpPr>
            <p:cNvPr id="4" name="Rechteck: abgerundete Ecken 3">
              <a:extLst>
                <a:ext uri="{FF2B5EF4-FFF2-40B4-BE49-F238E27FC236}">
                  <a16:creationId xmlns:a16="http://schemas.microsoft.com/office/drawing/2014/main" id="{2B0CE9E2-A955-58BA-FFD6-5EB818693FF5}"/>
                </a:ext>
              </a:extLst>
            </p:cNvPr>
            <p:cNvSpPr/>
            <p:nvPr/>
          </p:nvSpPr>
          <p:spPr>
            <a:xfrm>
              <a:off x="5241073" y="3739376"/>
              <a:ext cx="832625" cy="185853"/>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9870528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6FADF-C473-F899-5F44-696F2DB331E5}"/>
              </a:ext>
            </a:extLst>
          </p:cNvPr>
          <p:cNvSpPr>
            <a:spLocks noGrp="1"/>
          </p:cNvSpPr>
          <p:nvPr>
            <p:ph type="title"/>
          </p:nvPr>
        </p:nvSpPr>
        <p:spPr/>
        <p:txBody>
          <a:bodyPr/>
          <a:lstStyle/>
          <a:p>
            <a:r>
              <a:rPr lang="en-US" dirty="0"/>
              <a:t>Inside a </a:t>
            </a:r>
            <a:r>
              <a:rPr lang="en-US" dirty="0" err="1"/>
              <a:t>Metanode</a:t>
            </a:r>
            <a:endParaRPr lang="en-US" dirty="0"/>
          </a:p>
        </p:txBody>
      </p:sp>
      <p:sp>
        <p:nvSpPr>
          <p:cNvPr id="3" name="Content Placeholder 2">
            <a:extLst>
              <a:ext uri="{FF2B5EF4-FFF2-40B4-BE49-F238E27FC236}">
                <a16:creationId xmlns:a16="http://schemas.microsoft.com/office/drawing/2014/main" id="{711701CF-58A0-20A5-5B8A-2F33C40EDF51}"/>
              </a:ext>
            </a:extLst>
          </p:cNvPr>
          <p:cNvSpPr>
            <a:spLocks noGrp="1"/>
          </p:cNvSpPr>
          <p:nvPr>
            <p:ph idx="1"/>
          </p:nvPr>
        </p:nvSpPr>
        <p:spPr/>
        <p:txBody>
          <a:bodyPr/>
          <a:lstStyle/>
          <a:p>
            <a:r>
              <a:rPr lang="en-US" dirty="0"/>
              <a:t>Double-clicking a </a:t>
            </a:r>
            <a:r>
              <a:rPr lang="en-US" dirty="0" err="1"/>
              <a:t>metanode</a:t>
            </a:r>
            <a:endParaRPr lang="en-US" dirty="0"/>
          </a:p>
          <a:p>
            <a:r>
              <a:rPr lang="en-US" dirty="0"/>
              <a:t>Another tab on the Workflow editor with inside the </a:t>
            </a:r>
            <a:r>
              <a:rPr lang="en-US" dirty="0" err="1"/>
              <a:t>metanode</a:t>
            </a:r>
            <a:endParaRPr lang="en-US" dirty="0"/>
          </a:p>
        </p:txBody>
      </p:sp>
      <p:pic>
        <p:nvPicPr>
          <p:cNvPr id="6" name="Grafik 5" descr="Ein Bild, das Screenshot, Diagramm, Design enthält.&#10;&#10;Automatisch generierte Beschreibung">
            <a:extLst>
              <a:ext uri="{FF2B5EF4-FFF2-40B4-BE49-F238E27FC236}">
                <a16:creationId xmlns:a16="http://schemas.microsoft.com/office/drawing/2014/main" id="{C73C76FD-D7AC-746C-D6FA-7041A3F138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5938" y="898670"/>
            <a:ext cx="1157420" cy="721091"/>
          </a:xfrm>
          <a:prstGeom prst="rect">
            <a:avLst/>
          </a:prstGeom>
        </p:spPr>
      </p:pic>
      <p:grpSp>
        <p:nvGrpSpPr>
          <p:cNvPr id="10" name="Gruppieren 9">
            <a:extLst>
              <a:ext uri="{FF2B5EF4-FFF2-40B4-BE49-F238E27FC236}">
                <a16:creationId xmlns:a16="http://schemas.microsoft.com/office/drawing/2014/main" id="{9163B30B-1A67-8C36-5AD7-8DA97832CA68}"/>
              </a:ext>
            </a:extLst>
          </p:cNvPr>
          <p:cNvGrpSpPr/>
          <p:nvPr/>
        </p:nvGrpSpPr>
        <p:grpSpPr>
          <a:xfrm>
            <a:off x="484354" y="2347591"/>
            <a:ext cx="8175292" cy="2018024"/>
            <a:chOff x="484354" y="2633341"/>
            <a:chExt cx="8175292" cy="2018024"/>
          </a:xfrm>
        </p:grpSpPr>
        <p:grpSp>
          <p:nvGrpSpPr>
            <p:cNvPr id="5" name="Gruppieren 4">
              <a:extLst>
                <a:ext uri="{FF2B5EF4-FFF2-40B4-BE49-F238E27FC236}">
                  <a16:creationId xmlns:a16="http://schemas.microsoft.com/office/drawing/2014/main" id="{026AB33C-92BB-8B51-70C5-6DDE195A2910}"/>
                </a:ext>
              </a:extLst>
            </p:cNvPr>
            <p:cNvGrpSpPr/>
            <p:nvPr/>
          </p:nvGrpSpPr>
          <p:grpSpPr>
            <a:xfrm>
              <a:off x="484354" y="2633341"/>
              <a:ext cx="8175292" cy="2018024"/>
              <a:chOff x="484354" y="2633341"/>
              <a:chExt cx="8175292" cy="2018024"/>
            </a:xfrm>
          </p:grpSpPr>
          <p:pic>
            <p:nvPicPr>
              <p:cNvPr id="11" name="Grafik 10" descr="Ein Bild, das Text, Reihe, Screenshot, Diagramm enthält.&#10;&#10;Automatisch generierte Beschreibung">
                <a:extLst>
                  <a:ext uri="{FF2B5EF4-FFF2-40B4-BE49-F238E27FC236}">
                    <a16:creationId xmlns:a16="http://schemas.microsoft.com/office/drawing/2014/main" id="{541DD5C0-2F4F-D4AF-0BAD-4D993DF539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354" y="2633341"/>
                <a:ext cx="8175292" cy="2018024"/>
              </a:xfrm>
              <a:prstGeom prst="rect">
                <a:avLst/>
              </a:prstGeom>
              <a:effectLst>
                <a:outerShdw blurRad="50800" dist="38100" dir="2700000" algn="tl" rotWithShape="0">
                  <a:prstClr val="black">
                    <a:alpha val="40000"/>
                  </a:prstClr>
                </a:outerShdw>
              </a:effectLst>
            </p:spPr>
          </p:pic>
          <p:sp>
            <p:nvSpPr>
              <p:cNvPr id="4" name="Rounded Rectangular Callout 8">
                <a:extLst>
                  <a:ext uri="{FF2B5EF4-FFF2-40B4-BE49-F238E27FC236}">
                    <a16:creationId xmlns:a16="http://schemas.microsoft.com/office/drawing/2014/main" id="{68F34983-1B7C-8AF2-4F26-EAA503BB4F9F}"/>
                  </a:ext>
                </a:extLst>
              </p:cNvPr>
              <p:cNvSpPr/>
              <p:nvPr/>
            </p:nvSpPr>
            <p:spPr>
              <a:xfrm>
                <a:off x="6594088" y="2857500"/>
                <a:ext cx="1700404" cy="673351"/>
              </a:xfrm>
              <a:prstGeom prst="wedgeRoundRectCallout">
                <a:avLst>
                  <a:gd name="adj1" fmla="val 44925"/>
                  <a:gd name="adj2" fmla="val 119205"/>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Connected to the output port</a:t>
                </a:r>
              </a:p>
            </p:txBody>
          </p:sp>
        </p:grpSp>
        <p:sp>
          <p:nvSpPr>
            <p:cNvPr id="8" name="Rechteck: abgerundete Ecken 7">
              <a:extLst>
                <a:ext uri="{FF2B5EF4-FFF2-40B4-BE49-F238E27FC236}">
                  <a16:creationId xmlns:a16="http://schemas.microsoft.com/office/drawing/2014/main" id="{AD6069DD-F15C-C0AD-B285-D8323007F862}"/>
                </a:ext>
              </a:extLst>
            </p:cNvPr>
            <p:cNvSpPr/>
            <p:nvPr/>
          </p:nvSpPr>
          <p:spPr>
            <a:xfrm>
              <a:off x="8244468" y="4236379"/>
              <a:ext cx="371708" cy="33562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5317640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64CAF-14DB-0487-D6AD-0B1D8892542E}"/>
              </a:ext>
            </a:extLst>
          </p:cNvPr>
          <p:cNvSpPr>
            <a:spLocks noGrp="1"/>
          </p:cNvSpPr>
          <p:nvPr>
            <p:ph type="title"/>
          </p:nvPr>
        </p:nvSpPr>
        <p:spPr/>
        <p:txBody>
          <a:bodyPr/>
          <a:lstStyle/>
          <a:p>
            <a:r>
              <a:rPr lang="en-US" dirty="0"/>
              <a:t>Adding a Port to a </a:t>
            </a:r>
            <a:r>
              <a:rPr lang="en-US" dirty="0" err="1"/>
              <a:t>Metanode</a:t>
            </a:r>
            <a:endParaRPr lang="en-US" dirty="0"/>
          </a:p>
        </p:txBody>
      </p:sp>
      <p:sp>
        <p:nvSpPr>
          <p:cNvPr id="3" name="Content Placeholder 2">
            <a:extLst>
              <a:ext uri="{FF2B5EF4-FFF2-40B4-BE49-F238E27FC236}">
                <a16:creationId xmlns:a16="http://schemas.microsoft.com/office/drawing/2014/main" id="{8376CA83-6F82-0E14-7CED-29B07D30B047}"/>
              </a:ext>
            </a:extLst>
          </p:cNvPr>
          <p:cNvSpPr>
            <a:spLocks noGrp="1"/>
          </p:cNvSpPr>
          <p:nvPr>
            <p:ph idx="1"/>
          </p:nvPr>
        </p:nvSpPr>
        <p:spPr/>
        <p:txBody>
          <a:bodyPr/>
          <a:lstStyle/>
          <a:p>
            <a:r>
              <a:rPr lang="en-US" dirty="0"/>
              <a:t>Click or hover over the </a:t>
            </a:r>
            <a:r>
              <a:rPr lang="en-US" dirty="0" err="1"/>
              <a:t>metanode</a:t>
            </a:r>
            <a:endParaRPr lang="en-US" dirty="0"/>
          </a:p>
          <a:p>
            <a:r>
              <a:rPr lang="en-US" dirty="0"/>
              <a:t>Click the right + to add an output port and select “Table”</a:t>
            </a:r>
          </a:p>
        </p:txBody>
      </p:sp>
      <p:grpSp>
        <p:nvGrpSpPr>
          <p:cNvPr id="5" name="Gruppieren 4">
            <a:extLst>
              <a:ext uri="{FF2B5EF4-FFF2-40B4-BE49-F238E27FC236}">
                <a16:creationId xmlns:a16="http://schemas.microsoft.com/office/drawing/2014/main" id="{F8813233-D747-DF8C-B1BB-AFF3BE81C363}"/>
              </a:ext>
            </a:extLst>
          </p:cNvPr>
          <p:cNvGrpSpPr/>
          <p:nvPr/>
        </p:nvGrpSpPr>
        <p:grpSpPr>
          <a:xfrm>
            <a:off x="3167635" y="1933939"/>
            <a:ext cx="2808730" cy="2654404"/>
            <a:chOff x="3167635" y="2219689"/>
            <a:chExt cx="2808730" cy="2654404"/>
          </a:xfrm>
        </p:grpSpPr>
        <p:pic>
          <p:nvPicPr>
            <p:cNvPr id="6" name="Grafik 5" descr="Ein Bild, das Text, Screenshot, Schrift, Diagramm enthält.&#10;&#10;Automatisch generierte Beschreibung">
              <a:extLst>
                <a:ext uri="{FF2B5EF4-FFF2-40B4-BE49-F238E27FC236}">
                  <a16:creationId xmlns:a16="http://schemas.microsoft.com/office/drawing/2014/main" id="{ED31B1DE-9C59-EF53-D451-2B0C447D77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7635" y="2219689"/>
              <a:ext cx="2808730" cy="2654404"/>
            </a:xfrm>
            <a:prstGeom prst="rect">
              <a:avLst/>
            </a:prstGeom>
            <a:effectLst>
              <a:outerShdw blurRad="50800" dist="38100" dir="2700000" algn="tl" rotWithShape="0">
                <a:prstClr val="black">
                  <a:alpha val="40000"/>
                </a:prstClr>
              </a:outerShdw>
            </a:effectLst>
          </p:spPr>
        </p:pic>
        <p:sp>
          <p:nvSpPr>
            <p:cNvPr id="4" name="Rechteck: abgerundete Ecken 3">
              <a:extLst>
                <a:ext uri="{FF2B5EF4-FFF2-40B4-BE49-F238E27FC236}">
                  <a16:creationId xmlns:a16="http://schemas.microsoft.com/office/drawing/2014/main" id="{2FEC1DB9-2DFF-CFB2-A1BA-E00BC5D0361F}"/>
                </a:ext>
              </a:extLst>
            </p:cNvPr>
            <p:cNvSpPr/>
            <p:nvPr/>
          </p:nvSpPr>
          <p:spPr>
            <a:xfrm>
              <a:off x="4215161" y="3523785"/>
              <a:ext cx="594732" cy="24532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2916200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64CAF-14DB-0487-D6AD-0B1D8892542E}"/>
              </a:ext>
            </a:extLst>
          </p:cNvPr>
          <p:cNvSpPr>
            <a:spLocks noGrp="1"/>
          </p:cNvSpPr>
          <p:nvPr>
            <p:ph type="title"/>
          </p:nvPr>
        </p:nvSpPr>
        <p:spPr/>
        <p:txBody>
          <a:bodyPr/>
          <a:lstStyle/>
          <a:p>
            <a:r>
              <a:rPr lang="en-US" dirty="0"/>
              <a:t>Adding a Port to a </a:t>
            </a:r>
            <a:r>
              <a:rPr lang="en-US" dirty="0" err="1"/>
              <a:t>Metanode</a:t>
            </a:r>
            <a:endParaRPr lang="en-US" dirty="0"/>
          </a:p>
        </p:txBody>
      </p:sp>
      <p:sp>
        <p:nvSpPr>
          <p:cNvPr id="3" name="Content Placeholder 2">
            <a:extLst>
              <a:ext uri="{FF2B5EF4-FFF2-40B4-BE49-F238E27FC236}">
                <a16:creationId xmlns:a16="http://schemas.microsoft.com/office/drawing/2014/main" id="{8376CA83-6F82-0E14-7CED-29B07D30B047}"/>
              </a:ext>
            </a:extLst>
          </p:cNvPr>
          <p:cNvSpPr>
            <a:spLocks noGrp="1"/>
          </p:cNvSpPr>
          <p:nvPr>
            <p:ph idx="1"/>
          </p:nvPr>
        </p:nvSpPr>
        <p:spPr/>
        <p:txBody>
          <a:bodyPr/>
          <a:lstStyle/>
          <a:p>
            <a:r>
              <a:rPr lang="en-US" dirty="0"/>
              <a:t>Inside the </a:t>
            </a:r>
            <a:r>
              <a:rPr lang="en-US" dirty="0" err="1"/>
              <a:t>metanode</a:t>
            </a:r>
            <a:r>
              <a:rPr lang="en-US" dirty="0"/>
              <a:t>, connect a desired output table to the output port</a:t>
            </a:r>
          </a:p>
        </p:txBody>
      </p:sp>
      <p:grpSp>
        <p:nvGrpSpPr>
          <p:cNvPr id="7" name="Gruppieren 6">
            <a:extLst>
              <a:ext uri="{FF2B5EF4-FFF2-40B4-BE49-F238E27FC236}">
                <a16:creationId xmlns:a16="http://schemas.microsoft.com/office/drawing/2014/main" id="{985838A5-FCC2-C28F-8735-F7DF52F4306F}"/>
              </a:ext>
            </a:extLst>
          </p:cNvPr>
          <p:cNvGrpSpPr/>
          <p:nvPr/>
        </p:nvGrpSpPr>
        <p:grpSpPr>
          <a:xfrm>
            <a:off x="942608" y="1962135"/>
            <a:ext cx="3669654" cy="1802897"/>
            <a:chOff x="792731" y="2082986"/>
            <a:chExt cx="3669654" cy="1802897"/>
          </a:xfrm>
        </p:grpSpPr>
        <p:pic>
          <p:nvPicPr>
            <p:cNvPr id="5" name="Grafik 4" descr="Ein Bild, das Text, Screenshot, Reihe, Diagramm enthält.&#10;&#10;Automatisch generierte Beschreibung">
              <a:extLst>
                <a:ext uri="{FF2B5EF4-FFF2-40B4-BE49-F238E27FC236}">
                  <a16:creationId xmlns:a16="http://schemas.microsoft.com/office/drawing/2014/main" id="{E3705A6F-198A-78FA-9828-2111194D5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731" y="2082986"/>
              <a:ext cx="3619182" cy="1802897"/>
            </a:xfrm>
            <a:prstGeom prst="rect">
              <a:avLst/>
            </a:prstGeom>
            <a:effectLst>
              <a:outerShdw blurRad="50800" dist="38100" dir="2700000" algn="tl" rotWithShape="0">
                <a:prstClr val="black">
                  <a:alpha val="40000"/>
                </a:prstClr>
              </a:outerShdw>
            </a:effectLst>
          </p:spPr>
        </p:pic>
        <p:cxnSp>
          <p:nvCxnSpPr>
            <p:cNvPr id="10" name="Straight Arrow Connector 9">
              <a:extLst>
                <a:ext uri="{FF2B5EF4-FFF2-40B4-BE49-F238E27FC236}">
                  <a16:creationId xmlns:a16="http://schemas.microsoft.com/office/drawing/2014/main" id="{5C4B6E77-3758-F10C-BE49-9223ACF8D0FD}"/>
                </a:ext>
              </a:extLst>
            </p:cNvPr>
            <p:cNvCxnSpPr>
              <a:cxnSpLocks/>
            </p:cNvCxnSpPr>
            <p:nvPr/>
          </p:nvCxnSpPr>
          <p:spPr>
            <a:xfrm>
              <a:off x="1797697" y="2656114"/>
              <a:ext cx="2118000" cy="765512"/>
            </a:xfrm>
            <a:prstGeom prst="straightConnector1">
              <a:avLst/>
            </a:prstGeom>
            <a:ln w="76200">
              <a:solidFill>
                <a:schemeClr val="accent1"/>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302F9D33-3B7B-8E3A-1FBD-3EE1E2C623B2}"/>
                </a:ext>
              </a:extLst>
            </p:cNvPr>
            <p:cNvSpPr/>
            <p:nvPr/>
          </p:nvSpPr>
          <p:spPr>
            <a:xfrm>
              <a:off x="3865226" y="3172243"/>
              <a:ext cx="597159" cy="597159"/>
            </a:xfrm>
            <a:prstGeom prst="ellipse">
              <a:avLst/>
            </a:prstGeom>
            <a:noFill/>
            <a:ln w="76200">
              <a:solidFill>
                <a:srgbClr val="FFD80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grpSp>
        <p:nvGrpSpPr>
          <p:cNvPr id="11" name="Gruppieren 10">
            <a:extLst>
              <a:ext uri="{FF2B5EF4-FFF2-40B4-BE49-F238E27FC236}">
                <a16:creationId xmlns:a16="http://schemas.microsoft.com/office/drawing/2014/main" id="{5F0ECA58-AEFE-3DB7-DC14-6699454C397D}"/>
              </a:ext>
            </a:extLst>
          </p:cNvPr>
          <p:cNvGrpSpPr/>
          <p:nvPr/>
        </p:nvGrpSpPr>
        <p:grpSpPr>
          <a:xfrm>
            <a:off x="6198627" y="2350328"/>
            <a:ext cx="1262877" cy="1026509"/>
            <a:chOff x="6118691" y="2720817"/>
            <a:chExt cx="1262877" cy="1026509"/>
          </a:xfrm>
        </p:grpSpPr>
        <p:pic>
          <p:nvPicPr>
            <p:cNvPr id="9" name="Grafik 8" descr="Ein Bild, das Screenshot, Diagramm, Grafiken, Text enthält.&#10;&#10;Automatisch generierte Beschreibung">
              <a:extLst>
                <a:ext uri="{FF2B5EF4-FFF2-40B4-BE49-F238E27FC236}">
                  <a16:creationId xmlns:a16="http://schemas.microsoft.com/office/drawing/2014/main" id="{3E7B0867-715D-54A3-B687-AD1A5483FB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8691" y="2720817"/>
              <a:ext cx="1262877" cy="1026509"/>
            </a:xfrm>
            <a:prstGeom prst="rect">
              <a:avLst/>
            </a:prstGeom>
            <a:effectLst>
              <a:outerShdw blurRad="50800" dist="38100" dir="2700000" algn="tl" rotWithShape="0">
                <a:prstClr val="black">
                  <a:alpha val="40000"/>
                </a:prstClr>
              </a:outerShdw>
            </a:effectLst>
          </p:spPr>
        </p:pic>
        <p:sp>
          <p:nvSpPr>
            <p:cNvPr id="18" name="Oval 17">
              <a:extLst>
                <a:ext uri="{FF2B5EF4-FFF2-40B4-BE49-F238E27FC236}">
                  <a16:creationId xmlns:a16="http://schemas.microsoft.com/office/drawing/2014/main" id="{60FC1776-46DC-D378-CC07-CD74DD30737C}"/>
                </a:ext>
              </a:extLst>
            </p:cNvPr>
            <p:cNvSpPr/>
            <p:nvPr/>
          </p:nvSpPr>
          <p:spPr>
            <a:xfrm>
              <a:off x="6846014" y="3140854"/>
              <a:ext cx="385666" cy="385666"/>
            </a:xfrm>
            <a:prstGeom prst="ellipse">
              <a:avLst/>
            </a:prstGeom>
            <a:noFill/>
            <a:ln w="76200">
              <a:solidFill>
                <a:srgbClr val="FFD80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spTree>
    <p:extLst>
      <p:ext uri="{BB962C8B-B14F-4D97-AF65-F5344CB8AC3E}">
        <p14:creationId xmlns:p14="http://schemas.microsoft.com/office/powerpoint/2010/main" val="19008078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9D494-70E8-809B-AC3B-1FB52D1AE9C9}"/>
              </a:ext>
            </a:extLst>
          </p:cNvPr>
          <p:cNvSpPr>
            <a:spLocks noGrp="1"/>
          </p:cNvSpPr>
          <p:nvPr>
            <p:ph type="title"/>
          </p:nvPr>
        </p:nvSpPr>
        <p:spPr/>
        <p:txBody>
          <a:bodyPr/>
          <a:lstStyle/>
          <a:p>
            <a:r>
              <a:rPr lang="en-US" dirty="0"/>
              <a:t>Exercise</a:t>
            </a:r>
          </a:p>
        </p:txBody>
      </p:sp>
      <p:sp>
        <p:nvSpPr>
          <p:cNvPr id="3" name="Content Placeholder 2">
            <a:extLst>
              <a:ext uri="{FF2B5EF4-FFF2-40B4-BE49-F238E27FC236}">
                <a16:creationId xmlns:a16="http://schemas.microsoft.com/office/drawing/2014/main" id="{53F972C7-756B-C10D-39CB-174517346A05}"/>
              </a:ext>
            </a:extLst>
          </p:cNvPr>
          <p:cNvSpPr>
            <a:spLocks noGrp="1"/>
          </p:cNvSpPr>
          <p:nvPr>
            <p:ph idx="1"/>
          </p:nvPr>
        </p:nvSpPr>
        <p:spPr/>
        <p:txBody>
          <a:bodyPr/>
          <a:lstStyle/>
          <a:p>
            <a:r>
              <a:rPr lang="en-US" dirty="0"/>
              <a:t>Create all the nodes in a workflow “Read lyrics files” into a single </a:t>
            </a:r>
            <a:r>
              <a:rPr lang="en-US" dirty="0" err="1"/>
              <a:t>metanode</a:t>
            </a:r>
            <a:r>
              <a:rPr lang="en-US" dirty="0"/>
              <a:t> “Read Lyrics Files”</a:t>
            </a:r>
          </a:p>
          <a:p>
            <a:r>
              <a:rPr lang="en-US" dirty="0"/>
              <a:t>Add an output port to the </a:t>
            </a:r>
            <a:r>
              <a:rPr lang="en-US" dirty="0" err="1"/>
              <a:t>metanode</a:t>
            </a:r>
            <a:endParaRPr lang="en-US" dirty="0"/>
          </a:p>
          <a:p>
            <a:r>
              <a:rPr lang="en-US" dirty="0"/>
              <a:t>Connect the appropriate table to the output port of the </a:t>
            </a:r>
            <a:r>
              <a:rPr lang="en-US" dirty="0" err="1"/>
              <a:t>metanode</a:t>
            </a:r>
            <a:endParaRPr lang="en-US" dirty="0"/>
          </a:p>
        </p:txBody>
      </p:sp>
    </p:spTree>
    <p:extLst>
      <p:ext uri="{BB962C8B-B14F-4D97-AF65-F5344CB8AC3E}">
        <p14:creationId xmlns:p14="http://schemas.microsoft.com/office/powerpoint/2010/main" val="10054063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8F444-EE73-025B-FACA-FEFD970022B1}"/>
              </a:ext>
            </a:extLst>
          </p:cNvPr>
          <p:cNvSpPr>
            <a:spLocks noGrp="1"/>
          </p:cNvSpPr>
          <p:nvPr>
            <p:ph type="ctrTitle"/>
          </p:nvPr>
        </p:nvSpPr>
        <p:spPr/>
        <p:txBody>
          <a:bodyPr>
            <a:normAutofit/>
          </a:bodyPr>
          <a:lstStyle/>
          <a:p>
            <a:r>
              <a:rPr lang="en-US" dirty="0"/>
              <a:t>Merging Song Info and Lyrics</a:t>
            </a:r>
          </a:p>
        </p:txBody>
      </p:sp>
    </p:spTree>
    <p:extLst>
      <p:ext uri="{BB962C8B-B14F-4D97-AF65-F5344CB8AC3E}">
        <p14:creationId xmlns:p14="http://schemas.microsoft.com/office/powerpoint/2010/main" val="182779523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Ein Bild, das Text, Screenshot, Diagramm, Schrift enthält.&#10;&#10;Automatisch generierte Beschreibung">
            <a:extLst>
              <a:ext uri="{FF2B5EF4-FFF2-40B4-BE49-F238E27FC236}">
                <a16:creationId xmlns:a16="http://schemas.microsoft.com/office/drawing/2014/main" id="{249CFDEB-AD60-7318-F06F-29FCB6BD67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000" y="860803"/>
            <a:ext cx="7884000" cy="3794788"/>
          </a:xfrm>
          <a:prstGeom prst="rect">
            <a:avLst/>
          </a:prstGeom>
          <a:effectLst>
            <a:outerShdw blurRad="50800" dist="38100" dir="2700000" algn="tl" rotWithShape="0">
              <a:prstClr val="black">
                <a:alpha val="40000"/>
              </a:prstClr>
            </a:outerShdw>
          </a:effectLst>
        </p:spPr>
      </p:pic>
      <p:sp>
        <p:nvSpPr>
          <p:cNvPr id="3" name="Title 2">
            <a:extLst>
              <a:ext uri="{FF2B5EF4-FFF2-40B4-BE49-F238E27FC236}">
                <a16:creationId xmlns:a16="http://schemas.microsoft.com/office/drawing/2014/main" id="{9A955334-41C5-E7AC-995E-EB247198855E}"/>
              </a:ext>
            </a:extLst>
          </p:cNvPr>
          <p:cNvSpPr>
            <a:spLocks noGrp="1"/>
          </p:cNvSpPr>
          <p:nvPr>
            <p:ph type="title"/>
          </p:nvPr>
        </p:nvSpPr>
        <p:spPr/>
        <p:txBody>
          <a:bodyPr/>
          <a:lstStyle/>
          <a:p>
            <a:r>
              <a:rPr lang="en-US" dirty="0"/>
              <a:t>Workflow – 02 Merge song data</a:t>
            </a:r>
          </a:p>
        </p:txBody>
      </p:sp>
    </p:spTree>
    <p:extLst>
      <p:ext uri="{BB962C8B-B14F-4D97-AF65-F5344CB8AC3E}">
        <p14:creationId xmlns:p14="http://schemas.microsoft.com/office/powerpoint/2010/main" val="12246893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2F5FF-5D9A-2BF6-274E-F01811C6C881}"/>
              </a:ext>
            </a:extLst>
          </p:cNvPr>
          <p:cNvSpPr>
            <a:spLocks noGrp="1"/>
          </p:cNvSpPr>
          <p:nvPr>
            <p:ph type="title"/>
          </p:nvPr>
        </p:nvSpPr>
        <p:spPr/>
        <p:txBody>
          <a:bodyPr/>
          <a:lstStyle/>
          <a:p>
            <a:r>
              <a:rPr lang="en-US" dirty="0"/>
              <a:t>New Node – Joiner</a:t>
            </a:r>
          </a:p>
        </p:txBody>
      </p:sp>
      <p:sp>
        <p:nvSpPr>
          <p:cNvPr id="3" name="Content Placeholder 2">
            <a:extLst>
              <a:ext uri="{FF2B5EF4-FFF2-40B4-BE49-F238E27FC236}">
                <a16:creationId xmlns:a16="http://schemas.microsoft.com/office/drawing/2014/main" id="{F833385F-9D12-80B6-E1A4-094460D7DE69}"/>
              </a:ext>
            </a:extLst>
          </p:cNvPr>
          <p:cNvSpPr>
            <a:spLocks noGrp="1"/>
          </p:cNvSpPr>
          <p:nvPr>
            <p:ph idx="1"/>
          </p:nvPr>
        </p:nvSpPr>
        <p:spPr/>
        <p:txBody>
          <a:bodyPr/>
          <a:lstStyle/>
          <a:p>
            <a:r>
              <a:rPr lang="en-US" dirty="0"/>
              <a:t>Two table, same songs, but different orders</a:t>
            </a:r>
          </a:p>
          <a:p>
            <a:r>
              <a:rPr lang="en-US" dirty="0"/>
              <a:t>We want to combine the tables, by matching song numbers</a:t>
            </a:r>
          </a:p>
        </p:txBody>
      </p:sp>
      <p:grpSp>
        <p:nvGrpSpPr>
          <p:cNvPr id="6" name="Gruppieren 5">
            <a:extLst>
              <a:ext uri="{FF2B5EF4-FFF2-40B4-BE49-F238E27FC236}">
                <a16:creationId xmlns:a16="http://schemas.microsoft.com/office/drawing/2014/main" id="{F9589BEE-BD0D-46CB-6565-6A2154447E49}"/>
              </a:ext>
            </a:extLst>
          </p:cNvPr>
          <p:cNvGrpSpPr/>
          <p:nvPr/>
        </p:nvGrpSpPr>
        <p:grpSpPr>
          <a:xfrm>
            <a:off x="666171" y="1751412"/>
            <a:ext cx="3739436" cy="2702220"/>
            <a:chOff x="666171" y="2037162"/>
            <a:chExt cx="3739436" cy="2702220"/>
          </a:xfrm>
        </p:grpSpPr>
        <p:pic>
          <p:nvPicPr>
            <p:cNvPr id="8" name="Grafik 7" descr="Ein Bild, das Text, Karte Menü, Zahl, Screenshot enthält.&#10;&#10;Automatisch generierte Beschreibung">
              <a:extLst>
                <a:ext uri="{FF2B5EF4-FFF2-40B4-BE49-F238E27FC236}">
                  <a16:creationId xmlns:a16="http://schemas.microsoft.com/office/drawing/2014/main" id="{BC2E0A94-13F7-0E64-10F4-81D505154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171" y="2037162"/>
              <a:ext cx="3739436" cy="2702220"/>
            </a:xfrm>
            <a:prstGeom prst="rect">
              <a:avLst/>
            </a:prstGeom>
            <a:effectLst>
              <a:outerShdw blurRad="50800" dist="38100" dir="2700000" algn="tl" rotWithShape="0">
                <a:prstClr val="black">
                  <a:alpha val="40000"/>
                </a:prstClr>
              </a:outerShdw>
            </a:effectLst>
          </p:spPr>
        </p:pic>
        <p:sp>
          <p:nvSpPr>
            <p:cNvPr id="4" name="Rechteck: abgerundete Ecken 3">
              <a:extLst>
                <a:ext uri="{FF2B5EF4-FFF2-40B4-BE49-F238E27FC236}">
                  <a16:creationId xmlns:a16="http://schemas.microsoft.com/office/drawing/2014/main" id="{AD992A15-AB99-06F1-3983-D5A4C805A7C7}"/>
                </a:ext>
              </a:extLst>
            </p:cNvPr>
            <p:cNvSpPr/>
            <p:nvPr/>
          </p:nvSpPr>
          <p:spPr>
            <a:xfrm>
              <a:off x="1360449" y="2037162"/>
              <a:ext cx="921834" cy="270222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grpSp>
        <p:nvGrpSpPr>
          <p:cNvPr id="9" name="Gruppieren 8">
            <a:extLst>
              <a:ext uri="{FF2B5EF4-FFF2-40B4-BE49-F238E27FC236}">
                <a16:creationId xmlns:a16="http://schemas.microsoft.com/office/drawing/2014/main" id="{BD255462-5D4B-259F-65FA-910442C2270C}"/>
              </a:ext>
            </a:extLst>
          </p:cNvPr>
          <p:cNvGrpSpPr/>
          <p:nvPr/>
        </p:nvGrpSpPr>
        <p:grpSpPr>
          <a:xfrm>
            <a:off x="4889866" y="1719030"/>
            <a:ext cx="3413477" cy="2702221"/>
            <a:chOff x="4889865" y="2004779"/>
            <a:chExt cx="3413477" cy="2702221"/>
          </a:xfrm>
        </p:grpSpPr>
        <p:pic>
          <p:nvPicPr>
            <p:cNvPr id="5" name="Grafik 4" descr="Ein Bild, das Text, Screenshot, Schrift, Zahl enthält.&#10;&#10;Automatisch generierte Beschreibung">
              <a:extLst>
                <a:ext uri="{FF2B5EF4-FFF2-40B4-BE49-F238E27FC236}">
                  <a16:creationId xmlns:a16="http://schemas.microsoft.com/office/drawing/2014/main" id="{ED63876B-3F2A-D844-9B36-02BEB6EA6D14}"/>
                </a:ext>
              </a:extLst>
            </p:cNvPr>
            <p:cNvPicPr>
              <a:picLocks noChangeAspect="1"/>
            </p:cNvPicPr>
            <p:nvPr/>
          </p:nvPicPr>
          <p:blipFill rotWithShape="1">
            <a:blip r:embed="rId3">
              <a:extLst>
                <a:ext uri="{28A0092B-C50C-407E-A947-70E740481C1C}">
                  <a14:useLocalDpi xmlns:a14="http://schemas.microsoft.com/office/drawing/2010/main" val="0"/>
                </a:ext>
              </a:extLst>
            </a:blip>
            <a:srcRect r="16619"/>
            <a:stretch/>
          </p:blipFill>
          <p:spPr>
            <a:xfrm>
              <a:off x="4889865" y="2004779"/>
              <a:ext cx="3413477" cy="2702221"/>
            </a:xfrm>
            <a:prstGeom prst="rect">
              <a:avLst/>
            </a:prstGeom>
            <a:effectLst>
              <a:outerShdw blurRad="50800" dist="38100" dir="2700000" algn="tl" rotWithShape="0">
                <a:prstClr val="black">
                  <a:alpha val="40000"/>
                </a:prstClr>
              </a:outerShdw>
            </a:effectLst>
          </p:spPr>
        </p:pic>
        <p:sp>
          <p:nvSpPr>
            <p:cNvPr id="7" name="Rechteck: abgerundete Ecken 6">
              <a:extLst>
                <a:ext uri="{FF2B5EF4-FFF2-40B4-BE49-F238E27FC236}">
                  <a16:creationId xmlns:a16="http://schemas.microsoft.com/office/drawing/2014/main" id="{AF73ACB2-2797-BBB6-B462-6B894246DB8D}"/>
                </a:ext>
              </a:extLst>
            </p:cNvPr>
            <p:cNvSpPr/>
            <p:nvPr/>
          </p:nvSpPr>
          <p:spPr>
            <a:xfrm>
              <a:off x="5620215" y="2037162"/>
              <a:ext cx="899532" cy="2669838"/>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939256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5A19E-79B6-1545-8565-847247F495CF}"/>
              </a:ext>
            </a:extLst>
          </p:cNvPr>
          <p:cNvSpPr>
            <a:spLocks noGrp="1"/>
          </p:cNvSpPr>
          <p:nvPr>
            <p:ph type="title"/>
          </p:nvPr>
        </p:nvSpPr>
        <p:spPr/>
        <p:txBody>
          <a:bodyPr/>
          <a:lstStyle/>
          <a:p>
            <a:r>
              <a:rPr lang="de-CH" altLang="en-US" dirty="0"/>
              <a:t>Installing KNIME Analytics Platform</a:t>
            </a:r>
            <a:endParaRPr lang="en-US" dirty="0"/>
          </a:p>
        </p:txBody>
      </p:sp>
      <p:sp>
        <p:nvSpPr>
          <p:cNvPr id="3" name="Content Placeholder 2">
            <a:extLst>
              <a:ext uri="{FF2B5EF4-FFF2-40B4-BE49-F238E27FC236}">
                <a16:creationId xmlns:a16="http://schemas.microsoft.com/office/drawing/2014/main" id="{D2635B43-DB89-E742-B88B-D0AD44F4909F}"/>
              </a:ext>
            </a:extLst>
          </p:cNvPr>
          <p:cNvSpPr>
            <a:spLocks noGrp="1"/>
          </p:cNvSpPr>
          <p:nvPr>
            <p:ph idx="1"/>
          </p:nvPr>
        </p:nvSpPr>
        <p:spPr/>
        <p:txBody>
          <a:bodyPr/>
          <a:lstStyle/>
          <a:p>
            <a:pPr marL="0" indent="0">
              <a:buNone/>
            </a:pPr>
            <a:r>
              <a:rPr lang="en-US" altLang="en-US" dirty="0"/>
              <a:t>Step 1: Go to </a:t>
            </a:r>
            <a:r>
              <a:rPr lang="en-US" altLang="en-US" dirty="0">
                <a:hlinkClick r:id="rId3"/>
              </a:rPr>
              <a:t>www.knime.com/downloads</a:t>
            </a:r>
            <a:r>
              <a:rPr lang="en-US" altLang="en-US" dirty="0"/>
              <a:t> and fill out your info</a:t>
            </a:r>
          </a:p>
          <a:p>
            <a:endParaRPr lang="en-US" dirty="0"/>
          </a:p>
        </p:txBody>
      </p:sp>
      <p:sp>
        <p:nvSpPr>
          <p:cNvPr id="5" name="Foliennummernplatzhalter 4">
            <a:extLst>
              <a:ext uri="{FF2B5EF4-FFF2-40B4-BE49-F238E27FC236}">
                <a16:creationId xmlns:a16="http://schemas.microsoft.com/office/drawing/2014/main" id="{94C842C9-9C54-2F4E-8D23-0EF74D7856FC}"/>
              </a:ext>
            </a:extLst>
          </p:cNvPr>
          <p:cNvSpPr>
            <a:spLocks noGrp="1"/>
          </p:cNvSpPr>
          <p:nvPr>
            <p:ph type="sldNum" sz="quarter" idx="12"/>
          </p:nvPr>
        </p:nvSpPr>
        <p:spPr/>
        <p:txBody>
          <a:bodyPr/>
          <a:lstStyle/>
          <a:p>
            <a:fld id="{220B6647-BD7A-7942-B66E-0DFF9B72D92D}" type="slidenum">
              <a:rPr lang="en-US" smtClean="0"/>
              <a:pPr/>
              <a:t>9</a:t>
            </a:fld>
            <a:endParaRPr lang="en-US"/>
          </a:p>
        </p:txBody>
      </p:sp>
      <p:pic>
        <p:nvPicPr>
          <p:cNvPr id="6" name="Picture 5">
            <a:extLst>
              <a:ext uri="{FF2B5EF4-FFF2-40B4-BE49-F238E27FC236}">
                <a16:creationId xmlns:a16="http://schemas.microsoft.com/office/drawing/2014/main" id="{EC18A977-5488-F9C9-ABB2-CE8A496AA918}"/>
              </a:ext>
            </a:extLst>
          </p:cNvPr>
          <p:cNvPicPr>
            <a:picLocks noChangeAspect="1"/>
          </p:cNvPicPr>
          <p:nvPr/>
        </p:nvPicPr>
        <p:blipFill>
          <a:blip r:embed="rId4"/>
          <a:stretch>
            <a:fillRect/>
          </a:stretch>
        </p:blipFill>
        <p:spPr>
          <a:xfrm>
            <a:off x="2255194" y="1307094"/>
            <a:ext cx="4633613" cy="3771636"/>
          </a:xfrm>
          <a:prstGeom prst="rect">
            <a:avLst/>
          </a:prstGeom>
        </p:spPr>
      </p:pic>
    </p:spTree>
    <p:extLst>
      <p:ext uri="{BB962C8B-B14F-4D97-AF65-F5344CB8AC3E}">
        <p14:creationId xmlns:p14="http://schemas.microsoft.com/office/powerpoint/2010/main" val="28511910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34681B-99F4-6838-8C10-166B77BD5103}"/>
              </a:ext>
            </a:extLst>
          </p:cNvPr>
          <p:cNvSpPr>
            <a:spLocks noGrp="1"/>
          </p:cNvSpPr>
          <p:nvPr>
            <p:ph sz="half" idx="1"/>
          </p:nvPr>
        </p:nvSpPr>
        <p:spPr/>
        <p:txBody>
          <a:bodyPr/>
          <a:lstStyle/>
          <a:p>
            <a:r>
              <a:rPr lang="en-US" dirty="0"/>
              <a:t>Combines two tables together by matching the IDs</a:t>
            </a:r>
          </a:p>
          <a:p>
            <a:pPr lvl="1"/>
            <a:r>
              <a:rPr lang="en-US" dirty="0"/>
              <a:t>Specify the columns containing IDs in both tables</a:t>
            </a:r>
          </a:p>
          <a:p>
            <a:pPr lvl="2"/>
            <a:r>
              <a:rPr lang="en-US" dirty="0"/>
              <a:t>Top input port (left table) &amp; bottom input port (right table)</a:t>
            </a:r>
          </a:p>
          <a:p>
            <a:pPr lvl="1"/>
            <a:r>
              <a:rPr lang="en-US" dirty="0"/>
              <a:t>Song number column in this case</a:t>
            </a:r>
          </a:p>
          <a:p>
            <a:endParaRPr lang="en-US" dirty="0"/>
          </a:p>
        </p:txBody>
      </p:sp>
      <p:sp>
        <p:nvSpPr>
          <p:cNvPr id="9" name="Text Placeholder 8">
            <a:extLst>
              <a:ext uri="{FF2B5EF4-FFF2-40B4-BE49-F238E27FC236}">
                <a16:creationId xmlns:a16="http://schemas.microsoft.com/office/drawing/2014/main" id="{710FADF2-E794-6E47-6418-5D9CCDFE858F}"/>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3E90CDC2-5B4B-A194-48FC-AF1D2FC12799}"/>
              </a:ext>
            </a:extLst>
          </p:cNvPr>
          <p:cNvSpPr>
            <a:spLocks noGrp="1"/>
          </p:cNvSpPr>
          <p:nvPr>
            <p:ph type="title"/>
          </p:nvPr>
        </p:nvSpPr>
        <p:spPr/>
        <p:txBody>
          <a:bodyPr/>
          <a:lstStyle/>
          <a:p>
            <a:r>
              <a:rPr lang="en-US" dirty="0"/>
              <a:t>New Node – Joiner</a:t>
            </a:r>
          </a:p>
        </p:txBody>
      </p:sp>
      <p:pic>
        <p:nvPicPr>
          <p:cNvPr id="12" name="Grafik 11" descr="Ein Bild, das Screenshot, Symbol, Logo, Schrift enthält.&#10;&#10;Automatisch generierte Beschreibung">
            <a:extLst>
              <a:ext uri="{FF2B5EF4-FFF2-40B4-BE49-F238E27FC236}">
                <a16:creationId xmlns:a16="http://schemas.microsoft.com/office/drawing/2014/main" id="{47ADD457-9582-DC22-9B5A-7E6CF7FF7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9803" y="3422478"/>
            <a:ext cx="740268" cy="998773"/>
          </a:xfrm>
          <a:prstGeom prst="rect">
            <a:avLst/>
          </a:prstGeom>
        </p:spPr>
      </p:pic>
      <p:grpSp>
        <p:nvGrpSpPr>
          <p:cNvPr id="5" name="Gruppieren 4">
            <a:extLst>
              <a:ext uri="{FF2B5EF4-FFF2-40B4-BE49-F238E27FC236}">
                <a16:creationId xmlns:a16="http://schemas.microsoft.com/office/drawing/2014/main" id="{097C35DF-7677-C4E9-88D5-D49598F5FD6B}"/>
              </a:ext>
            </a:extLst>
          </p:cNvPr>
          <p:cNvGrpSpPr>
            <a:grpSpLocks noChangeAspect="1"/>
          </p:cNvGrpSpPr>
          <p:nvPr/>
        </p:nvGrpSpPr>
        <p:grpSpPr>
          <a:xfrm>
            <a:off x="4930871" y="727200"/>
            <a:ext cx="3597505" cy="3946411"/>
            <a:chOff x="4856731" y="933062"/>
            <a:chExt cx="3923956" cy="4304523"/>
          </a:xfrm>
        </p:grpSpPr>
        <p:pic>
          <p:nvPicPr>
            <p:cNvPr id="7" name="Grafik 6" descr="Ein Bild, das Text, Screenshot, Software, Computersymbol enthält.&#10;&#10;Automatisch generierte Beschreibung">
              <a:extLst>
                <a:ext uri="{FF2B5EF4-FFF2-40B4-BE49-F238E27FC236}">
                  <a16:creationId xmlns:a16="http://schemas.microsoft.com/office/drawing/2014/main" id="{6A50C4F8-5E74-3638-357A-1A873EA3E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731" y="933062"/>
              <a:ext cx="3923956" cy="4304523"/>
            </a:xfrm>
            <a:prstGeom prst="rect">
              <a:avLst/>
            </a:prstGeom>
            <a:effectLst>
              <a:outerShdw blurRad="50800" dist="38100" dir="2700000" algn="tl" rotWithShape="0">
                <a:prstClr val="black">
                  <a:alpha val="40000"/>
                </a:prstClr>
              </a:outerShdw>
            </a:effectLst>
          </p:spPr>
        </p:pic>
        <p:sp>
          <p:nvSpPr>
            <p:cNvPr id="4" name="Rechteck: abgerundete Ecken 3">
              <a:extLst>
                <a:ext uri="{FF2B5EF4-FFF2-40B4-BE49-F238E27FC236}">
                  <a16:creationId xmlns:a16="http://schemas.microsoft.com/office/drawing/2014/main" id="{10F4D1BC-D050-7439-A3FC-3A6EE4400ADF}"/>
                </a:ext>
              </a:extLst>
            </p:cNvPr>
            <p:cNvSpPr/>
            <p:nvPr/>
          </p:nvSpPr>
          <p:spPr>
            <a:xfrm>
              <a:off x="4856731" y="1672683"/>
              <a:ext cx="3923956" cy="25276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80137606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0CDC2-5B4B-A194-48FC-AF1D2FC12799}"/>
              </a:ext>
            </a:extLst>
          </p:cNvPr>
          <p:cNvSpPr>
            <a:spLocks noGrp="1"/>
          </p:cNvSpPr>
          <p:nvPr>
            <p:ph type="title"/>
          </p:nvPr>
        </p:nvSpPr>
        <p:spPr/>
        <p:txBody>
          <a:bodyPr/>
          <a:lstStyle/>
          <a:p>
            <a:r>
              <a:rPr lang="en-US" dirty="0"/>
              <a:t>New Node – Joiner</a:t>
            </a:r>
          </a:p>
        </p:txBody>
      </p:sp>
      <p:sp>
        <p:nvSpPr>
          <p:cNvPr id="3" name="Content Placeholder 2">
            <a:extLst>
              <a:ext uri="{FF2B5EF4-FFF2-40B4-BE49-F238E27FC236}">
                <a16:creationId xmlns:a16="http://schemas.microsoft.com/office/drawing/2014/main" id="{DF34681B-99F4-6838-8C10-166B77BD5103}"/>
              </a:ext>
            </a:extLst>
          </p:cNvPr>
          <p:cNvSpPr>
            <a:spLocks noGrp="1"/>
          </p:cNvSpPr>
          <p:nvPr>
            <p:ph idx="1"/>
          </p:nvPr>
        </p:nvSpPr>
        <p:spPr/>
        <p:txBody>
          <a:bodyPr/>
          <a:lstStyle/>
          <a:p>
            <a:r>
              <a:rPr lang="en-US" dirty="0"/>
              <a:t>Specify which columns are to be retained in the combined table</a:t>
            </a:r>
          </a:p>
          <a:p>
            <a:pPr marL="0" indent="0">
              <a:buNone/>
            </a:pPr>
            <a:endParaRPr lang="en-US" dirty="0"/>
          </a:p>
        </p:txBody>
      </p:sp>
      <p:grpSp>
        <p:nvGrpSpPr>
          <p:cNvPr id="6" name="Gruppieren 5">
            <a:extLst>
              <a:ext uri="{FF2B5EF4-FFF2-40B4-BE49-F238E27FC236}">
                <a16:creationId xmlns:a16="http://schemas.microsoft.com/office/drawing/2014/main" id="{8DE1458C-3CB6-B888-32AE-1E1FDDE6DF26}"/>
              </a:ext>
            </a:extLst>
          </p:cNvPr>
          <p:cNvGrpSpPr>
            <a:grpSpLocks noChangeAspect="1"/>
          </p:cNvGrpSpPr>
          <p:nvPr/>
        </p:nvGrpSpPr>
        <p:grpSpPr>
          <a:xfrm>
            <a:off x="505974" y="1324800"/>
            <a:ext cx="8132052" cy="3325050"/>
            <a:chOff x="356400" y="1566182"/>
            <a:chExt cx="8592742" cy="3513418"/>
          </a:xfrm>
        </p:grpSpPr>
        <p:grpSp>
          <p:nvGrpSpPr>
            <p:cNvPr id="12" name="Gruppieren 11">
              <a:extLst>
                <a:ext uri="{FF2B5EF4-FFF2-40B4-BE49-F238E27FC236}">
                  <a16:creationId xmlns:a16="http://schemas.microsoft.com/office/drawing/2014/main" id="{8AED4510-8B6F-062C-DF1B-AF4559CF4E3B}"/>
                </a:ext>
              </a:extLst>
            </p:cNvPr>
            <p:cNvGrpSpPr/>
            <p:nvPr/>
          </p:nvGrpSpPr>
          <p:grpSpPr>
            <a:xfrm>
              <a:off x="356400" y="1566182"/>
              <a:ext cx="8592742" cy="3513418"/>
              <a:chOff x="356400" y="1566182"/>
              <a:chExt cx="8592742" cy="3513418"/>
            </a:xfrm>
          </p:grpSpPr>
          <p:pic>
            <p:nvPicPr>
              <p:cNvPr id="5" name="Grafik 4" descr="Ein Bild, das Text, Screenshot, Display, parallel enthält.&#10;&#10;Automatisch generierte Beschreibung">
                <a:extLst>
                  <a:ext uri="{FF2B5EF4-FFF2-40B4-BE49-F238E27FC236}">
                    <a16:creationId xmlns:a16="http://schemas.microsoft.com/office/drawing/2014/main" id="{D59D2F02-F7EB-0DBA-4F1C-4B24CA1D6838}"/>
                  </a:ext>
                </a:extLst>
              </p:cNvPr>
              <p:cNvPicPr>
                <a:picLocks noChangeAspect="1"/>
              </p:cNvPicPr>
              <p:nvPr/>
            </p:nvPicPr>
            <p:blipFill rotWithShape="1">
              <a:blip r:embed="rId2">
                <a:extLst>
                  <a:ext uri="{28A0092B-C50C-407E-A947-70E740481C1C}">
                    <a14:useLocalDpi xmlns:a14="http://schemas.microsoft.com/office/drawing/2010/main" val="0"/>
                  </a:ext>
                </a:extLst>
              </a:blip>
              <a:srcRect b="22148"/>
              <a:stretch/>
            </p:blipFill>
            <p:spPr>
              <a:xfrm>
                <a:off x="356400" y="1566182"/>
                <a:ext cx="4113966" cy="3513418"/>
              </a:xfrm>
              <a:prstGeom prst="rect">
                <a:avLst/>
              </a:prstGeom>
              <a:effectLst>
                <a:outerShdw blurRad="50800" dist="38100" dir="2700000" algn="tl" rotWithShape="0">
                  <a:prstClr val="black">
                    <a:alpha val="40000"/>
                  </a:prstClr>
                </a:outerShdw>
              </a:effectLst>
            </p:spPr>
          </p:pic>
          <p:sp>
            <p:nvSpPr>
              <p:cNvPr id="11" name="Arrow: Right 10">
                <a:extLst>
                  <a:ext uri="{FF2B5EF4-FFF2-40B4-BE49-F238E27FC236}">
                    <a16:creationId xmlns:a16="http://schemas.microsoft.com/office/drawing/2014/main" id="{38BCC98C-CDA2-55E8-ABEF-E0FFF595419F}"/>
                  </a:ext>
                </a:extLst>
              </p:cNvPr>
              <p:cNvSpPr/>
              <p:nvPr/>
            </p:nvSpPr>
            <p:spPr>
              <a:xfrm>
                <a:off x="4572000" y="3315274"/>
                <a:ext cx="643813" cy="357194"/>
              </a:xfrm>
              <a:prstGeom prst="rightArrow">
                <a:avLst/>
              </a:prstGeom>
              <a:solidFill>
                <a:srgbClr val="FFD800"/>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pic>
            <p:nvPicPr>
              <p:cNvPr id="9" name="Grafik 8" descr="Ein Bild, das Text, Karte Menü, Screenshot, Zahl enthält.&#10;&#10;Automatisch generierte Beschreibung">
                <a:extLst>
                  <a:ext uri="{FF2B5EF4-FFF2-40B4-BE49-F238E27FC236}">
                    <a16:creationId xmlns:a16="http://schemas.microsoft.com/office/drawing/2014/main" id="{A8EB65A4-BFF1-4ABE-29CD-353B86BB7C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0057" y="2302326"/>
                <a:ext cx="3629085" cy="2025895"/>
              </a:xfrm>
              <a:prstGeom prst="rect">
                <a:avLst/>
              </a:prstGeom>
              <a:effectLst>
                <a:outerShdw blurRad="50800" dist="38100" dir="2700000" algn="tl" rotWithShape="0">
                  <a:prstClr val="black">
                    <a:alpha val="40000"/>
                  </a:prstClr>
                </a:outerShdw>
              </a:effectLst>
            </p:spPr>
          </p:pic>
        </p:grpSp>
        <p:sp>
          <p:nvSpPr>
            <p:cNvPr id="4" name="Rechteck: abgerundete Ecken 3">
              <a:extLst>
                <a:ext uri="{FF2B5EF4-FFF2-40B4-BE49-F238E27FC236}">
                  <a16:creationId xmlns:a16="http://schemas.microsoft.com/office/drawing/2014/main" id="{4FF1BE37-7C20-9162-EA98-199F4FB5CAC2}"/>
                </a:ext>
              </a:extLst>
            </p:cNvPr>
            <p:cNvSpPr/>
            <p:nvPr/>
          </p:nvSpPr>
          <p:spPr>
            <a:xfrm>
              <a:off x="2490439" y="2356624"/>
              <a:ext cx="1920019" cy="272297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37665138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AC895-9629-510B-A1C0-08F59AEBE927}"/>
              </a:ext>
            </a:extLst>
          </p:cNvPr>
          <p:cNvSpPr>
            <a:spLocks noGrp="1"/>
          </p:cNvSpPr>
          <p:nvPr>
            <p:ph type="title"/>
          </p:nvPr>
        </p:nvSpPr>
        <p:spPr/>
        <p:txBody>
          <a:bodyPr/>
          <a:lstStyle/>
          <a:p>
            <a:r>
              <a:rPr lang="en-US" dirty="0"/>
              <a:t>New Node – Column </a:t>
            </a:r>
            <a:r>
              <a:rPr lang="en-US" dirty="0" err="1"/>
              <a:t>Renamer</a:t>
            </a:r>
            <a:endParaRPr lang="en-US" dirty="0">
              <a:solidFill>
                <a:srgbClr val="FF0000"/>
              </a:solidFill>
            </a:endParaRPr>
          </a:p>
        </p:txBody>
      </p:sp>
      <p:sp>
        <p:nvSpPr>
          <p:cNvPr id="3" name="Content Placeholder 2">
            <a:extLst>
              <a:ext uri="{FF2B5EF4-FFF2-40B4-BE49-F238E27FC236}">
                <a16:creationId xmlns:a16="http://schemas.microsoft.com/office/drawing/2014/main" id="{9CA9CDCF-B2A6-4A1A-BB92-BA4FF3E0EDBD}"/>
              </a:ext>
            </a:extLst>
          </p:cNvPr>
          <p:cNvSpPr>
            <a:spLocks noGrp="1"/>
          </p:cNvSpPr>
          <p:nvPr>
            <p:ph idx="1"/>
          </p:nvPr>
        </p:nvSpPr>
        <p:spPr/>
        <p:txBody>
          <a:bodyPr/>
          <a:lstStyle/>
          <a:p>
            <a:r>
              <a:rPr lang="en-US" dirty="0"/>
              <a:t>Rename Column 0 to Lyrics</a:t>
            </a:r>
          </a:p>
        </p:txBody>
      </p:sp>
      <p:pic>
        <p:nvPicPr>
          <p:cNvPr id="16" name="Grafik 15" descr="Ein Bild, das Text, Screenshot, Schrift, Reihe enthält.&#10;&#10;Automatisch generierte Beschreibung">
            <a:extLst>
              <a:ext uri="{FF2B5EF4-FFF2-40B4-BE49-F238E27FC236}">
                <a16:creationId xmlns:a16="http://schemas.microsoft.com/office/drawing/2014/main" id="{79CFF8BE-2293-54A5-F5BC-4DEA09C67F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7259" y="505350"/>
            <a:ext cx="1157128" cy="1133633"/>
          </a:xfrm>
          <a:prstGeom prst="rect">
            <a:avLst/>
          </a:prstGeom>
        </p:spPr>
      </p:pic>
      <p:pic>
        <p:nvPicPr>
          <p:cNvPr id="18" name="Grafik 17" descr="Ein Bild, das Text, Screenshot, Display, Software enthält.&#10;&#10;Automatisch generierte Beschreibung">
            <a:extLst>
              <a:ext uri="{FF2B5EF4-FFF2-40B4-BE49-F238E27FC236}">
                <a16:creationId xmlns:a16="http://schemas.microsoft.com/office/drawing/2014/main" id="{E9FACB5B-8E26-23FB-036E-CD17EACC0F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400" y="2459719"/>
            <a:ext cx="3517086" cy="1727571"/>
          </a:xfrm>
          <a:prstGeom prst="rect">
            <a:avLst/>
          </a:prstGeom>
          <a:effectLst>
            <a:outerShdw blurRad="50800" dist="38100" dir="2700000" algn="tl" rotWithShape="0">
              <a:prstClr val="black">
                <a:alpha val="40000"/>
              </a:prstClr>
            </a:outerShdw>
          </a:effectLst>
        </p:spPr>
      </p:pic>
      <p:grpSp>
        <p:nvGrpSpPr>
          <p:cNvPr id="5" name="Gruppieren 4">
            <a:extLst>
              <a:ext uri="{FF2B5EF4-FFF2-40B4-BE49-F238E27FC236}">
                <a16:creationId xmlns:a16="http://schemas.microsoft.com/office/drawing/2014/main" id="{414E78C3-725C-5DB6-A068-7D69F887CFD2}"/>
              </a:ext>
            </a:extLst>
          </p:cNvPr>
          <p:cNvGrpSpPr/>
          <p:nvPr/>
        </p:nvGrpSpPr>
        <p:grpSpPr>
          <a:xfrm>
            <a:off x="4572000" y="2256464"/>
            <a:ext cx="4026262" cy="2134080"/>
            <a:chOff x="4572000" y="2542214"/>
            <a:chExt cx="4026262" cy="2134080"/>
          </a:xfrm>
        </p:grpSpPr>
        <p:pic>
          <p:nvPicPr>
            <p:cNvPr id="13" name="Grafik 12" descr="Ein Bild, das Text, Karte Menü, Screenshot, Zahl enthält.&#10;&#10;Automatisch generierte Beschreibung">
              <a:extLst>
                <a:ext uri="{FF2B5EF4-FFF2-40B4-BE49-F238E27FC236}">
                  <a16:creationId xmlns:a16="http://schemas.microsoft.com/office/drawing/2014/main" id="{60A20AE5-31B0-8718-A2CE-E8A2A936A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542214"/>
              <a:ext cx="4026262" cy="2134080"/>
            </a:xfrm>
            <a:prstGeom prst="rect">
              <a:avLst/>
            </a:prstGeom>
            <a:effectLst>
              <a:outerShdw blurRad="50800" dist="38100" dir="2700000" algn="tl" rotWithShape="0">
                <a:prstClr val="black">
                  <a:alpha val="40000"/>
                </a:prstClr>
              </a:outerShdw>
            </a:effectLst>
          </p:spPr>
        </p:pic>
        <p:sp>
          <p:nvSpPr>
            <p:cNvPr id="4" name="Rechteck: abgerundete Ecken 3">
              <a:extLst>
                <a:ext uri="{FF2B5EF4-FFF2-40B4-BE49-F238E27FC236}">
                  <a16:creationId xmlns:a16="http://schemas.microsoft.com/office/drawing/2014/main" id="{B80C4A3B-A7EF-80BF-6523-3FEA10EDB815}"/>
                </a:ext>
              </a:extLst>
            </p:cNvPr>
            <p:cNvSpPr/>
            <p:nvPr/>
          </p:nvSpPr>
          <p:spPr>
            <a:xfrm>
              <a:off x="7597698" y="2542214"/>
              <a:ext cx="1000564" cy="20325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824461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DD5265-3F5F-6D91-EDAC-3ABECF3000AD}"/>
              </a:ext>
            </a:extLst>
          </p:cNvPr>
          <p:cNvSpPr>
            <a:spLocks noGrp="1"/>
          </p:cNvSpPr>
          <p:nvPr>
            <p:ph sz="half" idx="1"/>
          </p:nvPr>
        </p:nvSpPr>
        <p:spPr/>
        <p:txBody>
          <a:bodyPr/>
          <a:lstStyle/>
          <a:p>
            <a:r>
              <a:rPr lang="en-US" dirty="0"/>
              <a:t>Identify and treat duplicate data rows</a:t>
            </a:r>
          </a:p>
          <a:p>
            <a:r>
              <a:rPr lang="en-US" dirty="0"/>
              <a:t>Example: Paradise by Coldplay appears twice</a:t>
            </a:r>
          </a:p>
          <a:p>
            <a:pPr marL="0" indent="0">
              <a:buNone/>
            </a:pPr>
            <a:endParaRPr lang="en-US" dirty="0"/>
          </a:p>
          <a:p>
            <a:r>
              <a:rPr lang="en-US" dirty="0"/>
              <a:t>Duplicate rows identified as having the same Song Name, Singer, and Lyrics</a:t>
            </a:r>
          </a:p>
          <a:p>
            <a:r>
              <a:rPr lang="en-US" dirty="0"/>
              <a:t>By default, the first of duplicate rows is kept</a:t>
            </a:r>
          </a:p>
        </p:txBody>
      </p:sp>
      <p:sp>
        <p:nvSpPr>
          <p:cNvPr id="7" name="Text Placeholder 6">
            <a:extLst>
              <a:ext uri="{FF2B5EF4-FFF2-40B4-BE49-F238E27FC236}">
                <a16:creationId xmlns:a16="http://schemas.microsoft.com/office/drawing/2014/main" id="{19CA8C11-D68D-2307-F7C8-60B74F33325E}"/>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01DDC854-CE61-F7D3-3B6B-8C0E28D8B9DB}"/>
              </a:ext>
            </a:extLst>
          </p:cNvPr>
          <p:cNvSpPr>
            <a:spLocks noGrp="1"/>
          </p:cNvSpPr>
          <p:nvPr>
            <p:ph type="title"/>
          </p:nvPr>
        </p:nvSpPr>
        <p:spPr/>
        <p:txBody>
          <a:bodyPr/>
          <a:lstStyle/>
          <a:p>
            <a:r>
              <a:rPr lang="en-US" dirty="0"/>
              <a:t>New Node – Duplicate Row Filter</a:t>
            </a:r>
          </a:p>
        </p:txBody>
      </p:sp>
      <p:pic>
        <p:nvPicPr>
          <p:cNvPr id="11" name="Grafik 10" descr="Ein Bild, das Screenshot, gelb, Reihe, Text enthält.&#10;&#10;Automatisch generierte Beschreibung">
            <a:extLst>
              <a:ext uri="{FF2B5EF4-FFF2-40B4-BE49-F238E27FC236}">
                <a16:creationId xmlns:a16="http://schemas.microsoft.com/office/drawing/2014/main" id="{5D029876-CAD0-3242-7890-58C2FA0143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7990" y="3669506"/>
            <a:ext cx="1028020" cy="794158"/>
          </a:xfrm>
          <a:prstGeom prst="rect">
            <a:avLst/>
          </a:prstGeom>
        </p:spPr>
      </p:pic>
      <p:grpSp>
        <p:nvGrpSpPr>
          <p:cNvPr id="8" name="Gruppieren 7">
            <a:extLst>
              <a:ext uri="{FF2B5EF4-FFF2-40B4-BE49-F238E27FC236}">
                <a16:creationId xmlns:a16="http://schemas.microsoft.com/office/drawing/2014/main" id="{8F70DA5A-A6E0-A490-5434-E6A14080B38A}"/>
              </a:ext>
            </a:extLst>
          </p:cNvPr>
          <p:cNvGrpSpPr>
            <a:grpSpLocks noChangeAspect="1"/>
          </p:cNvGrpSpPr>
          <p:nvPr/>
        </p:nvGrpSpPr>
        <p:grpSpPr>
          <a:xfrm>
            <a:off x="5076160" y="717478"/>
            <a:ext cx="3707838" cy="1607237"/>
            <a:chOff x="5076160" y="1003227"/>
            <a:chExt cx="3707838" cy="1607237"/>
          </a:xfrm>
        </p:grpSpPr>
        <p:pic>
          <p:nvPicPr>
            <p:cNvPr id="14" name="Grafik 13" descr="Ein Bild, das Text, Karte Menü, Screenshot, Zahl enthält.&#10;&#10;Automatisch generierte Beschreibung">
              <a:extLst>
                <a:ext uri="{FF2B5EF4-FFF2-40B4-BE49-F238E27FC236}">
                  <a16:creationId xmlns:a16="http://schemas.microsoft.com/office/drawing/2014/main" id="{61915288-C39D-9E40-C33C-872CDD195BC5}"/>
                </a:ext>
              </a:extLst>
            </p:cNvPr>
            <p:cNvPicPr>
              <a:picLocks noChangeAspect="1"/>
            </p:cNvPicPr>
            <p:nvPr/>
          </p:nvPicPr>
          <p:blipFill rotWithShape="1">
            <a:blip r:embed="rId3">
              <a:extLst>
                <a:ext uri="{28A0092B-C50C-407E-A947-70E740481C1C}">
                  <a14:useLocalDpi xmlns:a14="http://schemas.microsoft.com/office/drawing/2010/main" val="0"/>
                </a:ext>
              </a:extLst>
            </a:blip>
            <a:srcRect r="7909" b="24687"/>
            <a:stretch/>
          </p:blipFill>
          <p:spPr>
            <a:xfrm>
              <a:off x="5076160" y="1003227"/>
              <a:ext cx="3707838" cy="1607237"/>
            </a:xfrm>
            <a:prstGeom prst="rect">
              <a:avLst/>
            </a:prstGeom>
            <a:effectLst>
              <a:outerShdw blurRad="50800" dist="38100" dir="2700000" algn="tl" rotWithShape="0">
                <a:prstClr val="black">
                  <a:alpha val="40000"/>
                </a:prstClr>
              </a:outerShdw>
            </a:effectLst>
          </p:spPr>
        </p:pic>
        <p:sp>
          <p:nvSpPr>
            <p:cNvPr id="5" name="Rechteck: abgerundete Ecken 4">
              <a:extLst>
                <a:ext uri="{FF2B5EF4-FFF2-40B4-BE49-F238E27FC236}">
                  <a16:creationId xmlns:a16="http://schemas.microsoft.com/office/drawing/2014/main" id="{94A9F374-8F4F-9CFC-6EF7-0E848A377F53}"/>
                </a:ext>
              </a:extLst>
            </p:cNvPr>
            <p:cNvSpPr/>
            <p:nvPr/>
          </p:nvSpPr>
          <p:spPr>
            <a:xfrm>
              <a:off x="5906880" y="1859757"/>
              <a:ext cx="1878566" cy="304781"/>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grpSp>
        <p:nvGrpSpPr>
          <p:cNvPr id="9" name="Gruppieren 8">
            <a:extLst>
              <a:ext uri="{FF2B5EF4-FFF2-40B4-BE49-F238E27FC236}">
                <a16:creationId xmlns:a16="http://schemas.microsoft.com/office/drawing/2014/main" id="{1DFD4572-69C2-21D3-B56B-4B78C1B10E0D}"/>
              </a:ext>
            </a:extLst>
          </p:cNvPr>
          <p:cNvGrpSpPr>
            <a:grpSpLocks noChangeAspect="1"/>
          </p:cNvGrpSpPr>
          <p:nvPr/>
        </p:nvGrpSpPr>
        <p:grpSpPr>
          <a:xfrm>
            <a:off x="5524445" y="2510142"/>
            <a:ext cx="2688269" cy="2176661"/>
            <a:chOff x="5529928" y="2823317"/>
            <a:chExt cx="3035585" cy="2457879"/>
          </a:xfrm>
        </p:grpSpPr>
        <p:pic>
          <p:nvPicPr>
            <p:cNvPr id="13" name="Grafik 12" descr="Ein Bild, das Text, Screenshot, Software, Display enthält.&#10;&#10;Automatisch generierte Beschreibung">
              <a:extLst>
                <a:ext uri="{FF2B5EF4-FFF2-40B4-BE49-F238E27FC236}">
                  <a16:creationId xmlns:a16="http://schemas.microsoft.com/office/drawing/2014/main" id="{5FB72440-9C42-7488-2FB0-393FC3F882F3}"/>
                </a:ext>
              </a:extLst>
            </p:cNvPr>
            <p:cNvPicPr>
              <a:picLocks noChangeAspect="1"/>
            </p:cNvPicPr>
            <p:nvPr/>
          </p:nvPicPr>
          <p:blipFill rotWithShape="1">
            <a:blip r:embed="rId4">
              <a:extLst>
                <a:ext uri="{28A0092B-C50C-407E-A947-70E740481C1C}">
                  <a14:useLocalDpi xmlns:a14="http://schemas.microsoft.com/office/drawing/2010/main" val="0"/>
                </a:ext>
              </a:extLst>
            </a:blip>
            <a:srcRect b="50567"/>
            <a:stretch/>
          </p:blipFill>
          <p:spPr>
            <a:xfrm>
              <a:off x="5529928" y="2823317"/>
              <a:ext cx="3035585" cy="2457879"/>
            </a:xfrm>
            <a:prstGeom prst="rect">
              <a:avLst/>
            </a:prstGeom>
            <a:effectLst>
              <a:outerShdw blurRad="50800" dist="38100" dir="2700000" algn="tl" rotWithShape="0">
                <a:prstClr val="black">
                  <a:alpha val="40000"/>
                </a:prstClr>
              </a:outerShdw>
            </a:effectLst>
          </p:spPr>
        </p:pic>
        <p:sp>
          <p:nvSpPr>
            <p:cNvPr id="6" name="Rechteck: abgerundete Ecken 5">
              <a:extLst>
                <a:ext uri="{FF2B5EF4-FFF2-40B4-BE49-F238E27FC236}">
                  <a16:creationId xmlns:a16="http://schemas.microsoft.com/office/drawing/2014/main" id="{A1A7F371-E89F-DBB1-39E2-2181E3480A4C}"/>
                </a:ext>
              </a:extLst>
            </p:cNvPr>
            <p:cNvSpPr/>
            <p:nvPr/>
          </p:nvSpPr>
          <p:spPr>
            <a:xfrm>
              <a:off x="7047722" y="4092557"/>
              <a:ext cx="1292492" cy="1106129"/>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6704773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Text, Screenshot, Zahl, Schrift enthält.&#10;&#10;Automatisch generierte Beschreibung">
            <a:extLst>
              <a:ext uri="{FF2B5EF4-FFF2-40B4-BE49-F238E27FC236}">
                <a16:creationId xmlns:a16="http://schemas.microsoft.com/office/drawing/2014/main" id="{5A5F0434-C8A8-A0C2-C5F7-5BE1DA3716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7861" y="2219032"/>
            <a:ext cx="6848669" cy="2350846"/>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B001152C-5806-0296-A336-A96D156B6653}"/>
              </a:ext>
            </a:extLst>
          </p:cNvPr>
          <p:cNvSpPr>
            <a:spLocks noGrp="1"/>
          </p:cNvSpPr>
          <p:nvPr>
            <p:ph type="title"/>
          </p:nvPr>
        </p:nvSpPr>
        <p:spPr/>
        <p:txBody>
          <a:bodyPr/>
          <a:lstStyle/>
          <a:p>
            <a:r>
              <a:rPr lang="en-US" dirty="0"/>
              <a:t>New Node – Table Writer</a:t>
            </a:r>
          </a:p>
        </p:txBody>
      </p:sp>
      <p:sp>
        <p:nvSpPr>
          <p:cNvPr id="3" name="Content Placeholder 2">
            <a:extLst>
              <a:ext uri="{FF2B5EF4-FFF2-40B4-BE49-F238E27FC236}">
                <a16:creationId xmlns:a16="http://schemas.microsoft.com/office/drawing/2014/main" id="{52B85B10-5A3D-02FA-6973-D29904D0E419}"/>
              </a:ext>
            </a:extLst>
          </p:cNvPr>
          <p:cNvSpPr>
            <a:spLocks noGrp="1"/>
          </p:cNvSpPr>
          <p:nvPr>
            <p:ph idx="1"/>
          </p:nvPr>
        </p:nvSpPr>
        <p:spPr/>
        <p:txBody>
          <a:bodyPr/>
          <a:lstStyle/>
          <a:p>
            <a:r>
              <a:rPr lang="en-US" dirty="0"/>
              <a:t>Writes a table to a .table file</a:t>
            </a:r>
          </a:p>
          <a:p>
            <a:r>
              <a:rPr lang="en-US" dirty="0"/>
              <a:t>Specify the location where the file is written</a:t>
            </a:r>
          </a:p>
          <a:p>
            <a:pPr lvl="1"/>
            <a:r>
              <a:rPr lang="en-US" dirty="0"/>
              <a:t>“Song </a:t>
            </a:r>
            <a:r>
              <a:rPr lang="en-US" dirty="0" err="1"/>
              <a:t>info.table</a:t>
            </a:r>
            <a:r>
              <a:rPr lang="en-US" dirty="0"/>
              <a:t>” under the “data” folder for this project</a:t>
            </a:r>
          </a:p>
        </p:txBody>
      </p:sp>
    </p:spTree>
    <p:extLst>
      <p:ext uri="{BB962C8B-B14F-4D97-AF65-F5344CB8AC3E}">
        <p14:creationId xmlns:p14="http://schemas.microsoft.com/office/powerpoint/2010/main" val="31276242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7DFD8C-08F7-E5D0-611B-4266A0DC495C}"/>
              </a:ext>
            </a:extLst>
          </p:cNvPr>
          <p:cNvSpPr>
            <a:spLocks noGrp="1"/>
          </p:cNvSpPr>
          <p:nvPr>
            <p:ph sz="half" idx="1"/>
          </p:nvPr>
        </p:nvSpPr>
        <p:spPr/>
        <p:txBody>
          <a:bodyPr/>
          <a:lstStyle/>
          <a:p>
            <a:r>
              <a:rPr lang="en-US" dirty="0"/>
              <a:t>Two tables with song info (title, singer, &amp; lyrics)</a:t>
            </a:r>
          </a:p>
          <a:p>
            <a:pPr lvl="1"/>
            <a:r>
              <a:rPr lang="en-US" dirty="0"/>
              <a:t>Song </a:t>
            </a:r>
            <a:r>
              <a:rPr lang="en-US" dirty="0" err="1"/>
              <a:t>info.table</a:t>
            </a:r>
            <a:r>
              <a:rPr lang="en-US" dirty="0"/>
              <a:t>: song number 1 – 14</a:t>
            </a:r>
          </a:p>
          <a:p>
            <a:pPr lvl="1"/>
            <a:r>
              <a:rPr lang="en-US" dirty="0"/>
              <a:t>Extra song </a:t>
            </a:r>
            <a:r>
              <a:rPr lang="en-US" dirty="0" err="1"/>
              <a:t>info.table</a:t>
            </a:r>
            <a:r>
              <a:rPr lang="en-US" dirty="0"/>
              <a:t>: song number 101 – 110</a:t>
            </a:r>
          </a:p>
          <a:p>
            <a:r>
              <a:rPr lang="en-US" dirty="0"/>
              <a:t>Identical set of columns</a:t>
            </a:r>
          </a:p>
          <a:p>
            <a:r>
              <a:rPr lang="en-US" dirty="0"/>
              <a:t>Combines the two tables, one on top of the other</a:t>
            </a:r>
          </a:p>
        </p:txBody>
      </p:sp>
      <p:sp>
        <p:nvSpPr>
          <p:cNvPr id="4" name="Text Placeholder 3">
            <a:extLst>
              <a:ext uri="{FF2B5EF4-FFF2-40B4-BE49-F238E27FC236}">
                <a16:creationId xmlns:a16="http://schemas.microsoft.com/office/drawing/2014/main" id="{F4F4BBD4-66DE-CF49-531E-D8D5C720CB34}"/>
              </a:ext>
            </a:extLst>
          </p:cNvPr>
          <p:cNvSpPr>
            <a:spLocks noGrp="1"/>
          </p:cNvSpPr>
          <p:nvPr>
            <p:ph type="body" sz="quarter" idx="13"/>
          </p:nvPr>
        </p:nvSpPr>
        <p:spPr/>
        <p:txBody>
          <a:bodyPr/>
          <a:lstStyle/>
          <a:p>
            <a:endParaRPr lang="en-US"/>
          </a:p>
        </p:txBody>
      </p:sp>
      <p:sp>
        <p:nvSpPr>
          <p:cNvPr id="2" name="Title 1">
            <a:extLst>
              <a:ext uri="{FF2B5EF4-FFF2-40B4-BE49-F238E27FC236}">
                <a16:creationId xmlns:a16="http://schemas.microsoft.com/office/drawing/2014/main" id="{9F74D443-66F0-2D08-546D-E0D91C817F54}"/>
              </a:ext>
            </a:extLst>
          </p:cNvPr>
          <p:cNvSpPr>
            <a:spLocks noGrp="1"/>
          </p:cNvSpPr>
          <p:nvPr>
            <p:ph type="title"/>
          </p:nvPr>
        </p:nvSpPr>
        <p:spPr/>
        <p:txBody>
          <a:bodyPr/>
          <a:lstStyle/>
          <a:p>
            <a:r>
              <a:rPr lang="en-US" dirty="0"/>
              <a:t>New Node – Concatenate</a:t>
            </a:r>
          </a:p>
        </p:txBody>
      </p:sp>
      <p:grpSp>
        <p:nvGrpSpPr>
          <p:cNvPr id="10" name="Gruppieren 9">
            <a:extLst>
              <a:ext uri="{FF2B5EF4-FFF2-40B4-BE49-F238E27FC236}">
                <a16:creationId xmlns:a16="http://schemas.microsoft.com/office/drawing/2014/main" id="{B4341C1A-C058-02BE-EAB3-671AC7101E67}"/>
              </a:ext>
            </a:extLst>
          </p:cNvPr>
          <p:cNvGrpSpPr/>
          <p:nvPr/>
        </p:nvGrpSpPr>
        <p:grpSpPr>
          <a:xfrm>
            <a:off x="4669472" y="712653"/>
            <a:ext cx="4125055" cy="4076817"/>
            <a:chOff x="4669471" y="998402"/>
            <a:chExt cx="4125055" cy="4076817"/>
          </a:xfrm>
        </p:grpSpPr>
        <p:pic>
          <p:nvPicPr>
            <p:cNvPr id="7" name="Grafik 6" descr="Ein Bild, das Text, Screenshot, Schrift, Zahl enthält.&#10;&#10;Automatisch generierte Beschreibung">
              <a:extLst>
                <a:ext uri="{FF2B5EF4-FFF2-40B4-BE49-F238E27FC236}">
                  <a16:creationId xmlns:a16="http://schemas.microsoft.com/office/drawing/2014/main" id="{6A1916D5-325A-AAF5-6370-31E46F6F2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9260" y="3554361"/>
              <a:ext cx="4104738" cy="1520858"/>
            </a:xfrm>
            <a:prstGeom prst="rect">
              <a:avLst/>
            </a:prstGeom>
            <a:effectLst>
              <a:outerShdw blurRad="50800" dist="38100" dir="2700000" algn="tl" rotWithShape="0">
                <a:prstClr val="black">
                  <a:alpha val="40000"/>
                </a:prstClr>
              </a:outerShdw>
            </a:effectLst>
          </p:spPr>
        </p:pic>
        <p:pic>
          <p:nvPicPr>
            <p:cNvPr id="5" name="Grafik 4" descr="Ein Bild, das Text, Karte Menü, Dokument, Zahl enthält.&#10;&#10;Automatisch generierte Beschreibung">
              <a:extLst>
                <a:ext uri="{FF2B5EF4-FFF2-40B4-BE49-F238E27FC236}">
                  <a16:creationId xmlns:a16="http://schemas.microsoft.com/office/drawing/2014/main" id="{19EE4651-869B-AA9B-7FC2-479C5BB974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9471" y="998402"/>
              <a:ext cx="4125055" cy="1790303"/>
            </a:xfrm>
            <a:prstGeom prst="rect">
              <a:avLst/>
            </a:prstGeom>
            <a:effectLst>
              <a:outerShdw blurRad="50800" dist="38100" dir="2700000" algn="tl" rotWithShape="0">
                <a:prstClr val="black">
                  <a:alpha val="40000"/>
                </a:prstClr>
              </a:outerShdw>
            </a:effectLst>
          </p:spPr>
        </p:pic>
        <p:sp>
          <p:nvSpPr>
            <p:cNvPr id="20" name="TextBox 19">
              <a:extLst>
                <a:ext uri="{FF2B5EF4-FFF2-40B4-BE49-F238E27FC236}">
                  <a16:creationId xmlns:a16="http://schemas.microsoft.com/office/drawing/2014/main" id="{D6F29BFD-4DF7-C169-32A0-419D31323513}"/>
                </a:ext>
              </a:extLst>
            </p:cNvPr>
            <p:cNvSpPr txBox="1"/>
            <p:nvPr/>
          </p:nvSpPr>
          <p:spPr>
            <a:xfrm>
              <a:off x="6274293" y="2521784"/>
              <a:ext cx="906905" cy="1180699"/>
            </a:xfrm>
            <a:prstGeom prst="rect">
              <a:avLst/>
            </a:prstGeom>
            <a:noFill/>
            <a:ln w="15875">
              <a:noFill/>
            </a:ln>
          </p:spPr>
          <p:txBody>
            <a:bodyPr wrap="square" lIns="36000" tIns="36000" rIns="36000" bIns="36000" rtlCol="0" anchor="ctr" anchorCtr="0">
              <a:spAutoFit/>
            </a:bodyPr>
            <a:lstStyle/>
            <a:p>
              <a:pPr algn="ctr"/>
              <a:r>
                <a:rPr lang="en-US" sz="7200" dirty="0">
                  <a:solidFill>
                    <a:srgbClr val="FFD800"/>
                  </a:solidFill>
                </a:rPr>
                <a:t>+</a:t>
              </a:r>
            </a:p>
          </p:txBody>
        </p:sp>
      </p:grpSp>
    </p:spTree>
    <p:extLst>
      <p:ext uri="{BB962C8B-B14F-4D97-AF65-F5344CB8AC3E}">
        <p14:creationId xmlns:p14="http://schemas.microsoft.com/office/powerpoint/2010/main" val="70116578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35758A49-797D-D0CD-1B02-87EED825CA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854703" y="1999865"/>
            <a:ext cx="3127895" cy="2905819"/>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681FF94E-DCD0-3302-1F13-6F9638B4804E}"/>
              </a:ext>
            </a:extLst>
          </p:cNvPr>
          <p:cNvSpPr>
            <a:spLocks noGrp="1"/>
          </p:cNvSpPr>
          <p:nvPr>
            <p:ph type="title"/>
          </p:nvPr>
        </p:nvSpPr>
        <p:spPr/>
        <p:txBody>
          <a:bodyPr/>
          <a:lstStyle/>
          <a:p>
            <a:r>
              <a:rPr lang="en-US" dirty="0"/>
              <a:t>New Node – Concatenate</a:t>
            </a:r>
          </a:p>
        </p:txBody>
      </p:sp>
      <p:sp>
        <p:nvSpPr>
          <p:cNvPr id="3" name="Content Placeholder 2">
            <a:extLst>
              <a:ext uri="{FF2B5EF4-FFF2-40B4-BE49-F238E27FC236}">
                <a16:creationId xmlns:a16="http://schemas.microsoft.com/office/drawing/2014/main" id="{E4605458-AB6A-0D3A-F69A-47A5220E5C93}"/>
              </a:ext>
            </a:extLst>
          </p:cNvPr>
          <p:cNvSpPr>
            <a:spLocks noGrp="1"/>
          </p:cNvSpPr>
          <p:nvPr>
            <p:ph idx="1"/>
          </p:nvPr>
        </p:nvSpPr>
        <p:spPr/>
        <p:txBody>
          <a:bodyPr/>
          <a:lstStyle/>
          <a:p>
            <a:r>
              <a:rPr lang="en-US" dirty="0"/>
              <a:t>Combines two tables, top &amp; bottom</a:t>
            </a:r>
          </a:p>
          <a:p>
            <a:pPr lvl="1"/>
            <a:r>
              <a:rPr lang="en-US" dirty="0"/>
              <a:t>Vertical version of Column </a:t>
            </a:r>
            <a:r>
              <a:rPr lang="en-US" dirty="0" err="1"/>
              <a:t>Appender</a:t>
            </a:r>
            <a:endParaRPr lang="en-US" dirty="0"/>
          </a:p>
          <a:p>
            <a:r>
              <a:rPr lang="en-US" dirty="0"/>
              <a:t>Example: 03 Combine song data</a:t>
            </a:r>
          </a:p>
        </p:txBody>
      </p:sp>
      <p:pic>
        <p:nvPicPr>
          <p:cNvPr id="9" name="Grafik 8" descr="Ein Bild, das Screenshot, Diagramm, Logo, Design enthält.&#10;&#10;Automatisch generierte Beschreibung">
            <a:extLst>
              <a:ext uri="{FF2B5EF4-FFF2-40B4-BE49-F238E27FC236}">
                <a16:creationId xmlns:a16="http://schemas.microsoft.com/office/drawing/2014/main" id="{021FA81C-6DDE-5601-E7DA-ADE4DDB46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1119" y="722250"/>
            <a:ext cx="893314" cy="1058152"/>
          </a:xfrm>
          <a:prstGeom prst="rect">
            <a:avLst/>
          </a:prstGeom>
        </p:spPr>
      </p:pic>
    </p:spTree>
    <p:extLst>
      <p:ext uri="{BB962C8B-B14F-4D97-AF65-F5344CB8AC3E}">
        <p14:creationId xmlns:p14="http://schemas.microsoft.com/office/powerpoint/2010/main" val="33211544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0E8DB-A12B-4A84-1233-9B7459D2ABCC}"/>
              </a:ext>
            </a:extLst>
          </p:cNvPr>
          <p:cNvSpPr>
            <a:spLocks noGrp="1"/>
          </p:cNvSpPr>
          <p:nvPr>
            <p:ph type="title"/>
          </p:nvPr>
        </p:nvSpPr>
        <p:spPr/>
        <p:txBody>
          <a:bodyPr/>
          <a:lstStyle/>
          <a:p>
            <a:r>
              <a:rPr lang="en-US"/>
              <a:t>Exercise </a:t>
            </a:r>
            <a:endParaRPr lang="en-US" dirty="0"/>
          </a:p>
        </p:txBody>
      </p:sp>
      <p:sp>
        <p:nvSpPr>
          <p:cNvPr id="3" name="Content Placeholder 2">
            <a:extLst>
              <a:ext uri="{FF2B5EF4-FFF2-40B4-BE49-F238E27FC236}">
                <a16:creationId xmlns:a16="http://schemas.microsoft.com/office/drawing/2014/main" id="{1532909E-C4F3-034A-CD39-47D61952B11C}"/>
              </a:ext>
            </a:extLst>
          </p:cNvPr>
          <p:cNvSpPr>
            <a:spLocks noGrp="1"/>
          </p:cNvSpPr>
          <p:nvPr>
            <p:ph idx="1"/>
          </p:nvPr>
        </p:nvSpPr>
        <p:spPr/>
        <p:txBody>
          <a:bodyPr/>
          <a:lstStyle/>
          <a:p>
            <a:r>
              <a:rPr lang="en-US" i="1" dirty="0"/>
              <a:t>Otherwise noted, all the data files and folders are located under the “data” folder.</a:t>
            </a:r>
          </a:p>
          <a:p>
            <a:pPr marL="0" indent="0">
              <a:buNone/>
            </a:pPr>
            <a:endParaRPr lang="en-US" dirty="0"/>
          </a:p>
          <a:p>
            <a:r>
              <a:rPr lang="en-US" dirty="0"/>
              <a:t>Exercise 01: Combining Song </a:t>
            </a:r>
            <a:r>
              <a:rPr lang="en-US" dirty="0" err="1"/>
              <a:t>info.table</a:t>
            </a:r>
            <a:r>
              <a:rPr lang="en-US" dirty="0"/>
              <a:t> with Spotify audio info (Spotify song info.csv)</a:t>
            </a:r>
          </a:p>
          <a:p>
            <a:pPr lvl="1"/>
            <a:r>
              <a:rPr lang="en-US" dirty="0"/>
              <a:t>Hint: Use Joiner and match Song number</a:t>
            </a:r>
          </a:p>
          <a:p>
            <a:pPr lvl="1"/>
            <a:endParaRPr lang="en-US" dirty="0"/>
          </a:p>
          <a:p>
            <a:r>
              <a:rPr lang="en-US" dirty="0"/>
              <a:t>Exercise 02 (Optional): Combine additional song information (songs 101-110) from Extra song info.csv with the corresponding lyrics (Extra song lyrics folder under). Save the resulting table as Extra song </a:t>
            </a:r>
            <a:r>
              <a:rPr lang="en-US" dirty="0" err="1"/>
              <a:t>info.table</a:t>
            </a:r>
            <a:r>
              <a:rPr lang="en-US" dirty="0"/>
              <a:t>.</a:t>
            </a:r>
          </a:p>
          <a:p>
            <a:pPr lvl="1"/>
            <a:r>
              <a:rPr lang="en-US" dirty="0"/>
              <a:t>Hint: You can re-use 02 Merge song data workflow, but need to update some nodes accordingly</a:t>
            </a:r>
          </a:p>
        </p:txBody>
      </p:sp>
    </p:spTree>
    <p:extLst>
      <p:ext uri="{BB962C8B-B14F-4D97-AF65-F5344CB8AC3E}">
        <p14:creationId xmlns:p14="http://schemas.microsoft.com/office/powerpoint/2010/main" val="2157759622"/>
      </p:ext>
    </p:extLst>
  </p:cSld>
  <p:clrMapOvr>
    <a:masterClrMapping/>
  </p:clrMapOvr>
</p:sld>
</file>

<file path=ppt/theme/theme1.xml><?xml version="1.0" encoding="utf-8"?>
<a:theme xmlns:a="http://schemas.openxmlformats.org/drawingml/2006/main" name="1_Office Theme">
  <a:themeElements>
    <a:clrScheme name="KNIME">
      <a:dk1>
        <a:srgbClr val="3E3A39"/>
      </a:dk1>
      <a:lt1>
        <a:srgbClr val="FFFFFF"/>
      </a:lt1>
      <a:dk2>
        <a:srgbClr val="3E3A39"/>
      </a:dk2>
      <a:lt2>
        <a:srgbClr val="EFF1F2"/>
      </a:lt2>
      <a:accent1>
        <a:srgbClr val="FFD800"/>
      </a:accent1>
      <a:accent2>
        <a:srgbClr val="C0C4C6"/>
      </a:accent2>
      <a:accent3>
        <a:srgbClr val="6E6E6E"/>
      </a:accent3>
      <a:accent4>
        <a:srgbClr val="FFE240"/>
      </a:accent4>
      <a:accent5>
        <a:srgbClr val="FFEB74"/>
      </a:accent5>
      <a:accent6>
        <a:srgbClr val="FF645C"/>
      </a:accent6>
      <a:hlink>
        <a:srgbClr val="3333FF"/>
      </a:hlink>
      <a:folHlink>
        <a:srgbClr val="FFD800"/>
      </a:folHlink>
    </a:clrScheme>
    <a:fontScheme name="KNIME Avenir">
      <a:majorFont>
        <a:latin typeface="Avenir Next LT Pro Demi"/>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miter lim="800000"/>
        </a:ln>
      </a:spPr>
      <a:bodyPr wrap="square" lIns="108000" tIns="108000" rIns="108000" bIns="108000" rtlCol="0" anchor="ctr"/>
      <a:lstStyle>
        <a:defPPr algn="ct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ln w="15875">
          <a:noFill/>
        </a:ln>
      </a:spPr>
      <a:bodyPr wrap="square" lIns="36000" tIns="36000" rIns="36000" bIns="36000" rtlCol="0" anchor="ctr" anchorCtr="0">
        <a:spAutoFit/>
      </a:bodyPr>
      <a:lstStyle>
        <a:defPPr algn="l">
          <a:defRPr dirty="0" err="1" smtClean="0"/>
        </a:defPPr>
      </a:lstStyle>
    </a:txDef>
  </a:objectDefaults>
  <a:extraClrSchemeLst/>
  <a:custClrLst>
    <a:custClr name="Node-Color Olive">
      <a:srgbClr val="9B9B61"/>
    </a:custClr>
    <a:custClr name="Node-Color Green">
      <a:srgbClr val="1F773F"/>
    </a:custClr>
    <a:custClr name="Node-Color Teal">
      <a:srgbClr val="005559"/>
    </a:custClr>
    <a:custClr name="Node-Color Aqua">
      <a:srgbClr val="2B94B1"/>
    </a:custClr>
    <a:custClr name="Node-Color Navy">
      <a:srgbClr val="1A417A"/>
    </a:custClr>
    <a:custClr name="Node-Color Purple">
      <a:srgbClr val="623266"/>
    </a:custClr>
    <a:custClr name="Node-Color Pink">
      <a:srgbClr val="DC2D87"/>
    </a:custClr>
    <a:custClr name="Node-Color Red">
      <a:srgbClr val="B22020"/>
    </a:custClr>
    <a:custClr name="Node-Color Orange">
      <a:srgbClr val="DD691B"/>
    </a:custClr>
    <a:custClr name="Node-Color Brown">
      <a:srgbClr val="77563C"/>
    </a:custClr>
  </a:custClrLst>
  <a:extLst>
    <a:ext uri="{05A4C25C-085E-4340-85A3-A5531E510DB2}">
      <thm15:themeFamily xmlns:thm15="http://schemas.microsoft.com/office/thememl/2012/main" name="Presentation1" id="{C27638F7-7FDE-1B41-8F7B-218D429429B7}" vid="{E5FE8898-8507-954C-8DE9-FE08787474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3E31740070594596117FEC384DD67F" ma:contentTypeVersion="18" ma:contentTypeDescription="Create a new document." ma:contentTypeScope="" ma:versionID="49aa72344bdd426e0b38491ef584f14a">
  <xsd:schema xmlns:xsd="http://www.w3.org/2001/XMLSchema" xmlns:xs="http://www.w3.org/2001/XMLSchema" xmlns:p="http://schemas.microsoft.com/office/2006/metadata/properties" xmlns:ns1="http://schemas.microsoft.com/sharepoint/v3" xmlns:ns2="a1d3deca-49d0-46fa-a3f9-6e0c4e618558" xmlns:ns3="32a7ba11-dde9-4cf2-a6ac-8f31dc36ce67" targetNamespace="http://schemas.microsoft.com/office/2006/metadata/properties" ma:root="true" ma:fieldsID="281ee772328fffea8ee3aebc8ee29d69" ns1:_="" ns2:_="" ns3:_="">
    <xsd:import namespace="http://schemas.microsoft.com/sharepoint/v3"/>
    <xsd:import namespace="a1d3deca-49d0-46fa-a3f9-6e0c4e618558"/>
    <xsd:import namespace="32a7ba11-dde9-4cf2-a6ac-8f31dc36ce6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Location" minOccurs="0"/>
                <xsd:element ref="ns3:MediaServiceGenerationTime" minOccurs="0"/>
                <xsd:element ref="ns3:MediaServiceEventHashCode" minOccurs="0"/>
                <xsd:element ref="ns3:MediaServiceAutoTags" minOccurs="0"/>
                <xsd:element ref="ns3:MediaServiceOCR" minOccurs="0"/>
                <xsd:element ref="ns3:MediaServiceAutoKeyPoints" minOccurs="0"/>
                <xsd:element ref="ns3:MediaServiceKeyPoints" minOccurs="0"/>
                <xsd:element ref="ns1:_ip_UnifiedCompliancePolicyProperties" minOccurs="0"/>
                <xsd:element ref="ns1:_ip_UnifiedCompliancePolicyUIAction" minOccurs="0"/>
                <xsd:element ref="ns2:_dlc_DocId" minOccurs="0"/>
                <xsd:element ref="ns2:_dlc_DocIdUrl" minOccurs="0"/>
                <xsd:element ref="ns2:_dlc_DocIdPersistId"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d3deca-49d0-46fa-a3f9-6e0c4e61855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_dlc_DocId" ma:index="22" nillable="true" ma:displayName="Document ID Value" ma:description="The value of the document ID assigned to this item." ma:internalName="_dlc_DocId" ma:readOnly="true">
      <xsd:simpleType>
        <xsd:restriction base="dms:Text"/>
      </xsd:simpleType>
    </xsd:element>
    <xsd:element name="_dlc_DocIdUrl" ma:index="2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4" nillable="true" ma:displayName="Persist ID" ma:description="Keep ID on add." ma:hidden="true" ma:internalName="_dlc_DocIdPersistId" ma:readOnly="true">
      <xsd:simpleType>
        <xsd:restriction base="dms:Boolean"/>
      </xsd:simpleType>
    </xsd:element>
    <xsd:element name="TaxCatchAll" ma:index="28" nillable="true" ma:displayName="Taxonomy Catch All Column" ma:hidden="true" ma:list="{cdf888eb-8435-4f9d-9d06-71d3a1695069}" ma:internalName="TaxCatchAll" ma:showField="CatchAllData" ma:web="a1d3deca-49d0-46fa-a3f9-6e0c4e61855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2a7ba11-dde9-4cf2-a6ac-8f31dc36ce6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Tags" ma:index="16" nillable="true" ma:displayName="Tags" ma:description=""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5"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5b91888-5ea6-45ea-a327-1c65e8174445"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4D2FF7C-6A83-458F-A5D5-9E7D1BB613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1d3deca-49d0-46fa-a3f9-6e0c4e618558"/>
    <ds:schemaRef ds:uri="32a7ba11-dde9-4cf2-a6ac-8f31dc36ce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0BD73D-C2F8-4D5A-98D9-41C7CAEB4316}">
  <ds:schemaRefs>
    <ds:schemaRef ds:uri="http://schemas.microsoft.com/sharepoint/v3/contenttype/forms"/>
  </ds:schemaRefs>
</ds:datastoreItem>
</file>

<file path=customXml/itemProps3.xml><?xml version="1.0" encoding="utf-8"?>
<ds:datastoreItem xmlns:ds="http://schemas.openxmlformats.org/officeDocument/2006/customXml" ds:itemID="{127EFBB1-9DF2-443E-B9B2-435F458B8FA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KNIME_PPT_Template_2023</Template>
  <TotalTime>74</TotalTime>
  <Words>2735</Words>
  <Application>Microsoft Office PowerPoint</Application>
  <PresentationFormat>On-screen Show (16:9)</PresentationFormat>
  <Paragraphs>437</Paragraphs>
  <Slides>97</Slides>
  <Notes>7</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97</vt:i4>
      </vt:variant>
    </vt:vector>
  </HeadingPairs>
  <TitlesOfParts>
    <vt:vector size="105" baseType="lpstr">
      <vt:lpstr>Arial</vt:lpstr>
      <vt:lpstr>Avenir Next LT Pro</vt:lpstr>
      <vt:lpstr>Avenir Next LT Pro Demi</vt:lpstr>
      <vt:lpstr>Calibri</vt:lpstr>
      <vt:lpstr>Courier New</vt:lpstr>
      <vt:lpstr>Slack-Lato</vt:lpstr>
      <vt:lpstr>Wingdings</vt:lpstr>
      <vt:lpstr>1_Office Theme</vt:lpstr>
      <vt:lpstr>Teens Crunch Data: The Bootcamp</vt:lpstr>
      <vt:lpstr>Let’s Play!</vt:lpstr>
      <vt:lpstr>Let’s Play!</vt:lpstr>
      <vt:lpstr>Course Plan</vt:lpstr>
      <vt:lpstr>Outline</vt:lpstr>
      <vt:lpstr>KNIME Analytics Platform</vt:lpstr>
      <vt:lpstr>What is KNIME Analytics Platform</vt:lpstr>
      <vt:lpstr>Nodes and Workflows</vt:lpstr>
      <vt:lpstr>Installing KNIME Analytics Platform</vt:lpstr>
      <vt:lpstr>Installing KNIME Analytics Platform</vt:lpstr>
      <vt:lpstr>Installing KNIME Analytics Platform</vt:lpstr>
      <vt:lpstr>Starting KNIME Analytics Platform</vt:lpstr>
      <vt:lpstr>The KNIME Workspace</vt:lpstr>
      <vt:lpstr>Tour of the User Interface</vt:lpstr>
      <vt:lpstr>Tour of the User Interface</vt:lpstr>
      <vt:lpstr>Tour of the User Interface</vt:lpstr>
      <vt:lpstr>Tour of the User Interface</vt:lpstr>
      <vt:lpstr>Demo</vt:lpstr>
      <vt:lpstr>Exercise</vt:lpstr>
      <vt:lpstr>First KNIME Workflow</vt:lpstr>
      <vt:lpstr>Organizing the Workspace</vt:lpstr>
      <vt:lpstr>Demo – Creating a Workflow Group</vt:lpstr>
      <vt:lpstr>Exercise</vt:lpstr>
      <vt:lpstr>Workflow Groups on Your Workspace</vt:lpstr>
      <vt:lpstr>Demo – Files in a Workflow Group</vt:lpstr>
      <vt:lpstr>Exercise</vt:lpstr>
      <vt:lpstr>Data in a CSV File</vt:lpstr>
      <vt:lpstr>Data in a CSV File</vt:lpstr>
      <vt:lpstr>New Node – CSV Reader</vt:lpstr>
      <vt:lpstr>New Node – CSV Reader</vt:lpstr>
      <vt:lpstr>New Node – CSV Reader</vt:lpstr>
      <vt:lpstr>New Node – CSV Reader</vt:lpstr>
      <vt:lpstr>New Node – CSV Reader</vt:lpstr>
      <vt:lpstr>New Node – CSV Reader</vt:lpstr>
      <vt:lpstr>New Node – CSV Reader</vt:lpstr>
      <vt:lpstr>New Node – CSV Reader</vt:lpstr>
      <vt:lpstr>Node Execution</vt:lpstr>
      <vt:lpstr>Tool Bar</vt:lpstr>
      <vt:lpstr>Demo – CSV Reader</vt:lpstr>
      <vt:lpstr>Exercise</vt:lpstr>
      <vt:lpstr>New Node – Row Filter</vt:lpstr>
      <vt:lpstr>New Node – Row Filter</vt:lpstr>
      <vt:lpstr>New Node – Row Filter</vt:lpstr>
      <vt:lpstr>New Node – Row Filter</vt:lpstr>
      <vt:lpstr>Exercise</vt:lpstr>
      <vt:lpstr>New Node – Table Writer</vt:lpstr>
      <vt:lpstr>Demo – Table Writer</vt:lpstr>
      <vt:lpstr>Documenting Your Workflow</vt:lpstr>
      <vt:lpstr>Node Label</vt:lpstr>
      <vt:lpstr>Annotation</vt:lpstr>
      <vt:lpstr>Annotation</vt:lpstr>
      <vt:lpstr>Sharing Workflows with KNIME Community Hub</vt:lpstr>
      <vt:lpstr>KNIME Community Hub</vt:lpstr>
      <vt:lpstr>Creating a Community Hub Account</vt:lpstr>
      <vt:lpstr>Creating a Community Hub Account</vt:lpstr>
      <vt:lpstr>Your Space on Community Hub</vt:lpstr>
      <vt:lpstr>Creating a Space</vt:lpstr>
      <vt:lpstr>Creating a Space</vt:lpstr>
      <vt:lpstr>Creating a Space</vt:lpstr>
      <vt:lpstr>Your Space on KNIME Analytics Platform</vt:lpstr>
      <vt:lpstr>Copying to Your Space</vt:lpstr>
      <vt:lpstr>Copying to Your Space</vt:lpstr>
      <vt:lpstr>Downloading from Community Hub</vt:lpstr>
      <vt:lpstr>KNIME File Extensions</vt:lpstr>
      <vt:lpstr>Importing .knwf and .knar Files</vt:lpstr>
      <vt:lpstr>Demo</vt:lpstr>
      <vt:lpstr>Exercise</vt:lpstr>
      <vt:lpstr>Reading Song Lyrics Data</vt:lpstr>
      <vt:lpstr>Workflow: 01 Read lyrics files</vt:lpstr>
      <vt:lpstr>Text Files for Song Lyrics</vt:lpstr>
      <vt:lpstr>New Node: File Reader</vt:lpstr>
      <vt:lpstr>New Node: File Reader</vt:lpstr>
      <vt:lpstr>New Node: List Files/Folders</vt:lpstr>
      <vt:lpstr>New Nodes: String Manipulation</vt:lpstr>
      <vt:lpstr>New Nodes: String Manipulation</vt:lpstr>
      <vt:lpstr>New Nodes: String Manipulation</vt:lpstr>
      <vt:lpstr>New Node: String to Number</vt:lpstr>
      <vt:lpstr>New Node: String to Number</vt:lpstr>
      <vt:lpstr>New Node: Column Filter</vt:lpstr>
      <vt:lpstr>New Node: Column Appender</vt:lpstr>
      <vt:lpstr>Metanode</vt:lpstr>
      <vt:lpstr>Creating a Metanode</vt:lpstr>
      <vt:lpstr>Inside a Metanode</vt:lpstr>
      <vt:lpstr>Adding a Port to a Metanode</vt:lpstr>
      <vt:lpstr>Adding a Port to a Metanode</vt:lpstr>
      <vt:lpstr>Exercise</vt:lpstr>
      <vt:lpstr>Merging Song Info and Lyrics</vt:lpstr>
      <vt:lpstr>Workflow – 02 Merge song data</vt:lpstr>
      <vt:lpstr>New Node – Joiner</vt:lpstr>
      <vt:lpstr>New Node – Joiner</vt:lpstr>
      <vt:lpstr>New Node – Joiner</vt:lpstr>
      <vt:lpstr>New Node – Column Renamer</vt:lpstr>
      <vt:lpstr>New Node – Duplicate Row Filter</vt:lpstr>
      <vt:lpstr>New Node – Table Writer</vt:lpstr>
      <vt:lpstr>New Node – Concatenate</vt:lpstr>
      <vt:lpstr>New Node – Concatenate</vt:lpstr>
      <vt:lpstr>Exercise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Teens Crunch Data: The Bootcamp</dc:title>
  <dc:creator>Satoru Hayasaka</dc:creator>
  <cp:lastModifiedBy>Emilio Silvestri</cp:lastModifiedBy>
  <cp:revision>103</cp:revision>
  <dcterms:created xsi:type="dcterms:W3CDTF">2023-06-12T22:09:44Z</dcterms:created>
  <dcterms:modified xsi:type="dcterms:W3CDTF">2023-08-25T06:24:00Z</dcterms:modified>
</cp:coreProperties>
</file>