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4"/>
  </p:sldMasterIdLst>
  <p:notesMasterIdLst>
    <p:notesMasterId r:id="rId51"/>
  </p:notesMasterIdLst>
  <p:sldIdLst>
    <p:sldId id="256" r:id="rId5"/>
    <p:sldId id="258" r:id="rId6"/>
    <p:sldId id="259" r:id="rId7"/>
    <p:sldId id="264" r:id="rId8"/>
    <p:sldId id="260" r:id="rId9"/>
    <p:sldId id="261" r:id="rId10"/>
    <p:sldId id="262" r:id="rId11"/>
    <p:sldId id="274" r:id="rId12"/>
    <p:sldId id="265" r:id="rId13"/>
    <p:sldId id="266" r:id="rId14"/>
    <p:sldId id="267" r:id="rId15"/>
    <p:sldId id="268" r:id="rId16"/>
    <p:sldId id="269" r:id="rId17"/>
    <p:sldId id="270" r:id="rId18"/>
    <p:sldId id="271" r:id="rId19"/>
    <p:sldId id="272" r:id="rId20"/>
    <p:sldId id="306" r:id="rId21"/>
    <p:sldId id="275" r:id="rId22"/>
    <p:sldId id="276" r:id="rId23"/>
    <p:sldId id="277" r:id="rId24"/>
    <p:sldId id="278" r:id="rId25"/>
    <p:sldId id="279" r:id="rId26"/>
    <p:sldId id="280" r:id="rId27"/>
    <p:sldId id="281" r:id="rId28"/>
    <p:sldId id="282" r:id="rId29"/>
    <p:sldId id="283" r:id="rId30"/>
    <p:sldId id="284" r:id="rId31"/>
    <p:sldId id="285" r:id="rId32"/>
    <p:sldId id="287" r:id="rId33"/>
    <p:sldId id="288" r:id="rId34"/>
    <p:sldId id="286" r:id="rId35"/>
    <p:sldId id="289" r:id="rId36"/>
    <p:sldId id="290" r:id="rId37"/>
    <p:sldId id="291"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Lst>
  <p:sldSz cx="9144000" cy="5143500" type="screen16x9"/>
  <p:notesSz cx="6858000" cy="9144000"/>
  <p:defaultTextStyle>
    <a:defPPr>
      <a:defRPr lang="en-US"/>
    </a:defPPr>
    <a:lvl1pPr marL="0" algn="l" defTabSz="356616" rtl="0" eaLnBrk="1" latinLnBrk="0" hangingPunct="1">
      <a:defRPr sz="1404" kern="1200">
        <a:solidFill>
          <a:schemeClr val="tx1"/>
        </a:solidFill>
        <a:latin typeface="+mn-lt"/>
        <a:ea typeface="+mn-ea"/>
        <a:cs typeface="+mn-cs"/>
      </a:defRPr>
    </a:lvl1pPr>
    <a:lvl2pPr marL="356616" algn="l" defTabSz="356616" rtl="0" eaLnBrk="1" latinLnBrk="0" hangingPunct="1">
      <a:defRPr sz="1404" kern="1200">
        <a:solidFill>
          <a:schemeClr val="tx1"/>
        </a:solidFill>
        <a:latin typeface="+mn-lt"/>
        <a:ea typeface="+mn-ea"/>
        <a:cs typeface="+mn-cs"/>
      </a:defRPr>
    </a:lvl2pPr>
    <a:lvl3pPr marL="713232" algn="l" defTabSz="356616" rtl="0" eaLnBrk="1" latinLnBrk="0" hangingPunct="1">
      <a:defRPr sz="1404" kern="1200">
        <a:solidFill>
          <a:schemeClr val="tx1"/>
        </a:solidFill>
        <a:latin typeface="+mn-lt"/>
        <a:ea typeface="+mn-ea"/>
        <a:cs typeface="+mn-cs"/>
      </a:defRPr>
    </a:lvl3pPr>
    <a:lvl4pPr marL="1069848" algn="l" defTabSz="356616" rtl="0" eaLnBrk="1" latinLnBrk="0" hangingPunct="1">
      <a:defRPr sz="1404" kern="1200">
        <a:solidFill>
          <a:schemeClr val="tx1"/>
        </a:solidFill>
        <a:latin typeface="+mn-lt"/>
        <a:ea typeface="+mn-ea"/>
        <a:cs typeface="+mn-cs"/>
      </a:defRPr>
    </a:lvl4pPr>
    <a:lvl5pPr marL="1426464" algn="l" defTabSz="356616" rtl="0" eaLnBrk="1" latinLnBrk="0" hangingPunct="1">
      <a:defRPr sz="1404" kern="1200">
        <a:solidFill>
          <a:schemeClr val="tx1"/>
        </a:solidFill>
        <a:latin typeface="+mn-lt"/>
        <a:ea typeface="+mn-ea"/>
        <a:cs typeface="+mn-cs"/>
      </a:defRPr>
    </a:lvl5pPr>
    <a:lvl6pPr marL="1783080" algn="l" defTabSz="356616" rtl="0" eaLnBrk="1" latinLnBrk="0" hangingPunct="1">
      <a:defRPr sz="1404" kern="1200">
        <a:solidFill>
          <a:schemeClr val="tx1"/>
        </a:solidFill>
        <a:latin typeface="+mn-lt"/>
        <a:ea typeface="+mn-ea"/>
        <a:cs typeface="+mn-cs"/>
      </a:defRPr>
    </a:lvl6pPr>
    <a:lvl7pPr marL="2139696" algn="l" defTabSz="356616" rtl="0" eaLnBrk="1" latinLnBrk="0" hangingPunct="1">
      <a:defRPr sz="1404" kern="1200">
        <a:solidFill>
          <a:schemeClr val="tx1"/>
        </a:solidFill>
        <a:latin typeface="+mn-lt"/>
        <a:ea typeface="+mn-ea"/>
        <a:cs typeface="+mn-cs"/>
      </a:defRPr>
    </a:lvl7pPr>
    <a:lvl8pPr marL="2496312" algn="l" defTabSz="356616" rtl="0" eaLnBrk="1" latinLnBrk="0" hangingPunct="1">
      <a:defRPr sz="1404" kern="1200">
        <a:solidFill>
          <a:schemeClr val="tx1"/>
        </a:solidFill>
        <a:latin typeface="+mn-lt"/>
        <a:ea typeface="+mn-ea"/>
        <a:cs typeface="+mn-cs"/>
      </a:defRPr>
    </a:lvl8pPr>
    <a:lvl9pPr marL="2852928" algn="l" defTabSz="356616"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979797"/>
    <a:srgbClr val="FF4B4B"/>
    <a:srgbClr val="FFC1BE"/>
    <a:srgbClr val="FFD800"/>
    <a:srgbClr val="0070C0"/>
    <a:srgbClr val="00B050"/>
    <a:srgbClr val="F00000"/>
    <a:srgbClr val="FF1205"/>
    <a:srgbClr val="00DD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BAAEA1-0816-4247-806E-6C10F312E6EA}" v="24" dt="2023-08-24T08:13:58.1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82" autoAdjust="0"/>
    <p:restoredTop sz="87347" autoAdjust="0"/>
  </p:normalViewPr>
  <p:slideViewPr>
    <p:cSldViewPr snapToGrid="0">
      <p:cViewPr varScale="1">
        <p:scale>
          <a:sx n="142" d="100"/>
          <a:sy n="142" d="100"/>
        </p:scale>
        <p:origin x="104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F8A2EE-79CE-4B6F-A9B4-7B14BB7ACD23}" type="datetimeFigureOut">
              <a:rPr lang="en-US" smtClean="0"/>
              <a:t>8/24/23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888490-21BB-4313-A7EA-94D21A7AE52E}" type="slidenum">
              <a:rPr lang="en-US" smtClean="0"/>
              <a:t>‹#›</a:t>
            </a:fld>
            <a:endParaRPr lang="en-US"/>
          </a:p>
        </p:txBody>
      </p:sp>
    </p:spTree>
    <p:extLst>
      <p:ext uri="{BB962C8B-B14F-4D97-AF65-F5344CB8AC3E}">
        <p14:creationId xmlns:p14="http://schemas.microsoft.com/office/powerpoint/2010/main" val="2218274944"/>
      </p:ext>
    </p:extLst>
  </p:cSld>
  <p:clrMap bg1="lt1" tx1="dk1" bg2="lt2" tx2="dk2" accent1="accent1" accent2="accent2" accent3="accent3" accent4="accent4" accent5="accent5" accent6="accent6" hlink="hlink" folHlink="folHlink"/>
  <p:notesStyle>
    <a:lvl1pPr marL="0" algn="l" defTabSz="713232" rtl="0" eaLnBrk="1" latinLnBrk="0" hangingPunct="1">
      <a:defRPr sz="936" kern="1200">
        <a:solidFill>
          <a:schemeClr val="tx1"/>
        </a:solidFill>
        <a:latin typeface="+mn-lt"/>
        <a:ea typeface="+mn-ea"/>
        <a:cs typeface="+mn-cs"/>
      </a:defRPr>
    </a:lvl1pPr>
    <a:lvl2pPr marL="356616" algn="l" defTabSz="713232" rtl="0" eaLnBrk="1" latinLnBrk="0" hangingPunct="1">
      <a:defRPr sz="936" kern="1200">
        <a:solidFill>
          <a:schemeClr val="tx1"/>
        </a:solidFill>
        <a:latin typeface="+mn-lt"/>
        <a:ea typeface="+mn-ea"/>
        <a:cs typeface="+mn-cs"/>
      </a:defRPr>
    </a:lvl2pPr>
    <a:lvl3pPr marL="713232" algn="l" defTabSz="713232" rtl="0" eaLnBrk="1" latinLnBrk="0" hangingPunct="1">
      <a:defRPr sz="936" kern="1200">
        <a:solidFill>
          <a:schemeClr val="tx1"/>
        </a:solidFill>
        <a:latin typeface="+mn-lt"/>
        <a:ea typeface="+mn-ea"/>
        <a:cs typeface="+mn-cs"/>
      </a:defRPr>
    </a:lvl3pPr>
    <a:lvl4pPr marL="1069848" algn="l" defTabSz="713232" rtl="0" eaLnBrk="1" latinLnBrk="0" hangingPunct="1">
      <a:defRPr sz="936" kern="1200">
        <a:solidFill>
          <a:schemeClr val="tx1"/>
        </a:solidFill>
        <a:latin typeface="+mn-lt"/>
        <a:ea typeface="+mn-ea"/>
        <a:cs typeface="+mn-cs"/>
      </a:defRPr>
    </a:lvl4pPr>
    <a:lvl5pPr marL="1426464" algn="l" defTabSz="713232" rtl="0" eaLnBrk="1" latinLnBrk="0" hangingPunct="1">
      <a:defRPr sz="936" kern="1200">
        <a:solidFill>
          <a:schemeClr val="tx1"/>
        </a:solidFill>
        <a:latin typeface="+mn-lt"/>
        <a:ea typeface="+mn-ea"/>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685800" y="1143000"/>
            <a:ext cx="54864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6888490-21BB-4313-A7EA-94D21A7AE52E}" type="slidenum">
              <a:rPr lang="en-US" smtClean="0"/>
              <a:t>16</a:t>
            </a:fld>
            <a:endParaRPr lang="en-US"/>
          </a:p>
        </p:txBody>
      </p:sp>
    </p:spTree>
    <p:extLst>
      <p:ext uri="{BB962C8B-B14F-4D97-AF65-F5344CB8AC3E}">
        <p14:creationId xmlns:p14="http://schemas.microsoft.com/office/powerpoint/2010/main" val="3150854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685800" y="1143000"/>
            <a:ext cx="54864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6888490-21BB-4313-A7EA-94D21A7AE52E}" type="slidenum">
              <a:rPr lang="en-US" smtClean="0"/>
              <a:t>17</a:t>
            </a:fld>
            <a:endParaRPr lang="en-US"/>
          </a:p>
        </p:txBody>
      </p:sp>
    </p:spTree>
    <p:extLst>
      <p:ext uri="{BB962C8B-B14F-4D97-AF65-F5344CB8AC3E}">
        <p14:creationId xmlns:p14="http://schemas.microsoft.com/office/powerpoint/2010/main" val="27918463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image" Target="../media/image2.svg"/><Relationship Id="rId7" Type="http://schemas.openxmlformats.org/officeDocument/2006/relationships/hyperlink" Target="https://www.knime.com/"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33926" y="2015288"/>
            <a:ext cx="4812632" cy="767871"/>
          </a:xfrm>
        </p:spPr>
        <p:txBody>
          <a:bodyPr lIns="91440" tIns="0" rIns="0" anchor="ctr" anchorCtr="0">
            <a:noAutofit/>
          </a:bodyPr>
          <a:lstStyle>
            <a:lvl1pPr algn="l">
              <a:defRPr sz="2400">
                <a:latin typeface="+mj-lt"/>
              </a:defRPr>
            </a:lvl1pPr>
          </a:lstStyle>
          <a:p>
            <a:r>
              <a:rPr lang="en-GB" dirty="0"/>
              <a:t>Click to edit Title</a:t>
            </a:r>
            <a:br>
              <a:rPr lang="en-GB" dirty="0"/>
            </a:br>
            <a:r>
              <a:rPr lang="en-GB" dirty="0"/>
              <a:t>Max 2 Lines</a:t>
            </a:r>
            <a:endParaRPr lang="en-US" dirty="0"/>
          </a:p>
        </p:txBody>
      </p:sp>
      <p:sp>
        <p:nvSpPr>
          <p:cNvPr id="3" name="Subtitle 2"/>
          <p:cNvSpPr>
            <a:spLocks noGrp="1"/>
          </p:cNvSpPr>
          <p:nvPr>
            <p:ph type="subTitle" idx="1" hasCustomPrompt="1"/>
          </p:nvPr>
        </p:nvSpPr>
        <p:spPr>
          <a:xfrm>
            <a:off x="733926" y="2913680"/>
            <a:ext cx="3946074" cy="226799"/>
          </a:xfrm>
        </p:spPr>
        <p:txBody>
          <a:bodyPr lIns="91440" anchor="ctr" anchorCtr="0">
            <a:noAutofit/>
          </a:bodyPr>
          <a:lstStyle>
            <a:lvl1pPr marL="0" indent="0" algn="l">
              <a:spcBef>
                <a:spcPts val="0"/>
              </a:spcBef>
              <a:buNone/>
              <a:defRPr sz="1400">
                <a:latin typeface="+mn-lt"/>
              </a:defRPr>
            </a:lvl1pPr>
            <a:lvl2pPr marL="308610" indent="0" algn="ctr">
              <a:buNone/>
              <a:defRPr sz="135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r>
              <a:rPr lang="en-GB" dirty="0"/>
              <a:t>Presenter Name and Title</a:t>
            </a:r>
            <a:endParaRPr lang="en-US" dirty="0"/>
          </a:p>
        </p:txBody>
      </p:sp>
      <p:sp>
        <p:nvSpPr>
          <p:cNvPr id="6" name="Slide Number Placeholder 5" hidden="1">
            <a:extLst>
              <a:ext uri="{FF2B5EF4-FFF2-40B4-BE49-F238E27FC236}">
                <a16:creationId xmlns:a16="http://schemas.microsoft.com/office/drawing/2014/main" id="{0B01FEE6-F0A8-B441-9C55-EBE6F3D0E13A}"/>
              </a:ext>
            </a:extLst>
          </p:cNvPr>
          <p:cNvSpPr>
            <a:spLocks noGrp="1"/>
          </p:cNvSpPr>
          <p:nvPr>
            <p:ph type="sldNum" sz="quarter" idx="14"/>
          </p:nvPr>
        </p:nvSpPr>
        <p:spPr/>
        <p:txBody>
          <a:bodyPr/>
          <a:lstStyle/>
          <a:p>
            <a:fld id="{220B6647-BD7A-7942-B66E-0DFF9B72D92D}" type="slidenum">
              <a:rPr lang="en-US" smtClean="0"/>
              <a:pPr/>
              <a:t>‹#›</a:t>
            </a:fld>
            <a:endParaRPr lang="en-US"/>
          </a:p>
        </p:txBody>
      </p:sp>
      <p:cxnSp>
        <p:nvCxnSpPr>
          <p:cNvPr id="12" name="Straight Connector 11">
            <a:extLst>
              <a:ext uri="{FF2B5EF4-FFF2-40B4-BE49-F238E27FC236}">
                <a16:creationId xmlns:a16="http://schemas.microsoft.com/office/drawing/2014/main" id="{D64267AA-8E58-B72C-82FC-FD41309A9117}"/>
              </a:ext>
            </a:extLst>
          </p:cNvPr>
          <p:cNvCxnSpPr>
            <a:cxnSpLocks/>
          </p:cNvCxnSpPr>
          <p:nvPr userDrawn="1"/>
        </p:nvCxnSpPr>
        <p:spPr>
          <a:xfrm>
            <a:off x="659006" y="2015288"/>
            <a:ext cx="0" cy="1472818"/>
          </a:xfrm>
          <a:prstGeom prst="line">
            <a:avLst/>
          </a:prstGeom>
          <a:ln w="12700">
            <a:solidFill>
              <a:srgbClr val="201E1E"/>
            </a:solidFill>
            <a:miter lim="800000"/>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1587F054-1D96-EEC4-FA17-6801B69E9118}"/>
              </a:ext>
            </a:extLst>
          </p:cNvPr>
          <p:cNvSpPr>
            <a:spLocks noGrp="1"/>
          </p:cNvSpPr>
          <p:nvPr>
            <p:ph type="body" sz="quarter" idx="15" hasCustomPrompt="1"/>
          </p:nvPr>
        </p:nvSpPr>
        <p:spPr>
          <a:xfrm>
            <a:off x="733425" y="3227885"/>
            <a:ext cx="4324350" cy="236157"/>
          </a:xfrm>
        </p:spPr>
        <p:txBody>
          <a:bodyPr lIns="90000" anchor="ctr"/>
          <a:lstStyle>
            <a:lvl1pPr marL="0" indent="0">
              <a:buNone/>
              <a:defRPr sz="1200"/>
            </a:lvl1pPr>
          </a:lstStyle>
          <a:p>
            <a:pPr lvl="0"/>
            <a:r>
              <a:rPr lang="en-GB" dirty="0"/>
              <a:t>Date</a:t>
            </a:r>
            <a:endParaRPr lang="en-DE" dirty="0"/>
          </a:p>
        </p:txBody>
      </p:sp>
      <p:sp>
        <p:nvSpPr>
          <p:cNvPr id="4" name="TextBox 3">
            <a:extLst>
              <a:ext uri="{FF2B5EF4-FFF2-40B4-BE49-F238E27FC236}">
                <a16:creationId xmlns:a16="http://schemas.microsoft.com/office/drawing/2014/main" id="{1FC3AC66-2B90-6ACE-3E0E-9F7D54FA3671}"/>
              </a:ext>
            </a:extLst>
          </p:cNvPr>
          <p:cNvSpPr txBox="1"/>
          <p:nvPr userDrawn="1"/>
        </p:nvSpPr>
        <p:spPr>
          <a:xfrm>
            <a:off x="5999433" y="157866"/>
            <a:ext cx="2999490" cy="2934534"/>
          </a:xfrm>
          <a:prstGeom prst="rect">
            <a:avLst/>
          </a:prstGeom>
          <a:solidFill>
            <a:schemeClr val="bg2"/>
          </a:solidFill>
          <a:ln w="15875">
            <a:solidFill>
              <a:schemeClr val="accent2"/>
            </a:solidFill>
          </a:ln>
        </p:spPr>
        <p:txBody>
          <a:bodyPr wrap="square" lIns="108000" tIns="108000" rIns="108000" bIns="108000" rtlCol="0">
            <a:noAutofit/>
          </a:bodyPr>
          <a:lstStyle/>
          <a:p>
            <a:pPr algn="l"/>
            <a:r>
              <a:rPr lang="en-US" sz="1200" dirty="0"/>
              <a:t>You are free to:</a:t>
            </a:r>
          </a:p>
          <a:p>
            <a:pPr algn="l"/>
            <a:r>
              <a:rPr lang="en-US" sz="1200" b="1" dirty="0"/>
              <a:t>Share</a:t>
            </a:r>
          </a:p>
          <a:p>
            <a:pPr algn="l"/>
            <a:r>
              <a:rPr lang="en-US" sz="1200" b="1" dirty="0"/>
              <a:t>	</a:t>
            </a:r>
            <a:r>
              <a:rPr lang="en-US" sz="1200" dirty="0"/>
              <a:t>copy and redistribute the 	material in any medium or format</a:t>
            </a:r>
          </a:p>
          <a:p>
            <a:pPr algn="l"/>
            <a:r>
              <a:rPr lang="en-US" sz="1200" b="1" dirty="0"/>
              <a:t>Adapt</a:t>
            </a:r>
          </a:p>
          <a:p>
            <a:pPr algn="l"/>
            <a:r>
              <a:rPr lang="en-US" sz="1200" b="1" dirty="0"/>
              <a:t>	</a:t>
            </a:r>
            <a:r>
              <a:rPr lang="en-US" sz="1200" dirty="0"/>
              <a:t>remix, transform, and build upon 	the material for any purpose, 	even commercially.</a:t>
            </a:r>
          </a:p>
          <a:p>
            <a:pPr algn="l"/>
            <a:endParaRPr lang="en-US" sz="1200" dirty="0"/>
          </a:p>
          <a:p>
            <a:pPr algn="l"/>
            <a:r>
              <a:rPr lang="en-US" sz="1200" dirty="0"/>
              <a:t>You must give </a:t>
            </a:r>
            <a:r>
              <a:rPr lang="en-US" sz="1200" b="1" dirty="0"/>
              <a:t>appropriate credit</a:t>
            </a:r>
            <a:r>
              <a:rPr lang="en-US" sz="1200" dirty="0"/>
              <a:t>, provide a link to the license, and indicate if changes were made. You may do so in any reasonable manner, but not in any way that suggests the licensor endorses you or your use.</a:t>
            </a:r>
          </a:p>
        </p:txBody>
      </p:sp>
      <p:sp>
        <p:nvSpPr>
          <p:cNvPr id="8" name="Freihandform 10">
            <a:extLst>
              <a:ext uri="{FF2B5EF4-FFF2-40B4-BE49-F238E27FC236}">
                <a16:creationId xmlns:a16="http://schemas.microsoft.com/office/drawing/2014/main" id="{D6D62795-ADBA-66B5-9FBE-EACD290C6316}"/>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1687539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3" name="Title 2">
            <a:extLst>
              <a:ext uri="{FF2B5EF4-FFF2-40B4-BE49-F238E27FC236}">
                <a16:creationId xmlns:a16="http://schemas.microsoft.com/office/drawing/2014/main" id="{38F7D926-E37B-FADF-0A5A-1CDA9E0562CE}"/>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197214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3B35208-EA6F-8B4A-A07B-820525C98C32}"/>
              </a:ext>
            </a:extLst>
          </p:cNvPr>
          <p:cNvSpPr>
            <a:spLocks noGrp="1"/>
          </p:cNvSpPr>
          <p:nvPr>
            <p:ph type="sldNum" sz="quarter" idx="12"/>
          </p:nvPr>
        </p:nvSpPr>
        <p:spPr/>
        <p:txBody>
          <a:bodyPr/>
          <a:lstStyle/>
          <a:p>
            <a:fld id="{220B6647-BD7A-7942-B66E-0DFF9B72D92D}" type="slidenum">
              <a:rPr lang="en-US" smtClean="0"/>
              <a:pPr/>
              <a:t>‹#›</a:t>
            </a:fld>
            <a:endParaRPr lang="en-US"/>
          </a:p>
        </p:txBody>
      </p:sp>
    </p:spTree>
    <p:extLst>
      <p:ext uri="{BB962C8B-B14F-4D97-AF65-F5344CB8AC3E}">
        <p14:creationId xmlns:p14="http://schemas.microsoft.com/office/powerpoint/2010/main" val="20226516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y in Touch">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5400000" cy="648000"/>
          </a:xfrm>
        </p:spPr>
        <p:txBody>
          <a:bodyPr tIns="0" rIns="0" anchor="ctr">
            <a:normAutofit/>
          </a:bodyPr>
          <a:lstStyle>
            <a:lvl1pPr algn="l">
              <a:defRPr sz="2400"/>
            </a:lvl1pPr>
          </a:lstStyle>
          <a:p>
            <a:r>
              <a:rPr lang="en-US" dirty="0"/>
              <a:t>Let's Stay in Touch!</a:t>
            </a:r>
          </a:p>
        </p:txBody>
      </p:sp>
      <p:sp>
        <p:nvSpPr>
          <p:cNvPr id="7" name="Slide Number Placeholder 6">
            <a:extLst>
              <a:ext uri="{FF2B5EF4-FFF2-40B4-BE49-F238E27FC236}">
                <a16:creationId xmlns:a16="http://schemas.microsoft.com/office/drawing/2014/main" id="{8386C1EC-AB07-F94A-9F69-EA2C58DD858B}"/>
              </a:ext>
            </a:extLst>
          </p:cNvPr>
          <p:cNvSpPr>
            <a:spLocks noGrp="1"/>
          </p:cNvSpPr>
          <p:nvPr>
            <p:ph type="sldNum" sz="quarter" idx="12"/>
          </p:nvPr>
        </p:nvSpPr>
        <p:spPr/>
        <p:txBody>
          <a:bodyPr/>
          <a:lstStyle/>
          <a:p>
            <a:fld id="{220B6647-BD7A-7942-B66E-0DFF9B72D92D}" type="slidenum">
              <a:rPr lang="en-US" smtClean="0"/>
              <a:pPr/>
              <a:t>‹#›</a:t>
            </a:fld>
            <a:endParaRPr lang="en-US"/>
          </a:p>
        </p:txBody>
      </p:sp>
      <p:pic>
        <p:nvPicPr>
          <p:cNvPr id="11" name="Graphic 10">
            <a:extLst>
              <a:ext uri="{FF2B5EF4-FFF2-40B4-BE49-F238E27FC236}">
                <a16:creationId xmlns:a16="http://schemas.microsoft.com/office/drawing/2014/main" id="{D126442A-B2A7-42DF-B149-2E441431435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53454" y="3453002"/>
            <a:ext cx="304800" cy="274320"/>
          </a:xfrm>
          <a:prstGeom prst="rect">
            <a:avLst/>
          </a:prstGeom>
        </p:spPr>
      </p:pic>
      <p:pic>
        <p:nvPicPr>
          <p:cNvPr id="15" name="Picture 14">
            <a:extLst>
              <a:ext uri="{FF2B5EF4-FFF2-40B4-BE49-F238E27FC236}">
                <a16:creationId xmlns:a16="http://schemas.microsoft.com/office/drawing/2014/main" id="{3D224257-2FB5-4259-BD0E-7E754DD93A1E}"/>
              </a:ext>
            </a:extLst>
          </p:cNvPr>
          <p:cNvPicPr>
            <a:picLocks noChangeAspect="1"/>
          </p:cNvPicPr>
          <p:nvPr userDrawn="1"/>
        </p:nvPicPr>
        <p:blipFill>
          <a:blip r:embed="rId4"/>
          <a:stretch>
            <a:fillRect/>
          </a:stretch>
        </p:blipFill>
        <p:spPr>
          <a:xfrm>
            <a:off x="1035155" y="2581225"/>
            <a:ext cx="741401" cy="199411"/>
          </a:xfrm>
          <a:prstGeom prst="rect">
            <a:avLst/>
          </a:prstGeom>
        </p:spPr>
      </p:pic>
      <p:pic>
        <p:nvPicPr>
          <p:cNvPr id="9" name="Graphic 8">
            <a:extLst>
              <a:ext uri="{FF2B5EF4-FFF2-40B4-BE49-F238E27FC236}">
                <a16:creationId xmlns:a16="http://schemas.microsoft.com/office/drawing/2014/main" id="{2F00EA32-EFF0-48A0-9916-33080861F892}"/>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253454" y="3000790"/>
            <a:ext cx="304800" cy="274320"/>
          </a:xfrm>
          <a:prstGeom prst="rect">
            <a:avLst/>
          </a:prstGeom>
        </p:spPr>
      </p:pic>
      <p:sp>
        <p:nvSpPr>
          <p:cNvPr id="27" name="Text Placeholder 7">
            <a:extLst>
              <a:ext uri="{FF2B5EF4-FFF2-40B4-BE49-F238E27FC236}">
                <a16:creationId xmlns:a16="http://schemas.microsoft.com/office/drawing/2014/main" id="{85F266D7-F232-4CAE-8862-CB17F8FE7F01}"/>
              </a:ext>
            </a:extLst>
          </p:cNvPr>
          <p:cNvSpPr>
            <a:spLocks noGrp="1"/>
          </p:cNvSpPr>
          <p:nvPr>
            <p:ph type="body" sz="quarter" idx="17" hasCustomPrompt="1"/>
          </p:nvPr>
        </p:nvSpPr>
        <p:spPr>
          <a:xfrm>
            <a:off x="1966025" y="2988759"/>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Your E-Mail Address</a:t>
            </a:r>
          </a:p>
        </p:txBody>
      </p:sp>
      <p:sp>
        <p:nvSpPr>
          <p:cNvPr id="13" name="Text Placeholder 12">
            <a:extLst>
              <a:ext uri="{FF2B5EF4-FFF2-40B4-BE49-F238E27FC236}">
                <a16:creationId xmlns:a16="http://schemas.microsoft.com/office/drawing/2014/main" id="{7BEA622E-3344-40E0-A98D-23AFB914490E}"/>
              </a:ext>
            </a:extLst>
          </p:cNvPr>
          <p:cNvSpPr>
            <a:spLocks noGrp="1"/>
          </p:cNvSpPr>
          <p:nvPr>
            <p:ph type="body" sz="quarter" idx="18" hasCustomPrompt="1"/>
          </p:nvPr>
        </p:nvSpPr>
        <p:spPr>
          <a:xfrm>
            <a:off x="1966025" y="3440970"/>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LinkedIn Profile</a:t>
            </a:r>
          </a:p>
        </p:txBody>
      </p:sp>
      <p:sp>
        <p:nvSpPr>
          <p:cNvPr id="28" name="Text Placeholder 27">
            <a:extLst>
              <a:ext uri="{FF2B5EF4-FFF2-40B4-BE49-F238E27FC236}">
                <a16:creationId xmlns:a16="http://schemas.microsoft.com/office/drawing/2014/main" id="{3ED0C215-C366-4B59-943B-9B6EF6FA8670}"/>
              </a:ext>
            </a:extLst>
          </p:cNvPr>
          <p:cNvSpPr>
            <a:spLocks noGrp="1"/>
          </p:cNvSpPr>
          <p:nvPr>
            <p:ph type="body" sz="quarter" idx="19" hasCustomPrompt="1"/>
          </p:nvPr>
        </p:nvSpPr>
        <p:spPr>
          <a:xfrm>
            <a:off x="1966025" y="2536547"/>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KNIME Hub Profile</a:t>
            </a:r>
          </a:p>
        </p:txBody>
      </p:sp>
      <p:sp>
        <p:nvSpPr>
          <p:cNvPr id="35" name="Picture Placeholder 34">
            <a:extLst>
              <a:ext uri="{FF2B5EF4-FFF2-40B4-BE49-F238E27FC236}">
                <a16:creationId xmlns:a16="http://schemas.microsoft.com/office/drawing/2014/main" id="{F4640EEF-C454-44D1-AA48-27DDA09035FC}"/>
              </a:ext>
            </a:extLst>
          </p:cNvPr>
          <p:cNvSpPr>
            <a:spLocks noGrp="1"/>
          </p:cNvSpPr>
          <p:nvPr>
            <p:ph type="pic" sz="quarter" idx="21" hasCustomPrompt="1"/>
          </p:nvPr>
        </p:nvSpPr>
        <p:spPr>
          <a:xfrm>
            <a:off x="831338" y="181723"/>
            <a:ext cx="1080655" cy="1069848"/>
          </a:xfrm>
          <a:prstGeom prst="ellipse">
            <a:avLst/>
          </a:prstGeom>
        </p:spPr>
        <p:txBody>
          <a:bodyPr/>
          <a:lstStyle>
            <a:lvl1pPr marL="0" indent="0">
              <a:buNone/>
              <a:defRPr/>
            </a:lvl1pPr>
          </a:lstStyle>
          <a:p>
            <a:r>
              <a:rPr lang="en-US" dirty="0"/>
              <a:t>Picture</a:t>
            </a:r>
          </a:p>
        </p:txBody>
      </p:sp>
      <p:sp>
        <p:nvSpPr>
          <p:cNvPr id="4" name="Freihandform 10">
            <a:extLst>
              <a:ext uri="{FF2B5EF4-FFF2-40B4-BE49-F238E27FC236}">
                <a16:creationId xmlns:a16="http://schemas.microsoft.com/office/drawing/2014/main" id="{CA8FE17D-3BD8-0AD1-6CBB-76C965F7018F}"/>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7"/>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8"/>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8527258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60000" y="3923640"/>
            <a:ext cx="5774469" cy="648000"/>
          </a:xfrm>
        </p:spPr>
        <p:txBody>
          <a:bodyPr>
            <a:noAutofit/>
          </a:bodyPr>
          <a:lstStyle>
            <a:lvl1pPr marL="0" indent="0" algn="l">
              <a:buClr>
                <a:schemeClr val="tx1"/>
              </a:buClr>
              <a:buFont typeface="+mj-lt"/>
              <a:buNone/>
              <a:defRPr sz="2000" b="0"/>
            </a:lvl1pPr>
            <a:lvl2pPr marL="617220" indent="-308610" algn="ctr">
              <a:buClr>
                <a:schemeClr val="tx1"/>
              </a:buClr>
              <a:buFont typeface="+mj-lt"/>
              <a:buAutoNum type="arabicPeriod"/>
              <a:defRPr sz="162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pPr lvl="0"/>
            <a:r>
              <a:rPr lang="en-US" dirty="0"/>
              <a:t>Short summarizing or engaging text</a:t>
            </a:r>
          </a:p>
        </p:txBody>
      </p:sp>
      <p:sp>
        <p:nvSpPr>
          <p:cNvPr id="16" name="Slide Number Placeholder 15" hidden="1">
            <a:extLst>
              <a:ext uri="{FF2B5EF4-FFF2-40B4-BE49-F238E27FC236}">
                <a16:creationId xmlns:a16="http://schemas.microsoft.com/office/drawing/2014/main" id="{4AE3E3AD-1296-8D48-AFA8-764EA91DEF29}"/>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5" name="Picture Placeholder 4">
            <a:extLst>
              <a:ext uri="{FF2B5EF4-FFF2-40B4-BE49-F238E27FC236}">
                <a16:creationId xmlns:a16="http://schemas.microsoft.com/office/drawing/2014/main" id="{7A50A599-BBE0-7141-B5B5-23DA5ED35F4A}"/>
              </a:ext>
            </a:extLst>
          </p:cNvPr>
          <p:cNvSpPr>
            <a:spLocks noGrp="1"/>
          </p:cNvSpPr>
          <p:nvPr>
            <p:ph type="pic" sz="quarter" idx="16" hasCustomPrompt="1"/>
          </p:nvPr>
        </p:nvSpPr>
        <p:spPr>
          <a:xfrm>
            <a:off x="360000" y="907200"/>
            <a:ext cx="5774470" cy="2916000"/>
          </a:xfrm>
          <a:solidFill>
            <a:schemeClr val="bg2"/>
          </a:solidFill>
          <a:effectLst/>
        </p:spPr>
        <p:txBody>
          <a:bodyPr lIns="108000" tIns="108000" rIns="108000" bIns="108000"/>
          <a:lstStyle>
            <a:lvl1pPr marL="0" indent="0">
              <a:buNone/>
              <a:defRPr sz="1600"/>
            </a:lvl1pPr>
          </a:lstStyle>
          <a:p>
            <a:r>
              <a:rPr lang="en-US" dirty="0"/>
              <a:t>Image with key message or point to discuss</a:t>
            </a:r>
          </a:p>
        </p:txBody>
      </p:sp>
    </p:spTree>
    <p:extLst>
      <p:ext uri="{BB962C8B-B14F-4D97-AF65-F5344CB8AC3E}">
        <p14:creationId xmlns:p14="http://schemas.microsoft.com/office/powerpoint/2010/main" val="2945852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84942" y="2246644"/>
            <a:ext cx="4975058" cy="648000"/>
          </a:xfrm>
        </p:spPr>
        <p:txBody>
          <a:bodyPr tIns="0" rIns="0" anchor="ctr" anchorCtr="0">
            <a:normAutofit/>
          </a:bodyPr>
          <a:lstStyle>
            <a:lvl1pPr algn="l">
              <a:defRPr sz="2400">
                <a:solidFill>
                  <a:schemeClr val="tx1"/>
                </a:solidFill>
              </a:defRPr>
            </a:lvl1pPr>
          </a:lstStyle>
          <a:p>
            <a:r>
              <a:rPr lang="en-GB" dirty="0"/>
              <a:t>Divider headline</a:t>
            </a:r>
            <a:endParaRPr lang="en-US" dirty="0"/>
          </a:p>
        </p:txBody>
      </p:sp>
      <p:cxnSp>
        <p:nvCxnSpPr>
          <p:cNvPr id="5" name="Straight Connector 4">
            <a:extLst>
              <a:ext uri="{FF2B5EF4-FFF2-40B4-BE49-F238E27FC236}">
                <a16:creationId xmlns:a16="http://schemas.microsoft.com/office/drawing/2014/main" id="{89FAE86F-4B93-F91D-3A44-7C5E2C68EE23}"/>
              </a:ext>
            </a:extLst>
          </p:cNvPr>
          <p:cNvCxnSpPr/>
          <p:nvPr userDrawn="1"/>
        </p:nvCxnSpPr>
        <p:spPr>
          <a:xfrm>
            <a:off x="556087" y="1968703"/>
            <a:ext cx="0" cy="1261631"/>
          </a:xfrm>
          <a:prstGeom prst="line">
            <a:avLst/>
          </a:prstGeom>
          <a:ln w="6350">
            <a:solidFill>
              <a:srgbClr val="201E1E"/>
            </a:solidFill>
            <a:miter lim="800000"/>
          </a:ln>
        </p:spPr>
        <p:style>
          <a:lnRef idx="1">
            <a:schemeClr val="accent1"/>
          </a:lnRef>
          <a:fillRef idx="0">
            <a:schemeClr val="accent1"/>
          </a:fillRef>
          <a:effectRef idx="0">
            <a:schemeClr val="accent1"/>
          </a:effectRef>
          <a:fontRef idx="minor">
            <a:schemeClr val="tx1"/>
          </a:fontRef>
        </p:style>
      </p:cxnSp>
      <p:sp>
        <p:nvSpPr>
          <p:cNvPr id="3" name="Freihandform 10">
            <a:extLst>
              <a:ext uri="{FF2B5EF4-FFF2-40B4-BE49-F238E27FC236}">
                <a16:creationId xmlns:a16="http://schemas.microsoft.com/office/drawing/2014/main" id="{A028A127-EA5B-056A-159D-6BDE4957034F}"/>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245315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orange">
    <p:bg>
      <p:bgPr>
        <a:solidFill>
          <a:schemeClr val="accent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BD56F7F-AF67-A049-85EA-CB88A5802836}"/>
              </a:ext>
            </a:extLst>
          </p:cNvPr>
          <p:cNvSpPr>
            <a:spLocks noGrp="1"/>
          </p:cNvSpPr>
          <p:nvPr>
            <p:ph type="title" hasCustomPrompt="1"/>
          </p:nvPr>
        </p:nvSpPr>
        <p:spPr>
          <a:xfrm>
            <a:off x="785698" y="2247750"/>
            <a:ext cx="4974304" cy="648000"/>
          </a:xfrm>
        </p:spPr>
        <p:txBody>
          <a:bodyPr>
            <a:normAutofit/>
          </a:bodyPr>
          <a:lstStyle>
            <a:lvl1pPr>
              <a:defRPr sz="2400">
                <a:solidFill>
                  <a:schemeClr val="bg1"/>
                </a:solidFill>
              </a:defRPr>
            </a:lvl1pPr>
          </a:lstStyle>
          <a:p>
            <a:r>
              <a:rPr lang="en-GB" dirty="0"/>
              <a:t>Divider headline</a:t>
            </a:r>
            <a:endParaRPr lang="en-US" dirty="0"/>
          </a:p>
        </p:txBody>
      </p:sp>
      <p:cxnSp>
        <p:nvCxnSpPr>
          <p:cNvPr id="5" name="Straight Connector 4">
            <a:extLst>
              <a:ext uri="{FF2B5EF4-FFF2-40B4-BE49-F238E27FC236}">
                <a16:creationId xmlns:a16="http://schemas.microsoft.com/office/drawing/2014/main" id="{36303E8F-5CBB-9E09-C828-8569B4C1FEA2}"/>
              </a:ext>
            </a:extLst>
          </p:cNvPr>
          <p:cNvCxnSpPr/>
          <p:nvPr userDrawn="1"/>
        </p:nvCxnSpPr>
        <p:spPr>
          <a:xfrm>
            <a:off x="556087" y="1968703"/>
            <a:ext cx="0" cy="1261631"/>
          </a:xfrm>
          <a:prstGeom prst="line">
            <a:avLst/>
          </a:prstGeom>
          <a:ln w="6350">
            <a:solidFill>
              <a:schemeClr val="bg1"/>
            </a:solidFill>
            <a:miter lim="800000"/>
          </a:ln>
        </p:spPr>
        <p:style>
          <a:lnRef idx="1">
            <a:schemeClr val="accent1"/>
          </a:lnRef>
          <a:fillRef idx="0">
            <a:schemeClr val="accent1"/>
          </a:fillRef>
          <a:effectRef idx="0">
            <a:schemeClr val="accent1"/>
          </a:effectRef>
          <a:fontRef idx="minor">
            <a:schemeClr val="tx1"/>
          </a:fontRef>
        </p:style>
      </p:cxnSp>
      <p:sp>
        <p:nvSpPr>
          <p:cNvPr id="2" name="Freihandform 10">
            <a:extLst>
              <a:ext uri="{FF2B5EF4-FFF2-40B4-BE49-F238E27FC236}">
                <a16:creationId xmlns:a16="http://schemas.microsoft.com/office/drawing/2014/main" id="{129B2575-0BE6-B6FB-6C86-059E79B78C54}"/>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3059025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4320000" cy="648000"/>
          </a:xfrm>
        </p:spPr>
        <p:txBody>
          <a:bodyPr tIns="0" rIns="0" anchor="b">
            <a:normAutofit/>
          </a:bodyPr>
          <a:lstStyle>
            <a:lvl1pPr algn="l">
              <a:defRPr sz="2400"/>
            </a:lvl1pPr>
          </a:lstStyle>
          <a:p>
            <a:r>
              <a:rPr lang="en-GB" dirty="0"/>
              <a:t>Agenda</a:t>
            </a:r>
            <a:endParaRPr lang="en-US" dirty="0"/>
          </a:p>
        </p:txBody>
      </p:sp>
      <p:sp>
        <p:nvSpPr>
          <p:cNvPr id="16" name="Slide Number Placeholder 15">
            <a:extLst>
              <a:ext uri="{FF2B5EF4-FFF2-40B4-BE49-F238E27FC236}">
                <a16:creationId xmlns:a16="http://schemas.microsoft.com/office/drawing/2014/main" id="{4AE3E3AD-1296-8D48-AFA8-764EA91DEF29}"/>
              </a:ext>
            </a:extLst>
          </p:cNvPr>
          <p:cNvSpPr>
            <a:spLocks noGrp="1"/>
          </p:cNvSpPr>
          <p:nvPr>
            <p:ph type="sldNum" sz="quarter" idx="12"/>
          </p:nvPr>
        </p:nvSpPr>
        <p:spPr>
          <a:xfrm>
            <a:off x="1864894" y="4895506"/>
            <a:ext cx="576000" cy="241773"/>
          </a:xfrm>
        </p:spPr>
        <p:txBody>
          <a:bodyPr/>
          <a:lstStyle/>
          <a:p>
            <a:fld id="{220B6647-BD7A-7942-B66E-0DFF9B72D92D}" type="slidenum">
              <a:rPr lang="en-US" smtClean="0"/>
              <a:pPr/>
              <a:t>‹#›</a:t>
            </a:fld>
            <a:endParaRPr lang="en-US"/>
          </a:p>
        </p:txBody>
      </p:sp>
      <p:sp>
        <p:nvSpPr>
          <p:cNvPr id="18" name="Agenda">
            <a:extLst>
              <a:ext uri="{FF2B5EF4-FFF2-40B4-BE49-F238E27FC236}">
                <a16:creationId xmlns:a16="http://schemas.microsoft.com/office/drawing/2014/main" id="{27C2714F-8722-2B4A-B0DF-939CDC022D42}"/>
              </a:ext>
            </a:extLst>
          </p:cNvPr>
          <p:cNvSpPr>
            <a:spLocks noGrp="1"/>
          </p:cNvSpPr>
          <p:nvPr>
            <p:ph type="body" sz="quarter" idx="13" hasCustomPrompt="1"/>
          </p:nvPr>
        </p:nvSpPr>
        <p:spPr>
          <a:xfrm>
            <a:off x="360000" y="2183761"/>
            <a:ext cx="4320000" cy="2384583"/>
          </a:xfrm>
        </p:spPr>
        <p:txBody>
          <a:bodyPr>
            <a:noAutofit/>
          </a:bodyPr>
          <a:lstStyle>
            <a:lvl1pPr marL="259200" indent="-259200">
              <a:spcBef>
                <a:spcPts val="540"/>
              </a:spcBef>
              <a:buClr>
                <a:schemeClr val="tx1"/>
              </a:buClr>
              <a:buFont typeface="+mj-lt"/>
              <a:buAutoNum type="arabicPeriod"/>
              <a:defRPr sz="1600">
                <a:solidFill>
                  <a:schemeClr val="tx2"/>
                </a:solidFill>
              </a:defRPr>
            </a:lvl1pPr>
            <a:lvl2pPr marL="259200" indent="-259200">
              <a:spcBef>
                <a:spcPts val="540"/>
              </a:spcBef>
              <a:buClr>
                <a:schemeClr val="tx1"/>
              </a:buClr>
              <a:buFont typeface="+mj-lt"/>
              <a:buAutoNum type="arabicPeriod"/>
              <a:defRPr sz="1600" b="1">
                <a:solidFill>
                  <a:schemeClr val="tx2"/>
                </a:solidFill>
              </a:defRPr>
            </a:lvl2pPr>
          </a:lstStyle>
          <a:p>
            <a:pPr lvl="0"/>
            <a:r>
              <a:rPr lang="en-US" dirty="0"/>
              <a:t>Agenda point</a:t>
            </a:r>
          </a:p>
          <a:p>
            <a:pPr lvl="1"/>
            <a:r>
              <a:rPr lang="en-US" dirty="0"/>
              <a:t>Agenda point highlighted</a:t>
            </a:r>
          </a:p>
        </p:txBody>
      </p:sp>
      <p:sp>
        <p:nvSpPr>
          <p:cNvPr id="3" name="Freihandform 10">
            <a:extLst>
              <a:ext uri="{FF2B5EF4-FFF2-40B4-BE49-F238E27FC236}">
                <a16:creationId xmlns:a16="http://schemas.microsoft.com/office/drawing/2014/main" id="{0F3257C4-869B-C2A0-F84A-899F089A68D6}"/>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1665126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genda + Timin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5400000" cy="648000"/>
          </a:xfrm>
        </p:spPr>
        <p:txBody>
          <a:bodyPr tIns="0" rIns="0" anchor="b">
            <a:normAutofit/>
          </a:bodyPr>
          <a:lstStyle>
            <a:lvl1pPr algn="l">
              <a:defRPr sz="2400"/>
            </a:lvl1pPr>
          </a:lstStyle>
          <a:p>
            <a:r>
              <a:rPr lang="en-GB" dirty="0"/>
              <a:t>Agenda + Timing</a:t>
            </a:r>
            <a:endParaRPr lang="en-US" dirty="0"/>
          </a:p>
        </p:txBody>
      </p:sp>
      <p:sp>
        <p:nvSpPr>
          <p:cNvPr id="7" name="Slide Number Placeholder 6">
            <a:extLst>
              <a:ext uri="{FF2B5EF4-FFF2-40B4-BE49-F238E27FC236}">
                <a16:creationId xmlns:a16="http://schemas.microsoft.com/office/drawing/2014/main" id="{8386C1EC-AB07-F94A-9F69-EA2C58DD858B}"/>
              </a:ext>
            </a:extLst>
          </p:cNvPr>
          <p:cNvSpPr>
            <a:spLocks noGrp="1"/>
          </p:cNvSpPr>
          <p:nvPr>
            <p:ph type="sldNum" sz="quarter" idx="12"/>
          </p:nvPr>
        </p:nvSpPr>
        <p:spPr>
          <a:xfrm>
            <a:off x="1864894" y="4901727"/>
            <a:ext cx="576000" cy="236856"/>
          </a:xfrm>
        </p:spPr>
        <p:txBody>
          <a:bodyPr/>
          <a:lstStyle/>
          <a:p>
            <a:fld id="{220B6647-BD7A-7942-B66E-0DFF9B72D92D}" type="slidenum">
              <a:rPr lang="en-US" smtClean="0"/>
              <a:pPr/>
              <a:t>‹#›</a:t>
            </a:fld>
            <a:endParaRPr lang="en-US" dirty="0"/>
          </a:p>
        </p:txBody>
      </p:sp>
      <p:sp>
        <p:nvSpPr>
          <p:cNvPr id="18" name="Agenda">
            <a:extLst>
              <a:ext uri="{FF2B5EF4-FFF2-40B4-BE49-F238E27FC236}">
                <a16:creationId xmlns:a16="http://schemas.microsoft.com/office/drawing/2014/main" id="{7434CDEC-8F5C-7843-B6A0-2E657F60A273}"/>
              </a:ext>
            </a:extLst>
          </p:cNvPr>
          <p:cNvSpPr>
            <a:spLocks noGrp="1"/>
          </p:cNvSpPr>
          <p:nvPr>
            <p:ph type="body" sz="quarter" idx="13" hasCustomPrompt="1"/>
          </p:nvPr>
        </p:nvSpPr>
        <p:spPr>
          <a:xfrm>
            <a:off x="3390902" y="2184560"/>
            <a:ext cx="4103687" cy="2384583"/>
          </a:xfrm>
        </p:spPr>
        <p:txBody>
          <a:bodyPr>
            <a:noAutofit/>
          </a:bodyPr>
          <a:lstStyle>
            <a:lvl1pPr marL="259200" indent="-259200">
              <a:spcBef>
                <a:spcPts val="540"/>
              </a:spcBef>
              <a:buClr>
                <a:schemeClr val="tx1"/>
              </a:buClr>
              <a:buFont typeface="+mj-lt"/>
              <a:buAutoNum type="arabicPeriod"/>
              <a:defRPr sz="1600"/>
            </a:lvl1pPr>
            <a:lvl2pPr marL="259200" indent="-259200">
              <a:spcBef>
                <a:spcPts val="540"/>
              </a:spcBef>
              <a:buClr>
                <a:schemeClr val="tx1"/>
              </a:buClr>
              <a:buFont typeface="+mj-lt"/>
              <a:buAutoNum type="arabicPeriod"/>
              <a:defRPr sz="1600" b="1"/>
            </a:lvl2pPr>
          </a:lstStyle>
          <a:p>
            <a:pPr lvl="0"/>
            <a:r>
              <a:rPr lang="en-US" dirty="0"/>
              <a:t>Agenda point</a:t>
            </a:r>
          </a:p>
          <a:p>
            <a:pPr lvl="1"/>
            <a:r>
              <a:rPr lang="en-US" dirty="0"/>
              <a:t>Agenda point highlighted</a:t>
            </a:r>
          </a:p>
        </p:txBody>
      </p:sp>
      <p:sp>
        <p:nvSpPr>
          <p:cNvPr id="19" name="Timing">
            <a:extLst>
              <a:ext uri="{FF2B5EF4-FFF2-40B4-BE49-F238E27FC236}">
                <a16:creationId xmlns:a16="http://schemas.microsoft.com/office/drawing/2014/main" id="{F09CFB1E-8125-5448-8C55-3F12FED985DF}"/>
              </a:ext>
            </a:extLst>
          </p:cNvPr>
          <p:cNvSpPr>
            <a:spLocks noGrp="1"/>
          </p:cNvSpPr>
          <p:nvPr>
            <p:ph type="body" sz="quarter" idx="14" hasCustomPrompt="1"/>
          </p:nvPr>
        </p:nvSpPr>
        <p:spPr>
          <a:xfrm>
            <a:off x="360000" y="2184560"/>
            <a:ext cx="2813050" cy="2384583"/>
          </a:xfrm>
        </p:spPr>
        <p:txBody>
          <a:bodyPr>
            <a:noAutofit/>
          </a:bodyPr>
          <a:lstStyle>
            <a:lvl1pPr marL="0" indent="0">
              <a:spcBef>
                <a:spcPts val="540"/>
              </a:spcBef>
              <a:buFontTx/>
              <a:buNone/>
              <a:defRPr sz="1600"/>
            </a:lvl1pPr>
            <a:lvl2pPr marL="0" indent="0">
              <a:spcBef>
                <a:spcPts val="540"/>
              </a:spcBef>
              <a:buFontTx/>
              <a:buNone/>
              <a:defRPr sz="1600" b="1"/>
            </a:lvl2pPr>
          </a:lstStyle>
          <a:p>
            <a:pPr lvl="0"/>
            <a:r>
              <a:rPr lang="en-US" dirty="0"/>
              <a:t>Agenda point – timing</a:t>
            </a:r>
          </a:p>
          <a:p>
            <a:pPr lvl="1"/>
            <a:r>
              <a:rPr lang="en-US" dirty="0"/>
              <a:t>Agenda point – timing highlighted</a:t>
            </a:r>
          </a:p>
        </p:txBody>
      </p:sp>
      <p:sp>
        <p:nvSpPr>
          <p:cNvPr id="8" name="Freihandform 10">
            <a:extLst>
              <a:ext uri="{FF2B5EF4-FFF2-40B4-BE49-F238E27FC236}">
                <a16:creationId xmlns:a16="http://schemas.microsoft.com/office/drawing/2014/main" id="{9C66CF74-FC96-0397-1B8B-476D0FD888BA}"/>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3463525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sz="2400"/>
            </a:lvl1pPr>
          </a:lstStyle>
          <a:p>
            <a:r>
              <a:rPr lang="en-US" dirty="0"/>
              <a:t>Click to edit Title</a:t>
            </a:r>
          </a:p>
        </p:txBody>
      </p:sp>
      <p:sp>
        <p:nvSpPr>
          <p:cNvPr id="3" name="Content Placeholder 2"/>
          <p:cNvSpPr>
            <a:spLocks noGrp="1"/>
          </p:cNvSpPr>
          <p:nvPr>
            <p:ph idx="1" hasCustomPrompt="1"/>
          </p:nvPr>
        </p:nvSpPr>
        <p:spPr>
          <a:xfrm>
            <a:off x="360000" y="907200"/>
            <a:ext cx="84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a:xfrm>
            <a:off x="1864894" y="4901727"/>
            <a:ext cx="576000" cy="236856"/>
          </a:xfrm>
        </p:spPr>
        <p:txBody>
          <a:bodyPr/>
          <a:lstStyle/>
          <a:p>
            <a:fld id="{220B6647-BD7A-7942-B66E-0DFF9B72D92D}" type="slidenum">
              <a:rPr lang="en-US" smtClean="0"/>
              <a:pPr/>
              <a:t>‹#›</a:t>
            </a:fld>
            <a:endParaRPr lang="en-US"/>
          </a:p>
        </p:txBody>
      </p:sp>
    </p:spTree>
    <p:extLst>
      <p:ext uri="{BB962C8B-B14F-4D97-AF65-F5344CB8AC3E}">
        <p14:creationId xmlns:p14="http://schemas.microsoft.com/office/powerpoint/2010/main" val="2756119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1166400"/>
            <a:ext cx="8427600" cy="340200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7" name="Text Placeholder 6">
            <a:extLst>
              <a:ext uri="{FF2B5EF4-FFF2-40B4-BE49-F238E27FC236}">
                <a16:creationId xmlns:a16="http://schemas.microsoft.com/office/drawing/2014/main" id="{46DB905E-E99C-3641-BF4C-1FCE98B4950F}"/>
              </a:ext>
            </a:extLst>
          </p:cNvPr>
          <p:cNvSpPr>
            <a:spLocks noGrp="1"/>
          </p:cNvSpPr>
          <p:nvPr>
            <p:ph type="body" sz="quarter" idx="13" hasCustomPrompt="1"/>
          </p:nvPr>
        </p:nvSpPr>
        <p:spPr>
          <a:xfrm>
            <a:off x="360363" y="680401"/>
            <a:ext cx="8427600" cy="285118"/>
          </a:xfrm>
        </p:spPr>
        <p:txBody>
          <a:bodyPr anchor="ctr" anchorCtr="0">
            <a:noAutofit/>
          </a:bodyPr>
          <a:lstStyle>
            <a:lvl1pPr marL="0" indent="0">
              <a:buNone/>
              <a:defRPr sz="1600" b="1" i="0">
                <a:latin typeface="+mj-lt"/>
              </a:defRPr>
            </a:lvl1pPr>
            <a:lvl2pPr marL="259200" indent="0">
              <a:buNone/>
              <a:defRPr/>
            </a:lvl2pPr>
            <a:lvl3pPr marL="583200" indent="0">
              <a:buNone/>
              <a:defRPr/>
            </a:lvl3pPr>
            <a:lvl4pPr marL="907200" indent="0">
              <a:buNone/>
              <a:defRPr/>
            </a:lvl4pPr>
            <a:lvl5pPr marL="1231200" indent="0">
              <a:buNone/>
              <a:defRPr/>
            </a:lvl5pPr>
          </a:lstStyle>
          <a:p>
            <a:pPr lvl="0"/>
            <a:r>
              <a:rPr lang="en-US" dirty="0"/>
              <a:t>Click to edit Subtitle</a:t>
            </a:r>
          </a:p>
        </p:txBody>
      </p:sp>
      <p:sp>
        <p:nvSpPr>
          <p:cNvPr id="5" name="Title 4">
            <a:extLst>
              <a:ext uri="{FF2B5EF4-FFF2-40B4-BE49-F238E27FC236}">
                <a16:creationId xmlns:a16="http://schemas.microsoft.com/office/drawing/2014/main" id="{E9F50E69-DAF1-0E58-6025-2F6E6A1BD104}"/>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3475166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smal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907200"/>
            <a:ext cx="57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5" name="Title 4">
            <a:extLst>
              <a:ext uri="{FF2B5EF4-FFF2-40B4-BE49-F238E27FC236}">
                <a16:creationId xmlns:a16="http://schemas.microsoft.com/office/drawing/2014/main" id="{FF6BB43A-8A53-F372-989B-B8AAB0A584E2}"/>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2578886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60000" y="907200"/>
            <a:ext cx="4104000" cy="3664440"/>
          </a:xfrm>
          <a:noFill/>
          <a:ln w="15875">
            <a:noFill/>
            <a:miter lim="800000"/>
          </a:ln>
        </p:spPr>
        <p:txBody>
          <a:bodyPr lIns="108000" tIns="108000" rIns="108000" bIns="108000">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220B6647-BD7A-7942-B66E-0DFF9B72D92D}" type="slidenum">
              <a:rPr lang="en-US" smtClean="0"/>
              <a:t>‹#›</a:t>
            </a:fld>
            <a:endParaRPr lang="en-US"/>
          </a:p>
        </p:txBody>
      </p:sp>
      <p:sp>
        <p:nvSpPr>
          <p:cNvPr id="9" name="Text Placeholder 5">
            <a:extLst>
              <a:ext uri="{FF2B5EF4-FFF2-40B4-BE49-F238E27FC236}">
                <a16:creationId xmlns:a16="http://schemas.microsoft.com/office/drawing/2014/main" id="{9603632F-4CD5-4F12-B58B-285C1B2C72A1}"/>
              </a:ext>
            </a:extLst>
          </p:cNvPr>
          <p:cNvSpPr>
            <a:spLocks noGrp="1"/>
          </p:cNvSpPr>
          <p:nvPr>
            <p:ph type="body" sz="quarter" idx="13" hasCustomPrompt="1"/>
          </p:nvPr>
        </p:nvSpPr>
        <p:spPr>
          <a:xfrm>
            <a:off x="4680000" y="902905"/>
            <a:ext cx="4103998" cy="3668736"/>
          </a:xfrm>
          <a:noFill/>
          <a:ln w="15875">
            <a:noFill/>
            <a:miter lim="800000"/>
          </a:ln>
        </p:spPr>
        <p:txBody>
          <a:bodyPr vert="horz" lIns="108000" tIns="108000" rIns="108000" bIns="108000" rtlCol="0">
            <a:noAutofit/>
          </a:bodyPr>
          <a:lstStyle>
            <a:lvl1pPr>
              <a:defRPr lang="en-US" sz="1600" smtClean="0"/>
            </a:lvl1pPr>
            <a:lvl2pPr>
              <a:defRPr lang="en-US" sz="1400" smtClean="0"/>
            </a:lvl2pPr>
            <a:lvl3pPr>
              <a:defRPr lang="en-US" sz="1200" smtClean="0"/>
            </a:lvl3pPr>
            <a:lvl4pPr>
              <a:defRPr lang="en-US" sz="1200" smtClean="0"/>
            </a:lvl4pPr>
            <a:lvl5pPr>
              <a:defRPr lang="en-DE"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DE" dirty="0"/>
          </a:p>
        </p:txBody>
      </p:sp>
      <p:sp>
        <p:nvSpPr>
          <p:cNvPr id="5" name="Title 4">
            <a:extLst>
              <a:ext uri="{FF2B5EF4-FFF2-40B4-BE49-F238E27FC236}">
                <a16:creationId xmlns:a16="http://schemas.microsoft.com/office/drawing/2014/main" id="{AA911F0B-4171-E6F2-16F9-0102EB503DE9}"/>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3348776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s://creativecommons.org/licenses/by/4.0"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s://www.knime.com/"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0000" y="258645"/>
            <a:ext cx="8427600" cy="362104"/>
          </a:xfrm>
          <a:prstGeom prst="rect">
            <a:avLst/>
          </a:prstGeom>
        </p:spPr>
        <p:txBody>
          <a:bodyPr vert="horz" lIns="0" tIns="0" rIns="0" bIns="0" rtlCol="0" anchor="ctr" anchorCtr="0">
            <a:noAutofit/>
          </a:bodyPr>
          <a:lstStyle/>
          <a:p>
            <a:r>
              <a:rPr lang="en-US" dirty="0"/>
              <a:t>Click to edit Title</a:t>
            </a:r>
          </a:p>
        </p:txBody>
      </p:sp>
      <p:sp>
        <p:nvSpPr>
          <p:cNvPr id="3" name="Text Placeholder 2"/>
          <p:cNvSpPr>
            <a:spLocks noGrp="1"/>
          </p:cNvSpPr>
          <p:nvPr>
            <p:ph type="body" idx="1"/>
          </p:nvPr>
        </p:nvSpPr>
        <p:spPr>
          <a:xfrm>
            <a:off x="360000" y="907200"/>
            <a:ext cx="8427600" cy="3661200"/>
          </a:xfrm>
          <a:prstGeom prst="rect">
            <a:avLst/>
          </a:prstGeom>
        </p:spPr>
        <p:txBody>
          <a:bodyPr vert="horz" lIns="0" tIns="0" rIns="0" bIns="0" rtlCol="0">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864894" y="4901727"/>
            <a:ext cx="576000" cy="236856"/>
          </a:xfrm>
          <a:prstGeom prst="rect">
            <a:avLst/>
          </a:prstGeom>
        </p:spPr>
        <p:txBody>
          <a:bodyPr vert="horz" lIns="0" tIns="0" rIns="0" bIns="0" rtlCol="0" anchor="ctr"/>
          <a:lstStyle>
            <a:lvl1pPr algn="l">
              <a:defRPr sz="800">
                <a:solidFill>
                  <a:schemeClr val="tx1"/>
                </a:solidFill>
                <a:latin typeface="Avenir Next LT Pro" panose="020B0504020202020204" pitchFamily="34" charset="0"/>
              </a:defRPr>
            </a:lvl1pPr>
          </a:lstStyle>
          <a:p>
            <a:fld id="{220B6647-BD7A-7942-B66E-0DFF9B72D92D}" type="slidenum">
              <a:rPr lang="en-US" smtClean="0"/>
              <a:pPr/>
              <a:t>‹#›</a:t>
            </a:fld>
            <a:endParaRPr lang="en-US"/>
          </a:p>
        </p:txBody>
      </p:sp>
      <p:sp>
        <p:nvSpPr>
          <p:cNvPr id="8" name="Freihandform 10">
            <a:extLst>
              <a:ext uri="{FF2B5EF4-FFF2-40B4-BE49-F238E27FC236}">
                <a16:creationId xmlns:a16="http://schemas.microsoft.com/office/drawing/2014/main" id="{63487C87-382A-A90A-2E3A-D7E43E2BAB0D}"/>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15"/>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16"/>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409649104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Lst>
  <p:hf hdr="0" ftr="0" dt="0"/>
  <p:txStyles>
    <p:titleStyle>
      <a:lvl1pPr algn="l" defTabSz="617220" rtl="0" eaLnBrk="1" latinLnBrk="0" hangingPunct="1">
        <a:lnSpc>
          <a:spcPct val="100000"/>
        </a:lnSpc>
        <a:spcBef>
          <a:spcPct val="0"/>
        </a:spcBef>
        <a:buNone/>
        <a:defRPr sz="2400" b="1" kern="1200">
          <a:solidFill>
            <a:schemeClr val="tx1"/>
          </a:solidFill>
          <a:latin typeface="+mj-lt"/>
          <a:ea typeface="+mj-ea"/>
          <a:cs typeface="+mj-cs"/>
        </a:defRPr>
      </a:lvl1pPr>
    </p:titleStyle>
    <p:bodyStyle>
      <a:lvl1pPr marL="259200" indent="-259200" algn="l" defTabSz="617220" rtl="0" eaLnBrk="1" latinLnBrk="0" hangingPunct="1">
        <a:lnSpc>
          <a:spcPct val="100000"/>
        </a:lnSpc>
        <a:spcBef>
          <a:spcPts val="540"/>
        </a:spcBef>
        <a:buClr>
          <a:schemeClr val="accent2"/>
        </a:buClr>
        <a:buFont typeface="Wingdings" pitchFamily="2" charset="2"/>
        <a:buChar char="§"/>
        <a:defRPr sz="1600" kern="1200">
          <a:solidFill>
            <a:schemeClr val="tx1"/>
          </a:solidFill>
          <a:latin typeface="+mn-lt"/>
          <a:ea typeface="+mn-ea"/>
          <a:cs typeface="+mn-cs"/>
        </a:defRPr>
      </a:lvl1pPr>
      <a:lvl2pPr marL="421200" indent="-162000" algn="l" defTabSz="617220" rtl="0" eaLnBrk="1" latinLnBrk="0" hangingPunct="1">
        <a:lnSpc>
          <a:spcPct val="100000"/>
        </a:lnSpc>
        <a:spcBef>
          <a:spcPts val="270"/>
        </a:spcBef>
        <a:buClr>
          <a:schemeClr val="accent2"/>
        </a:buClr>
        <a:buFont typeface="Wingdings" pitchFamily="2" charset="2"/>
        <a:buChar char="§"/>
        <a:defRPr sz="1400" kern="1200">
          <a:solidFill>
            <a:schemeClr val="tx1"/>
          </a:solidFill>
          <a:latin typeface="+mn-lt"/>
          <a:ea typeface="+mn-ea"/>
          <a:cs typeface="+mn-cs"/>
        </a:defRPr>
      </a:lvl2pPr>
      <a:lvl3pPr marL="745200" indent="-162000" algn="l" defTabSz="617220" rtl="0" eaLnBrk="1" latinLnBrk="0" hangingPunct="1">
        <a:lnSpc>
          <a:spcPct val="100000"/>
        </a:lnSpc>
        <a:spcBef>
          <a:spcPts val="270"/>
        </a:spcBef>
        <a:buClr>
          <a:schemeClr val="accent2"/>
        </a:buClr>
        <a:buFont typeface="Wingdings" pitchFamily="2" charset="2"/>
        <a:buChar char="§"/>
        <a:defRPr sz="1200" kern="1200">
          <a:solidFill>
            <a:schemeClr val="tx1"/>
          </a:solidFill>
          <a:latin typeface="+mn-lt"/>
          <a:ea typeface="+mn-ea"/>
          <a:cs typeface="+mn-cs"/>
        </a:defRPr>
      </a:lvl3pPr>
      <a:lvl4pPr marL="1069200" indent="-162000" algn="l" defTabSz="617220" rtl="0" eaLnBrk="1" latinLnBrk="0" hangingPunct="1">
        <a:lnSpc>
          <a:spcPct val="100000"/>
        </a:lnSpc>
        <a:spcBef>
          <a:spcPts val="270"/>
        </a:spcBef>
        <a:buClr>
          <a:schemeClr val="accent2"/>
        </a:buClr>
        <a:buFont typeface="Wingdings" pitchFamily="2" charset="2"/>
        <a:buChar char="§"/>
        <a:defRPr sz="1200" kern="1200">
          <a:solidFill>
            <a:schemeClr val="tx1"/>
          </a:solidFill>
          <a:latin typeface="+mn-lt"/>
          <a:ea typeface="+mn-ea"/>
          <a:cs typeface="+mn-cs"/>
        </a:defRPr>
      </a:lvl4pPr>
      <a:lvl5pPr marL="1393200" indent="-162000" algn="l" defTabSz="617220" rtl="0" eaLnBrk="1" latinLnBrk="0" hangingPunct="1">
        <a:lnSpc>
          <a:spcPct val="100000"/>
        </a:lnSpc>
        <a:spcBef>
          <a:spcPts val="270"/>
        </a:spcBef>
        <a:buClr>
          <a:schemeClr val="accent2"/>
        </a:buClr>
        <a:buFont typeface="Wingdings" pitchFamily="2" charset="2"/>
        <a:buChar char="§"/>
        <a:defRPr sz="1200" kern="1200">
          <a:solidFill>
            <a:schemeClr val="tx1"/>
          </a:solidFill>
          <a:latin typeface="+mn-lt"/>
          <a:ea typeface="+mn-ea"/>
          <a:cs typeface="+mn-cs"/>
        </a:defRPr>
      </a:lvl5pPr>
      <a:lvl6pPr marL="1717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6pPr>
      <a:lvl7pPr marL="2041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7pPr>
      <a:lvl8pPr marL="2365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8pPr>
      <a:lvl9pPr marL="262318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9pPr>
    </p:bodyStyle>
    <p:otherStyle>
      <a:defPPr>
        <a:defRPr lang="en-US"/>
      </a:defPPr>
      <a:lvl1pPr marL="0" algn="l" defTabSz="617220" rtl="0" eaLnBrk="1" latinLnBrk="0" hangingPunct="1">
        <a:defRPr sz="1215" kern="1200">
          <a:solidFill>
            <a:schemeClr val="tx1"/>
          </a:solidFill>
          <a:latin typeface="+mn-lt"/>
          <a:ea typeface="+mn-ea"/>
          <a:cs typeface="+mn-cs"/>
        </a:defRPr>
      </a:lvl1pPr>
      <a:lvl2pPr marL="308610" algn="l" defTabSz="617220" rtl="0" eaLnBrk="1" latinLnBrk="0" hangingPunct="1">
        <a:defRPr sz="1215" kern="1200">
          <a:solidFill>
            <a:schemeClr val="tx1"/>
          </a:solidFill>
          <a:latin typeface="+mn-lt"/>
          <a:ea typeface="+mn-ea"/>
          <a:cs typeface="+mn-cs"/>
        </a:defRPr>
      </a:lvl2pPr>
      <a:lvl3pPr marL="617220" algn="l" defTabSz="617220" rtl="0" eaLnBrk="1" latinLnBrk="0" hangingPunct="1">
        <a:defRPr sz="1215" kern="1200">
          <a:solidFill>
            <a:schemeClr val="tx1"/>
          </a:solidFill>
          <a:latin typeface="+mn-lt"/>
          <a:ea typeface="+mn-ea"/>
          <a:cs typeface="+mn-cs"/>
        </a:defRPr>
      </a:lvl3pPr>
      <a:lvl4pPr marL="925830" algn="l" defTabSz="617220" rtl="0" eaLnBrk="1" latinLnBrk="0" hangingPunct="1">
        <a:defRPr sz="1215" kern="1200">
          <a:solidFill>
            <a:schemeClr val="tx1"/>
          </a:solidFill>
          <a:latin typeface="+mn-lt"/>
          <a:ea typeface="+mn-ea"/>
          <a:cs typeface="+mn-cs"/>
        </a:defRPr>
      </a:lvl4pPr>
      <a:lvl5pPr marL="1234440" algn="l" defTabSz="617220" rtl="0" eaLnBrk="1" latinLnBrk="0" hangingPunct="1">
        <a:defRPr sz="1215" kern="1200">
          <a:solidFill>
            <a:schemeClr val="tx1"/>
          </a:solidFill>
          <a:latin typeface="+mn-lt"/>
          <a:ea typeface="+mn-ea"/>
          <a:cs typeface="+mn-cs"/>
        </a:defRPr>
      </a:lvl5pPr>
      <a:lvl6pPr marL="1543050" algn="l" defTabSz="617220" rtl="0" eaLnBrk="1" latinLnBrk="0" hangingPunct="1">
        <a:defRPr sz="1215" kern="1200">
          <a:solidFill>
            <a:schemeClr val="tx1"/>
          </a:solidFill>
          <a:latin typeface="+mn-lt"/>
          <a:ea typeface="+mn-ea"/>
          <a:cs typeface="+mn-cs"/>
        </a:defRPr>
      </a:lvl6pPr>
      <a:lvl7pPr marL="1851660" algn="l" defTabSz="617220" rtl="0" eaLnBrk="1" latinLnBrk="0" hangingPunct="1">
        <a:defRPr sz="1215" kern="1200">
          <a:solidFill>
            <a:schemeClr val="tx1"/>
          </a:solidFill>
          <a:latin typeface="+mn-lt"/>
          <a:ea typeface="+mn-ea"/>
          <a:cs typeface="+mn-cs"/>
        </a:defRPr>
      </a:lvl7pPr>
      <a:lvl8pPr marL="2160270" algn="l" defTabSz="617220" rtl="0" eaLnBrk="1" latinLnBrk="0" hangingPunct="1">
        <a:defRPr sz="1215" kern="1200">
          <a:solidFill>
            <a:schemeClr val="tx1"/>
          </a:solidFill>
          <a:latin typeface="+mn-lt"/>
          <a:ea typeface="+mn-ea"/>
          <a:cs typeface="+mn-cs"/>
        </a:defRPr>
      </a:lvl8pPr>
      <a:lvl9pPr marL="2468880" algn="l" defTabSz="617220" rtl="0" eaLnBrk="1" latinLnBrk="0" hangingPunct="1">
        <a:defRPr sz="1215"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2B94B1"/>
          </p15:clr>
        </p15:guide>
        <p15:guide id="2" pos="158">
          <p15:clr>
            <a:srgbClr val="2B94B1"/>
          </p15:clr>
        </p15:guide>
        <p15:guide id="3" orient="horz" pos="571">
          <p15:clr>
            <a:srgbClr val="2B94B1"/>
          </p15:clr>
        </p15:guide>
        <p15:guide id="4" pos="5602">
          <p15:clr>
            <a:srgbClr val="2B94B1"/>
          </p15:clr>
        </p15:guide>
        <p15:guide id="5" pos="5534">
          <p15:clr>
            <a:srgbClr val="2B94B1"/>
          </p15:clr>
        </p15:guide>
        <p15:guide id="8" orient="horz" pos="2878">
          <p15:clr>
            <a:srgbClr val="2B94B1"/>
          </p15:clr>
        </p15:guide>
        <p15:guide id="9" orient="horz" pos="3078">
          <p15:clr>
            <a:srgbClr val="2B94B1"/>
          </p15:clr>
        </p15:guide>
        <p15:guide id="10" pos="3833">
          <p15:clr>
            <a:srgbClr val="2B94B1"/>
          </p15:clr>
        </p15:guide>
        <p15:guide id="11" pos="2812">
          <p15:clr>
            <a:srgbClr val="2B94B1"/>
          </p15:clr>
        </p15:guide>
        <p15:guide id="12" pos="4721">
          <p15:clr>
            <a:srgbClr val="2B94B1"/>
          </p15:clr>
        </p15:guide>
        <p15:guide id="13" pos="2948">
          <p15:clr>
            <a:srgbClr val="2B94B1"/>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9.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0.xml"/><Relationship Id="rId4" Type="http://schemas.openxmlformats.org/officeDocument/2006/relationships/image" Target="../media/image58.png"/></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image" Target="../media/image9.sv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7.sv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9.sv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014B0-3D75-D8BE-E7DB-08A781F4AA8B}"/>
              </a:ext>
            </a:extLst>
          </p:cNvPr>
          <p:cNvSpPr>
            <a:spLocks noGrp="1"/>
          </p:cNvSpPr>
          <p:nvPr>
            <p:ph type="ctrTitle"/>
          </p:nvPr>
        </p:nvSpPr>
        <p:spPr/>
        <p:txBody>
          <a:bodyPr/>
          <a:lstStyle/>
          <a:p>
            <a:r>
              <a:rPr lang="en-US" dirty="0"/>
              <a:t>Teens Crunch Data:</a:t>
            </a:r>
            <a:br>
              <a:rPr lang="en-US" dirty="0"/>
            </a:br>
            <a:r>
              <a:rPr lang="en-US" dirty="0"/>
              <a:t>The Bootcamp</a:t>
            </a:r>
          </a:p>
        </p:txBody>
      </p:sp>
      <p:sp>
        <p:nvSpPr>
          <p:cNvPr id="3" name="Subtitle 2">
            <a:extLst>
              <a:ext uri="{FF2B5EF4-FFF2-40B4-BE49-F238E27FC236}">
                <a16:creationId xmlns:a16="http://schemas.microsoft.com/office/drawing/2014/main" id="{6C109AD3-EBD8-B2CD-3B17-D6FD0ADCE3DE}"/>
              </a:ext>
            </a:extLst>
          </p:cNvPr>
          <p:cNvSpPr>
            <a:spLocks noGrp="1"/>
          </p:cNvSpPr>
          <p:nvPr>
            <p:ph type="subTitle" idx="1"/>
          </p:nvPr>
        </p:nvSpPr>
        <p:spPr/>
        <p:txBody>
          <a:bodyPr/>
          <a:lstStyle/>
          <a:p>
            <a:r>
              <a:rPr lang="en-US" dirty="0"/>
              <a:t>Day 2 – Morning</a:t>
            </a:r>
          </a:p>
        </p:txBody>
      </p:sp>
      <p:sp>
        <p:nvSpPr>
          <p:cNvPr id="5" name="Text Placeholder 4">
            <a:extLst>
              <a:ext uri="{FF2B5EF4-FFF2-40B4-BE49-F238E27FC236}">
                <a16:creationId xmlns:a16="http://schemas.microsoft.com/office/drawing/2014/main" id="{55AC37A5-869B-2305-7680-CCD519626416}"/>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1518875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E45B-42C2-296C-E01E-8C48A1F77DAB}"/>
              </a:ext>
            </a:extLst>
          </p:cNvPr>
          <p:cNvSpPr>
            <a:spLocks noGrp="1"/>
          </p:cNvSpPr>
          <p:nvPr>
            <p:ph type="title"/>
          </p:nvPr>
        </p:nvSpPr>
        <p:spPr/>
        <p:txBody>
          <a:bodyPr/>
          <a:lstStyle/>
          <a:p>
            <a:r>
              <a:rPr lang="en-US" dirty="0"/>
              <a:t>New Node – Strings to Document</a:t>
            </a:r>
          </a:p>
        </p:txBody>
      </p:sp>
      <p:sp>
        <p:nvSpPr>
          <p:cNvPr id="8" name="Content Placeholder 7">
            <a:extLst>
              <a:ext uri="{FF2B5EF4-FFF2-40B4-BE49-F238E27FC236}">
                <a16:creationId xmlns:a16="http://schemas.microsoft.com/office/drawing/2014/main" id="{E149456B-35ED-7560-E6D1-A02E3123E226}"/>
              </a:ext>
            </a:extLst>
          </p:cNvPr>
          <p:cNvSpPr>
            <a:spLocks noGrp="1"/>
          </p:cNvSpPr>
          <p:nvPr>
            <p:ph idx="1"/>
          </p:nvPr>
        </p:nvSpPr>
        <p:spPr/>
        <p:txBody>
          <a:bodyPr/>
          <a:lstStyle/>
          <a:p>
            <a:r>
              <a:rPr lang="en-US" dirty="0"/>
              <a:t>In addition to the text (Lyrics), we add</a:t>
            </a:r>
          </a:p>
          <a:p>
            <a:pPr lvl="1"/>
            <a:r>
              <a:rPr lang="en-US" dirty="0"/>
              <a:t>Title: Song Name</a:t>
            </a:r>
          </a:p>
          <a:p>
            <a:pPr lvl="1"/>
            <a:r>
              <a:rPr lang="en-US" dirty="0"/>
              <a:t>Author: Singer</a:t>
            </a:r>
          </a:p>
        </p:txBody>
      </p:sp>
      <p:grpSp>
        <p:nvGrpSpPr>
          <p:cNvPr id="6" name="Group 5">
            <a:extLst>
              <a:ext uri="{FF2B5EF4-FFF2-40B4-BE49-F238E27FC236}">
                <a16:creationId xmlns:a16="http://schemas.microsoft.com/office/drawing/2014/main" id="{E3C70625-9A32-0DB5-025B-1FEE0495AECF}"/>
              </a:ext>
            </a:extLst>
          </p:cNvPr>
          <p:cNvGrpSpPr/>
          <p:nvPr/>
        </p:nvGrpSpPr>
        <p:grpSpPr>
          <a:xfrm>
            <a:off x="5537039" y="320740"/>
            <a:ext cx="2730223" cy="4502019"/>
            <a:chOff x="5401013" y="544649"/>
            <a:chExt cx="2730223" cy="4502019"/>
          </a:xfrm>
        </p:grpSpPr>
        <p:pic>
          <p:nvPicPr>
            <p:cNvPr id="5" name="Picture 4">
              <a:extLst>
                <a:ext uri="{FF2B5EF4-FFF2-40B4-BE49-F238E27FC236}">
                  <a16:creationId xmlns:a16="http://schemas.microsoft.com/office/drawing/2014/main" id="{BB4198C3-EF21-020F-C077-0B06DC30B44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401013" y="544649"/>
              <a:ext cx="2730223" cy="4502019"/>
            </a:xfrm>
            <a:prstGeom prst="rect">
              <a:avLst/>
            </a:prstGeom>
            <a:effectLst>
              <a:outerShdw blurRad="50800" dist="38100" dir="2700000" algn="tl" rotWithShape="0">
                <a:prstClr val="black">
                  <a:alpha val="40000"/>
                </a:prstClr>
              </a:outerShdw>
            </a:effectLst>
          </p:spPr>
        </p:pic>
        <p:sp>
          <p:nvSpPr>
            <p:cNvPr id="3" name="Rettangolo con angoli arrotondati 2">
              <a:extLst>
                <a:ext uri="{FF2B5EF4-FFF2-40B4-BE49-F238E27FC236}">
                  <a16:creationId xmlns:a16="http://schemas.microsoft.com/office/drawing/2014/main" id="{1868D131-818C-BEDB-9DB0-1F0EBCF9C8E4}"/>
                </a:ext>
              </a:extLst>
            </p:cNvPr>
            <p:cNvSpPr/>
            <p:nvPr/>
          </p:nvSpPr>
          <p:spPr>
            <a:xfrm>
              <a:off x="6227920" y="1239503"/>
              <a:ext cx="1094663" cy="239132"/>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4" name="Rettangolo con angoli arrotondati 3">
              <a:extLst>
                <a:ext uri="{FF2B5EF4-FFF2-40B4-BE49-F238E27FC236}">
                  <a16:creationId xmlns:a16="http://schemas.microsoft.com/office/drawing/2014/main" id="{F94DCF29-8E40-D3D7-12D3-BC77AA99141F}"/>
                </a:ext>
              </a:extLst>
            </p:cNvPr>
            <p:cNvSpPr/>
            <p:nvPr/>
          </p:nvSpPr>
          <p:spPr>
            <a:xfrm>
              <a:off x="6237187" y="1522076"/>
              <a:ext cx="1094663" cy="239132"/>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1" name="Rettangolo con angoli arrotondati 10">
              <a:extLst>
                <a:ext uri="{FF2B5EF4-FFF2-40B4-BE49-F238E27FC236}">
                  <a16:creationId xmlns:a16="http://schemas.microsoft.com/office/drawing/2014/main" id="{91365290-27EE-8DAD-5F16-1BA37E559C6D}"/>
                </a:ext>
              </a:extLst>
            </p:cNvPr>
            <p:cNvSpPr/>
            <p:nvPr/>
          </p:nvSpPr>
          <p:spPr>
            <a:xfrm>
              <a:off x="5662002" y="2501309"/>
              <a:ext cx="2208244" cy="239132"/>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2" name="Rettangolo con angoli arrotondati 11">
              <a:extLst>
                <a:ext uri="{FF2B5EF4-FFF2-40B4-BE49-F238E27FC236}">
                  <a16:creationId xmlns:a16="http://schemas.microsoft.com/office/drawing/2014/main" id="{0EEDAEDF-5B83-6DB6-B96D-6A5B1766714C}"/>
                </a:ext>
              </a:extLst>
            </p:cNvPr>
            <p:cNvSpPr/>
            <p:nvPr/>
          </p:nvSpPr>
          <p:spPr>
            <a:xfrm>
              <a:off x="6218793" y="3863591"/>
              <a:ext cx="1094663" cy="239132"/>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
        <p:nvSpPr>
          <p:cNvPr id="13" name="Fumetto: rettangolo con angoli arrotondati 12">
            <a:extLst>
              <a:ext uri="{FF2B5EF4-FFF2-40B4-BE49-F238E27FC236}">
                <a16:creationId xmlns:a16="http://schemas.microsoft.com/office/drawing/2014/main" id="{4A6C5CCA-32C6-65BC-5EE8-86E12881FC2E}"/>
              </a:ext>
            </a:extLst>
          </p:cNvPr>
          <p:cNvSpPr/>
          <p:nvPr/>
        </p:nvSpPr>
        <p:spPr>
          <a:xfrm>
            <a:off x="2270645" y="3639682"/>
            <a:ext cx="2560320" cy="815336"/>
          </a:xfrm>
          <a:prstGeom prst="wedgeRoundRectCallout">
            <a:avLst>
              <a:gd name="adj1" fmla="val 107944"/>
              <a:gd name="adj2" fmla="val -33475"/>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Adding a new column of document data type called “Document”</a:t>
            </a:r>
          </a:p>
        </p:txBody>
      </p:sp>
    </p:spTree>
    <p:extLst>
      <p:ext uri="{BB962C8B-B14F-4D97-AF65-F5344CB8AC3E}">
        <p14:creationId xmlns:p14="http://schemas.microsoft.com/office/powerpoint/2010/main" val="2137779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BBFE7-A6B4-FBA9-199E-609B5BB149EA}"/>
              </a:ext>
            </a:extLst>
          </p:cNvPr>
          <p:cNvSpPr>
            <a:spLocks noGrp="1"/>
          </p:cNvSpPr>
          <p:nvPr>
            <p:ph type="title"/>
          </p:nvPr>
        </p:nvSpPr>
        <p:spPr/>
        <p:txBody>
          <a:bodyPr/>
          <a:lstStyle/>
          <a:p>
            <a:r>
              <a:rPr lang="en-US" dirty="0"/>
              <a:t>New Node – Document Viewer</a:t>
            </a:r>
          </a:p>
        </p:txBody>
      </p:sp>
      <p:sp>
        <p:nvSpPr>
          <p:cNvPr id="3" name="Content Placeholder 2">
            <a:extLst>
              <a:ext uri="{FF2B5EF4-FFF2-40B4-BE49-F238E27FC236}">
                <a16:creationId xmlns:a16="http://schemas.microsoft.com/office/drawing/2014/main" id="{7029ECEA-2625-ADAD-DCD6-F743A65B6EF4}"/>
              </a:ext>
            </a:extLst>
          </p:cNvPr>
          <p:cNvSpPr>
            <a:spLocks noGrp="1"/>
          </p:cNvSpPr>
          <p:nvPr>
            <p:ph idx="1"/>
          </p:nvPr>
        </p:nvSpPr>
        <p:spPr/>
        <p:txBody>
          <a:bodyPr/>
          <a:lstStyle/>
          <a:p>
            <a:r>
              <a:rPr lang="en-US" dirty="0"/>
              <a:t>Examining what information is stored in a document data</a:t>
            </a:r>
          </a:p>
          <a:p>
            <a:r>
              <a:rPr lang="en-US" dirty="0"/>
              <a:t>Selecting a column containing the document data</a:t>
            </a:r>
          </a:p>
        </p:txBody>
      </p:sp>
      <p:pic>
        <p:nvPicPr>
          <p:cNvPr id="5" name="Picture 4">
            <a:extLst>
              <a:ext uri="{FF2B5EF4-FFF2-40B4-BE49-F238E27FC236}">
                <a16:creationId xmlns:a16="http://schemas.microsoft.com/office/drawing/2014/main" id="{3CEF633B-DDE3-E0DB-680E-F5914B15435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275371" y="907200"/>
            <a:ext cx="872906" cy="809913"/>
          </a:xfrm>
          <a:prstGeom prst="rect">
            <a:avLst/>
          </a:prstGeom>
        </p:spPr>
      </p:pic>
      <p:pic>
        <p:nvPicPr>
          <p:cNvPr id="7" name="Picture 6">
            <a:extLst>
              <a:ext uri="{FF2B5EF4-FFF2-40B4-BE49-F238E27FC236}">
                <a16:creationId xmlns:a16="http://schemas.microsoft.com/office/drawing/2014/main" id="{B1E99AE4-22E2-CFEF-C9FE-1EAADFBCB26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799185" y="1785187"/>
            <a:ext cx="3315477" cy="2321462"/>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4FA26D3E-B412-21A7-5CE7-9AE78BFB6F43}"/>
              </a:ext>
            </a:extLst>
          </p:cNvPr>
          <p:cNvSpPr/>
          <p:nvPr/>
        </p:nvSpPr>
        <p:spPr>
          <a:xfrm>
            <a:off x="3786362" y="2312670"/>
            <a:ext cx="1341120" cy="259080"/>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1305585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5146DB-850B-A2D1-B84D-442707CD2E70}"/>
              </a:ext>
            </a:extLst>
          </p:cNvPr>
          <p:cNvSpPr>
            <a:spLocks noGrp="1"/>
          </p:cNvSpPr>
          <p:nvPr>
            <p:ph sz="half" idx="1"/>
          </p:nvPr>
        </p:nvSpPr>
        <p:spPr/>
        <p:txBody>
          <a:bodyPr/>
          <a:lstStyle/>
          <a:p>
            <a:r>
              <a:rPr lang="en-US" dirty="0"/>
              <a:t>If       : Right-click and select “Execute and Open Views</a:t>
            </a:r>
          </a:p>
        </p:txBody>
      </p:sp>
      <p:sp>
        <p:nvSpPr>
          <p:cNvPr id="12" name="Text Placeholder 11">
            <a:extLst>
              <a:ext uri="{FF2B5EF4-FFF2-40B4-BE49-F238E27FC236}">
                <a16:creationId xmlns:a16="http://schemas.microsoft.com/office/drawing/2014/main" id="{541E6DD0-EA8E-3A96-80CE-37366D93B601}"/>
              </a:ext>
            </a:extLst>
          </p:cNvPr>
          <p:cNvSpPr>
            <a:spLocks noGrp="1"/>
          </p:cNvSpPr>
          <p:nvPr>
            <p:ph type="body" sz="quarter" idx="13"/>
          </p:nvPr>
        </p:nvSpPr>
        <p:spPr/>
        <p:txBody>
          <a:bodyPr/>
          <a:lstStyle/>
          <a:p>
            <a:r>
              <a:rPr lang="en-US" dirty="0"/>
              <a:t>If       : Right-click and select “View Document View</a:t>
            </a:r>
          </a:p>
          <a:p>
            <a:endParaRPr lang="en-US" dirty="0"/>
          </a:p>
        </p:txBody>
      </p:sp>
      <p:sp>
        <p:nvSpPr>
          <p:cNvPr id="2" name="Title 1">
            <a:extLst>
              <a:ext uri="{FF2B5EF4-FFF2-40B4-BE49-F238E27FC236}">
                <a16:creationId xmlns:a16="http://schemas.microsoft.com/office/drawing/2014/main" id="{83A7CB13-8C02-DD95-A40E-F6729A051F98}"/>
              </a:ext>
            </a:extLst>
          </p:cNvPr>
          <p:cNvSpPr>
            <a:spLocks noGrp="1"/>
          </p:cNvSpPr>
          <p:nvPr>
            <p:ph type="title"/>
          </p:nvPr>
        </p:nvSpPr>
        <p:spPr/>
        <p:txBody>
          <a:bodyPr/>
          <a:lstStyle/>
          <a:p>
            <a:r>
              <a:rPr lang="en-US" dirty="0"/>
              <a:t>New Node – Document Viewer</a:t>
            </a:r>
          </a:p>
        </p:txBody>
      </p:sp>
      <p:pic>
        <p:nvPicPr>
          <p:cNvPr id="5" name="Picture 4">
            <a:extLst>
              <a:ext uri="{FF2B5EF4-FFF2-40B4-BE49-F238E27FC236}">
                <a16:creationId xmlns:a16="http://schemas.microsoft.com/office/drawing/2014/main" id="{6D0522CD-82BB-540D-C1B6-4FEE05161F8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379441" y="1832986"/>
            <a:ext cx="2065123" cy="2586139"/>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E1F34C10-3D03-AF0E-D834-FAEC63F7F7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0733" y="1055313"/>
            <a:ext cx="320781" cy="180439"/>
          </a:xfrm>
          <a:prstGeom prst="rect">
            <a:avLst/>
          </a:prstGeom>
        </p:spPr>
      </p:pic>
      <p:pic>
        <p:nvPicPr>
          <p:cNvPr id="9" name="Picture 8">
            <a:extLst>
              <a:ext uri="{FF2B5EF4-FFF2-40B4-BE49-F238E27FC236}">
                <a16:creationId xmlns:a16="http://schemas.microsoft.com/office/drawing/2014/main" id="{EE3BE742-AD3A-B958-6B7D-5765005F95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382" y="1093371"/>
            <a:ext cx="323072" cy="154805"/>
          </a:xfrm>
          <a:prstGeom prst="rect">
            <a:avLst/>
          </a:prstGeom>
        </p:spPr>
      </p:pic>
      <p:pic>
        <p:nvPicPr>
          <p:cNvPr id="11" name="Picture 10">
            <a:extLst>
              <a:ext uri="{FF2B5EF4-FFF2-40B4-BE49-F238E27FC236}">
                <a16:creationId xmlns:a16="http://schemas.microsoft.com/office/drawing/2014/main" id="{7D5E5674-CAC9-0487-321C-CDECAE58389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702485" y="1748323"/>
            <a:ext cx="2059029" cy="275546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35060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A69B5E-457D-1001-25EA-BE7B19898709}"/>
              </a:ext>
            </a:extLst>
          </p:cNvPr>
          <p:cNvSpPr>
            <a:spLocks noGrp="1"/>
          </p:cNvSpPr>
          <p:nvPr>
            <p:ph type="title"/>
          </p:nvPr>
        </p:nvSpPr>
        <p:spPr/>
        <p:txBody>
          <a:bodyPr/>
          <a:lstStyle/>
          <a:p>
            <a:r>
              <a:rPr lang="en-US" dirty="0"/>
              <a:t>New Node – Document Viewer</a:t>
            </a:r>
          </a:p>
        </p:txBody>
      </p:sp>
      <p:sp>
        <p:nvSpPr>
          <p:cNvPr id="6" name="Content Placeholder 5">
            <a:extLst>
              <a:ext uri="{FF2B5EF4-FFF2-40B4-BE49-F238E27FC236}">
                <a16:creationId xmlns:a16="http://schemas.microsoft.com/office/drawing/2014/main" id="{CA139388-2F17-18DB-63F8-5D952882C879}"/>
              </a:ext>
            </a:extLst>
          </p:cNvPr>
          <p:cNvSpPr>
            <a:spLocks noGrp="1"/>
          </p:cNvSpPr>
          <p:nvPr>
            <p:ph idx="1"/>
          </p:nvPr>
        </p:nvSpPr>
        <p:spPr/>
        <p:txBody>
          <a:bodyPr/>
          <a:lstStyle/>
          <a:p>
            <a:r>
              <a:rPr lang="en-US" dirty="0"/>
              <a:t>Double click the title</a:t>
            </a:r>
          </a:p>
          <a:p>
            <a:endParaRPr lang="en-US" dirty="0"/>
          </a:p>
          <a:p>
            <a:r>
              <a:rPr lang="en-US" dirty="0"/>
              <a:t>Full document and the title are displayed</a:t>
            </a:r>
          </a:p>
          <a:p>
            <a:pPr lvl="1"/>
            <a:r>
              <a:rPr lang="en-US" dirty="0"/>
              <a:t>Expand the Authors tab to see the author information</a:t>
            </a:r>
          </a:p>
        </p:txBody>
      </p:sp>
      <p:pic>
        <p:nvPicPr>
          <p:cNvPr id="8" name="Picture 7">
            <a:extLst>
              <a:ext uri="{FF2B5EF4-FFF2-40B4-BE49-F238E27FC236}">
                <a16:creationId xmlns:a16="http://schemas.microsoft.com/office/drawing/2014/main" id="{09164EA7-64A2-D10F-CC7A-49852E7EB6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91596" y="825570"/>
            <a:ext cx="3355994" cy="2713944"/>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70C9BE2D-EA90-4792-1649-46A8314E36A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800253" y="2468993"/>
            <a:ext cx="3543494" cy="23890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63707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0C810-F61D-6D9F-FC96-B11115960CF2}"/>
              </a:ext>
            </a:extLst>
          </p:cNvPr>
          <p:cNvSpPr>
            <a:spLocks noGrp="1"/>
          </p:cNvSpPr>
          <p:nvPr>
            <p:ph type="title"/>
          </p:nvPr>
        </p:nvSpPr>
        <p:spPr/>
        <p:txBody>
          <a:bodyPr/>
          <a:lstStyle/>
          <a:p>
            <a:r>
              <a:rPr lang="en-US" dirty="0"/>
              <a:t>Standardizing Words</a:t>
            </a:r>
          </a:p>
        </p:txBody>
      </p:sp>
      <p:sp>
        <p:nvSpPr>
          <p:cNvPr id="3" name="Content Placeholder 2">
            <a:extLst>
              <a:ext uri="{FF2B5EF4-FFF2-40B4-BE49-F238E27FC236}">
                <a16:creationId xmlns:a16="http://schemas.microsoft.com/office/drawing/2014/main" id="{48CAEB14-6956-518C-E1B0-398E6B22D197}"/>
              </a:ext>
            </a:extLst>
          </p:cNvPr>
          <p:cNvSpPr>
            <a:spLocks noGrp="1"/>
          </p:cNvSpPr>
          <p:nvPr>
            <p:ph idx="1"/>
          </p:nvPr>
        </p:nvSpPr>
        <p:spPr/>
        <p:txBody>
          <a:bodyPr/>
          <a:lstStyle/>
          <a:p>
            <a:r>
              <a:rPr lang="en-US" dirty="0"/>
              <a:t>Should these words be treated as the same word?</a:t>
            </a:r>
          </a:p>
        </p:txBody>
      </p:sp>
      <p:grpSp>
        <p:nvGrpSpPr>
          <p:cNvPr id="8" name="Group 7">
            <a:extLst>
              <a:ext uri="{FF2B5EF4-FFF2-40B4-BE49-F238E27FC236}">
                <a16:creationId xmlns:a16="http://schemas.microsoft.com/office/drawing/2014/main" id="{BDBED69C-1FE7-D027-3268-02ACFDE6B1E8}"/>
              </a:ext>
            </a:extLst>
          </p:cNvPr>
          <p:cNvGrpSpPr/>
          <p:nvPr/>
        </p:nvGrpSpPr>
        <p:grpSpPr>
          <a:xfrm>
            <a:off x="1816360" y="1115135"/>
            <a:ext cx="2432177" cy="3673689"/>
            <a:chOff x="1816360" y="1115135"/>
            <a:chExt cx="2432177" cy="3673689"/>
          </a:xfrm>
        </p:grpSpPr>
        <p:sp>
          <p:nvSpPr>
            <p:cNvPr id="4" name="TextBox 3">
              <a:extLst>
                <a:ext uri="{FF2B5EF4-FFF2-40B4-BE49-F238E27FC236}">
                  <a16:creationId xmlns:a16="http://schemas.microsoft.com/office/drawing/2014/main" id="{30B324A6-3975-3E06-6FBA-FBC1DFD43A28}"/>
                </a:ext>
              </a:extLst>
            </p:cNvPr>
            <p:cNvSpPr txBox="1"/>
            <p:nvPr/>
          </p:nvSpPr>
          <p:spPr>
            <a:xfrm>
              <a:off x="1816360" y="1115135"/>
              <a:ext cx="827315" cy="3673689"/>
            </a:xfrm>
            <a:prstGeom prst="rect">
              <a:avLst/>
            </a:prstGeom>
            <a:noFill/>
            <a:ln w="15875">
              <a:noFill/>
            </a:ln>
          </p:spPr>
          <p:txBody>
            <a:bodyPr wrap="square" lIns="36000" tIns="36000" rIns="36000" bIns="36000" rtlCol="0" anchor="ctr" anchorCtr="0">
              <a:spAutoFit/>
            </a:bodyPr>
            <a:lstStyle/>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p:txBody>
        </p:sp>
        <p:sp>
          <p:nvSpPr>
            <p:cNvPr id="5" name="TextBox 4">
              <a:extLst>
                <a:ext uri="{FF2B5EF4-FFF2-40B4-BE49-F238E27FC236}">
                  <a16:creationId xmlns:a16="http://schemas.microsoft.com/office/drawing/2014/main" id="{93AF0DC5-FBB7-A1FE-A24D-E24870B093BC}"/>
                </a:ext>
              </a:extLst>
            </p:cNvPr>
            <p:cNvSpPr txBox="1"/>
            <p:nvPr/>
          </p:nvSpPr>
          <p:spPr>
            <a:xfrm>
              <a:off x="3732243" y="2610829"/>
              <a:ext cx="516294" cy="349702"/>
            </a:xfrm>
            <a:prstGeom prst="rect">
              <a:avLst/>
            </a:prstGeom>
            <a:noFill/>
            <a:ln w="15875">
              <a:noFill/>
            </a:ln>
          </p:spPr>
          <p:txBody>
            <a:bodyPr wrap="square" lIns="36000" tIns="36000" rIns="36000" bIns="36000" rtlCol="0" anchor="ctr" anchorCtr="0">
              <a:spAutoFit/>
            </a:bodyPr>
            <a:lstStyle/>
            <a:p>
              <a:pPr algn="l"/>
              <a:r>
                <a:rPr lang="en-US" sz="1800" dirty="0"/>
                <a:t>you</a:t>
              </a:r>
            </a:p>
          </p:txBody>
        </p:sp>
        <p:sp>
          <p:nvSpPr>
            <p:cNvPr id="6" name="Arrow: Right 5">
              <a:extLst>
                <a:ext uri="{FF2B5EF4-FFF2-40B4-BE49-F238E27FC236}">
                  <a16:creationId xmlns:a16="http://schemas.microsoft.com/office/drawing/2014/main" id="{4EE32707-2183-6ECD-C1A0-00638925A832}"/>
                </a:ext>
              </a:extLst>
            </p:cNvPr>
            <p:cNvSpPr/>
            <p:nvPr/>
          </p:nvSpPr>
          <p:spPr>
            <a:xfrm>
              <a:off x="2817845" y="2636494"/>
              <a:ext cx="740229" cy="379445"/>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7" name="TextBox 6">
              <a:extLst>
                <a:ext uri="{FF2B5EF4-FFF2-40B4-BE49-F238E27FC236}">
                  <a16:creationId xmlns:a16="http://schemas.microsoft.com/office/drawing/2014/main" id="{7022420B-9BE4-835A-7D35-9D9570F50FE2}"/>
                </a:ext>
              </a:extLst>
            </p:cNvPr>
            <p:cNvSpPr txBox="1"/>
            <p:nvPr/>
          </p:nvSpPr>
          <p:spPr>
            <a:xfrm>
              <a:off x="2979577" y="1780680"/>
              <a:ext cx="298579" cy="996033"/>
            </a:xfrm>
            <a:prstGeom prst="rect">
              <a:avLst/>
            </a:prstGeom>
            <a:noFill/>
            <a:ln w="15875">
              <a:noFill/>
            </a:ln>
          </p:spPr>
          <p:txBody>
            <a:bodyPr wrap="square" lIns="36000" tIns="36000" rIns="36000" bIns="36000" rtlCol="0" anchor="ctr" anchorCtr="0">
              <a:spAutoFit/>
            </a:bodyPr>
            <a:lstStyle/>
            <a:p>
              <a:pPr algn="ctr"/>
              <a:r>
                <a:rPr lang="en-US" sz="6000" dirty="0">
                  <a:solidFill>
                    <a:srgbClr val="FFD800"/>
                  </a:solidFill>
                </a:rPr>
                <a:t>?</a:t>
              </a:r>
            </a:p>
          </p:txBody>
        </p:sp>
      </p:grpSp>
    </p:spTree>
    <p:extLst>
      <p:ext uri="{BB962C8B-B14F-4D97-AF65-F5344CB8AC3E}">
        <p14:creationId xmlns:p14="http://schemas.microsoft.com/office/powerpoint/2010/main" val="3568766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0C810-F61D-6D9F-FC96-B11115960CF2}"/>
              </a:ext>
            </a:extLst>
          </p:cNvPr>
          <p:cNvSpPr>
            <a:spLocks noGrp="1"/>
          </p:cNvSpPr>
          <p:nvPr>
            <p:ph type="title"/>
          </p:nvPr>
        </p:nvSpPr>
        <p:spPr/>
        <p:txBody>
          <a:bodyPr/>
          <a:lstStyle/>
          <a:p>
            <a:r>
              <a:rPr lang="en-US" dirty="0"/>
              <a:t>Standardizing Words</a:t>
            </a:r>
          </a:p>
        </p:txBody>
      </p:sp>
      <p:sp>
        <p:nvSpPr>
          <p:cNvPr id="3" name="Content Placeholder 2">
            <a:extLst>
              <a:ext uri="{FF2B5EF4-FFF2-40B4-BE49-F238E27FC236}">
                <a16:creationId xmlns:a16="http://schemas.microsoft.com/office/drawing/2014/main" id="{48CAEB14-6956-518C-E1B0-398E6B22D197}"/>
              </a:ext>
            </a:extLst>
          </p:cNvPr>
          <p:cNvSpPr>
            <a:spLocks noGrp="1"/>
          </p:cNvSpPr>
          <p:nvPr>
            <p:ph idx="1"/>
          </p:nvPr>
        </p:nvSpPr>
        <p:spPr/>
        <p:txBody>
          <a:bodyPr/>
          <a:lstStyle/>
          <a:p>
            <a:r>
              <a:rPr lang="en-US" dirty="0"/>
              <a:t>Should these words be treated as the same word?</a:t>
            </a:r>
          </a:p>
        </p:txBody>
      </p:sp>
      <p:sp>
        <p:nvSpPr>
          <p:cNvPr id="4" name="TextBox 3">
            <a:extLst>
              <a:ext uri="{FF2B5EF4-FFF2-40B4-BE49-F238E27FC236}">
                <a16:creationId xmlns:a16="http://schemas.microsoft.com/office/drawing/2014/main" id="{30B324A6-3975-3E06-6FBA-FBC1DFD43A28}"/>
              </a:ext>
            </a:extLst>
          </p:cNvPr>
          <p:cNvSpPr txBox="1"/>
          <p:nvPr/>
        </p:nvSpPr>
        <p:spPr>
          <a:xfrm>
            <a:off x="1816360" y="1115136"/>
            <a:ext cx="827315" cy="3673689"/>
          </a:xfrm>
          <a:prstGeom prst="rect">
            <a:avLst/>
          </a:prstGeom>
          <a:noFill/>
          <a:ln w="15875">
            <a:noFill/>
          </a:ln>
        </p:spPr>
        <p:txBody>
          <a:bodyPr wrap="square" lIns="36000" tIns="36000" rIns="36000" bIns="36000" rtlCol="0" anchor="ctr" anchorCtr="0">
            <a:spAutoFit/>
          </a:bodyPr>
          <a:lstStyle/>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a:p>
            <a:pPr algn="l"/>
            <a:r>
              <a:rPr lang="en-US" sz="1800" dirty="0"/>
              <a:t>“You</a:t>
            </a:r>
          </a:p>
        </p:txBody>
      </p:sp>
      <p:sp>
        <p:nvSpPr>
          <p:cNvPr id="5" name="TextBox 4">
            <a:extLst>
              <a:ext uri="{FF2B5EF4-FFF2-40B4-BE49-F238E27FC236}">
                <a16:creationId xmlns:a16="http://schemas.microsoft.com/office/drawing/2014/main" id="{93AF0DC5-FBB7-A1FE-A24D-E24870B093BC}"/>
              </a:ext>
            </a:extLst>
          </p:cNvPr>
          <p:cNvSpPr txBox="1"/>
          <p:nvPr/>
        </p:nvSpPr>
        <p:spPr>
          <a:xfrm>
            <a:off x="3732243" y="2610829"/>
            <a:ext cx="516294" cy="349702"/>
          </a:xfrm>
          <a:prstGeom prst="rect">
            <a:avLst/>
          </a:prstGeom>
          <a:noFill/>
          <a:ln w="15875">
            <a:noFill/>
          </a:ln>
        </p:spPr>
        <p:txBody>
          <a:bodyPr wrap="square" lIns="36000" tIns="36000" rIns="36000" bIns="36000" rtlCol="0" anchor="ctr" anchorCtr="0">
            <a:spAutoFit/>
          </a:bodyPr>
          <a:lstStyle/>
          <a:p>
            <a:pPr algn="l"/>
            <a:r>
              <a:rPr lang="en-US" sz="1800" dirty="0"/>
              <a:t>you</a:t>
            </a:r>
          </a:p>
        </p:txBody>
      </p:sp>
      <p:sp>
        <p:nvSpPr>
          <p:cNvPr id="6" name="Arrow: Right 5">
            <a:extLst>
              <a:ext uri="{FF2B5EF4-FFF2-40B4-BE49-F238E27FC236}">
                <a16:creationId xmlns:a16="http://schemas.microsoft.com/office/drawing/2014/main" id="{4EE32707-2183-6ECD-C1A0-00638925A832}"/>
              </a:ext>
            </a:extLst>
          </p:cNvPr>
          <p:cNvSpPr/>
          <p:nvPr/>
        </p:nvSpPr>
        <p:spPr>
          <a:xfrm>
            <a:off x="2817845" y="2636494"/>
            <a:ext cx="740229" cy="379445"/>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7" name="TextBox 6">
            <a:extLst>
              <a:ext uri="{FF2B5EF4-FFF2-40B4-BE49-F238E27FC236}">
                <a16:creationId xmlns:a16="http://schemas.microsoft.com/office/drawing/2014/main" id="{7022420B-9BE4-835A-7D35-9D9570F50FE2}"/>
              </a:ext>
            </a:extLst>
          </p:cNvPr>
          <p:cNvSpPr txBox="1"/>
          <p:nvPr/>
        </p:nvSpPr>
        <p:spPr>
          <a:xfrm>
            <a:off x="2979577" y="1780680"/>
            <a:ext cx="298579" cy="996033"/>
          </a:xfrm>
          <a:prstGeom prst="rect">
            <a:avLst/>
          </a:prstGeom>
          <a:noFill/>
          <a:ln w="15875">
            <a:noFill/>
          </a:ln>
        </p:spPr>
        <p:txBody>
          <a:bodyPr wrap="square" lIns="36000" tIns="36000" rIns="36000" bIns="36000" rtlCol="0" anchor="ctr" anchorCtr="0">
            <a:spAutoFit/>
          </a:bodyPr>
          <a:lstStyle/>
          <a:p>
            <a:pPr algn="ctr"/>
            <a:r>
              <a:rPr lang="en-US" sz="6000" dirty="0">
                <a:solidFill>
                  <a:srgbClr val="FFD800"/>
                </a:solidFill>
              </a:rPr>
              <a:t>?</a:t>
            </a:r>
          </a:p>
        </p:txBody>
      </p:sp>
      <p:sp>
        <p:nvSpPr>
          <p:cNvPr id="8" name="TextBox 7">
            <a:extLst>
              <a:ext uri="{FF2B5EF4-FFF2-40B4-BE49-F238E27FC236}">
                <a16:creationId xmlns:a16="http://schemas.microsoft.com/office/drawing/2014/main" id="{8FEAAF68-CBF4-6431-E8A6-48A578139315}"/>
              </a:ext>
            </a:extLst>
          </p:cNvPr>
          <p:cNvSpPr txBox="1"/>
          <p:nvPr/>
        </p:nvSpPr>
        <p:spPr>
          <a:xfrm>
            <a:off x="4795936" y="1902369"/>
            <a:ext cx="3988065" cy="2227139"/>
          </a:xfrm>
          <a:prstGeom prst="rect">
            <a:avLst/>
          </a:prstGeom>
          <a:noFill/>
          <a:ln w="15875">
            <a:noFill/>
          </a:ln>
        </p:spPr>
        <p:txBody>
          <a:bodyPr wrap="square" lIns="36000" tIns="36000" rIns="36000" bIns="36000" rtlCol="0" anchor="ctr" anchorCtr="0">
            <a:spAutoFit/>
          </a:bodyPr>
          <a:lstStyle/>
          <a:p>
            <a:pPr algn="l"/>
            <a:r>
              <a:rPr lang="en-US" sz="2000" b="1" dirty="0"/>
              <a:t>Yes!</a:t>
            </a:r>
          </a:p>
          <a:p>
            <a:pPr algn="l"/>
            <a:r>
              <a:rPr lang="en-US" sz="2000" dirty="0"/>
              <a:t>We need to standardize these different versions of the same word by</a:t>
            </a:r>
          </a:p>
          <a:p>
            <a:pPr marL="285750" indent="-285750">
              <a:buFont typeface="Arial" panose="020B0604020202020204" pitchFamily="34" charset="0"/>
              <a:buChar char="•"/>
            </a:pPr>
            <a:r>
              <a:rPr lang="en-US" sz="2000" dirty="0"/>
              <a:t>Converting letters to lower case</a:t>
            </a:r>
          </a:p>
          <a:p>
            <a:pPr marL="285750" indent="-285750">
              <a:buFont typeface="Arial" panose="020B0604020202020204" pitchFamily="34" charset="0"/>
              <a:buChar char="•"/>
            </a:pPr>
            <a:r>
              <a:rPr lang="en-US" sz="2000" dirty="0"/>
              <a:t>Removing punctuation marks</a:t>
            </a:r>
          </a:p>
        </p:txBody>
      </p:sp>
    </p:spTree>
    <p:extLst>
      <p:ext uri="{BB962C8B-B14F-4D97-AF65-F5344CB8AC3E}">
        <p14:creationId xmlns:p14="http://schemas.microsoft.com/office/powerpoint/2010/main" val="3190679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6C0E67A-0548-DB61-7F6E-F86BEA317208}"/>
              </a:ext>
            </a:extLst>
          </p:cNvPr>
          <p:cNvSpPr>
            <a:spLocks noGrp="1"/>
          </p:cNvSpPr>
          <p:nvPr>
            <p:ph sz="half" idx="1"/>
          </p:nvPr>
        </p:nvSpPr>
        <p:spPr/>
        <p:txBody>
          <a:bodyPr/>
          <a:lstStyle/>
          <a:p>
            <a:pPr marL="0" indent="0">
              <a:buNone/>
            </a:pPr>
            <a:r>
              <a:rPr lang="en-US" dirty="0"/>
              <a:t>Case Converter</a:t>
            </a:r>
          </a:p>
          <a:p>
            <a:pPr marL="0" indent="0">
              <a:buNone/>
            </a:pPr>
            <a:endParaRPr lang="en-US" dirty="0"/>
          </a:p>
          <a:p>
            <a:r>
              <a:rPr lang="en-US" dirty="0"/>
              <a:t>Converts all letters to lower case letters</a:t>
            </a:r>
          </a:p>
        </p:txBody>
      </p:sp>
      <p:sp>
        <p:nvSpPr>
          <p:cNvPr id="5" name="Text Placeholder 4">
            <a:extLst>
              <a:ext uri="{FF2B5EF4-FFF2-40B4-BE49-F238E27FC236}">
                <a16:creationId xmlns:a16="http://schemas.microsoft.com/office/drawing/2014/main" id="{3E491108-0B0C-FFB3-5725-F8B8658F37F0}"/>
              </a:ext>
            </a:extLst>
          </p:cNvPr>
          <p:cNvSpPr>
            <a:spLocks noGrp="1"/>
          </p:cNvSpPr>
          <p:nvPr>
            <p:ph type="body" sz="quarter" idx="13"/>
          </p:nvPr>
        </p:nvSpPr>
        <p:spPr/>
        <p:txBody>
          <a:bodyPr/>
          <a:lstStyle/>
          <a:p>
            <a:pPr marL="0" indent="0">
              <a:buNone/>
            </a:pPr>
            <a:r>
              <a:rPr lang="en-US" dirty="0"/>
              <a:t>Punctuation Erasure</a:t>
            </a:r>
          </a:p>
          <a:p>
            <a:endParaRPr lang="en-US" dirty="0"/>
          </a:p>
          <a:p>
            <a:r>
              <a:rPr lang="en-US" dirty="0"/>
              <a:t>Removes all punctuation marks</a:t>
            </a:r>
          </a:p>
        </p:txBody>
      </p:sp>
      <p:sp>
        <p:nvSpPr>
          <p:cNvPr id="2" name="Title 1">
            <a:extLst>
              <a:ext uri="{FF2B5EF4-FFF2-40B4-BE49-F238E27FC236}">
                <a16:creationId xmlns:a16="http://schemas.microsoft.com/office/drawing/2014/main" id="{42740A9B-C2F3-F447-5924-75D81B9C0E3E}"/>
              </a:ext>
            </a:extLst>
          </p:cNvPr>
          <p:cNvSpPr>
            <a:spLocks noGrp="1"/>
          </p:cNvSpPr>
          <p:nvPr>
            <p:ph type="title"/>
          </p:nvPr>
        </p:nvSpPr>
        <p:spPr/>
        <p:txBody>
          <a:bodyPr/>
          <a:lstStyle/>
          <a:p>
            <a:r>
              <a:rPr lang="en-US" dirty="0"/>
              <a:t>Standardizing Words</a:t>
            </a:r>
          </a:p>
        </p:txBody>
      </p:sp>
      <p:pic>
        <p:nvPicPr>
          <p:cNvPr id="7" name="Picture 6">
            <a:extLst>
              <a:ext uri="{FF2B5EF4-FFF2-40B4-BE49-F238E27FC236}">
                <a16:creationId xmlns:a16="http://schemas.microsoft.com/office/drawing/2014/main" id="{E811A1AD-5034-1004-3323-F861BA894E9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226850" y="669833"/>
            <a:ext cx="693318" cy="726333"/>
          </a:xfrm>
          <a:prstGeom prst="rect">
            <a:avLst/>
          </a:prstGeom>
        </p:spPr>
      </p:pic>
      <p:pic>
        <p:nvPicPr>
          <p:cNvPr id="11" name="Picture 10">
            <a:extLst>
              <a:ext uri="{FF2B5EF4-FFF2-40B4-BE49-F238E27FC236}">
                <a16:creationId xmlns:a16="http://schemas.microsoft.com/office/drawing/2014/main" id="{E55568B1-E285-7121-6159-4D13C9B1665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50179" y="2118327"/>
            <a:ext cx="3323641" cy="2453313"/>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7FA0C105-AB5C-E4B2-3D68-ECE91ECDE90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585326" y="693577"/>
            <a:ext cx="898864" cy="754707"/>
          </a:xfrm>
          <a:prstGeom prst="rect">
            <a:avLst/>
          </a:prstGeom>
        </p:spPr>
      </p:pic>
      <p:pic>
        <p:nvPicPr>
          <p:cNvPr id="6" name="Immagine 5">
            <a:extLst>
              <a:ext uri="{FF2B5EF4-FFF2-40B4-BE49-F238E27FC236}">
                <a16:creationId xmlns:a16="http://schemas.microsoft.com/office/drawing/2014/main" id="{826B60B0-F172-01E8-0BEF-8D06B8EFE5E7}"/>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160549" y="2150185"/>
            <a:ext cx="3323641" cy="245331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61783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6C0E67A-0548-DB61-7F6E-F86BEA317208}"/>
              </a:ext>
            </a:extLst>
          </p:cNvPr>
          <p:cNvSpPr>
            <a:spLocks noGrp="1"/>
          </p:cNvSpPr>
          <p:nvPr>
            <p:ph sz="half" idx="1"/>
          </p:nvPr>
        </p:nvSpPr>
        <p:spPr/>
        <p:txBody>
          <a:bodyPr/>
          <a:lstStyle/>
          <a:p>
            <a:pPr marL="0" indent="0">
              <a:buNone/>
            </a:pPr>
            <a:r>
              <a:rPr lang="en-US" dirty="0"/>
              <a:t>Case Converter</a:t>
            </a:r>
          </a:p>
          <a:p>
            <a:pPr marL="0" indent="0">
              <a:buNone/>
            </a:pPr>
            <a:endParaRPr lang="en-US" dirty="0"/>
          </a:p>
          <a:p>
            <a:r>
              <a:rPr lang="en-US" dirty="0"/>
              <a:t>Converts all letters to lower case letters</a:t>
            </a:r>
          </a:p>
        </p:txBody>
      </p:sp>
      <p:sp>
        <p:nvSpPr>
          <p:cNvPr id="5" name="Text Placeholder 4">
            <a:extLst>
              <a:ext uri="{FF2B5EF4-FFF2-40B4-BE49-F238E27FC236}">
                <a16:creationId xmlns:a16="http://schemas.microsoft.com/office/drawing/2014/main" id="{3E491108-0B0C-FFB3-5725-F8B8658F37F0}"/>
              </a:ext>
            </a:extLst>
          </p:cNvPr>
          <p:cNvSpPr>
            <a:spLocks noGrp="1"/>
          </p:cNvSpPr>
          <p:nvPr>
            <p:ph type="body" sz="quarter" idx="13"/>
          </p:nvPr>
        </p:nvSpPr>
        <p:spPr/>
        <p:txBody>
          <a:bodyPr/>
          <a:lstStyle/>
          <a:p>
            <a:pPr marL="0" indent="0">
              <a:buNone/>
            </a:pPr>
            <a:r>
              <a:rPr lang="en-US" dirty="0"/>
              <a:t>Punctuation Erasure</a:t>
            </a:r>
          </a:p>
          <a:p>
            <a:endParaRPr lang="en-US" dirty="0"/>
          </a:p>
          <a:p>
            <a:r>
              <a:rPr lang="en-US" dirty="0"/>
              <a:t>Removes all punctuation marks</a:t>
            </a:r>
          </a:p>
        </p:txBody>
      </p:sp>
      <p:sp>
        <p:nvSpPr>
          <p:cNvPr id="2" name="Title 1">
            <a:extLst>
              <a:ext uri="{FF2B5EF4-FFF2-40B4-BE49-F238E27FC236}">
                <a16:creationId xmlns:a16="http://schemas.microsoft.com/office/drawing/2014/main" id="{42740A9B-C2F3-F447-5924-75D81B9C0E3E}"/>
              </a:ext>
            </a:extLst>
          </p:cNvPr>
          <p:cNvSpPr>
            <a:spLocks noGrp="1"/>
          </p:cNvSpPr>
          <p:nvPr>
            <p:ph type="title"/>
          </p:nvPr>
        </p:nvSpPr>
        <p:spPr/>
        <p:txBody>
          <a:bodyPr/>
          <a:lstStyle/>
          <a:p>
            <a:r>
              <a:rPr lang="en-US" dirty="0"/>
              <a:t>Standardizing Words</a:t>
            </a:r>
          </a:p>
        </p:txBody>
      </p:sp>
      <p:pic>
        <p:nvPicPr>
          <p:cNvPr id="7" name="Picture 6">
            <a:extLst>
              <a:ext uri="{FF2B5EF4-FFF2-40B4-BE49-F238E27FC236}">
                <a16:creationId xmlns:a16="http://schemas.microsoft.com/office/drawing/2014/main" id="{E811A1AD-5034-1004-3323-F861BA894E9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226850" y="669833"/>
            <a:ext cx="693318" cy="726333"/>
          </a:xfrm>
          <a:prstGeom prst="rect">
            <a:avLst/>
          </a:prstGeom>
        </p:spPr>
      </p:pic>
      <p:pic>
        <p:nvPicPr>
          <p:cNvPr id="12" name="Picture 11">
            <a:extLst>
              <a:ext uri="{FF2B5EF4-FFF2-40B4-BE49-F238E27FC236}">
                <a16:creationId xmlns:a16="http://schemas.microsoft.com/office/drawing/2014/main" id="{7FA0C105-AB5C-E4B2-3D68-ECE91ECDE90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585326" y="693577"/>
            <a:ext cx="898864" cy="754707"/>
          </a:xfrm>
          <a:prstGeom prst="rect">
            <a:avLst/>
          </a:prstGeom>
        </p:spPr>
      </p:pic>
      <p:pic>
        <p:nvPicPr>
          <p:cNvPr id="3" name="Picture 2">
            <a:extLst>
              <a:ext uri="{FF2B5EF4-FFF2-40B4-BE49-F238E27FC236}">
                <a16:creationId xmlns:a16="http://schemas.microsoft.com/office/drawing/2014/main" id="{E76F600B-93BD-37ED-26C3-B37D49F8449E}"/>
              </a:ext>
            </a:extLst>
          </p:cNvPr>
          <p:cNvPicPr>
            <a:picLocks noChangeAspect="1"/>
          </p:cNvPicPr>
          <p:nvPr/>
        </p:nvPicPr>
        <p:blipFill>
          <a:blip r:embed="rId5"/>
          <a:stretch>
            <a:fillRect/>
          </a:stretch>
        </p:blipFill>
        <p:spPr>
          <a:xfrm>
            <a:off x="776989" y="2144582"/>
            <a:ext cx="3487059" cy="2526951"/>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182A93B0-B709-C7AE-2F05-11224B4B8F6E}"/>
              </a:ext>
            </a:extLst>
          </p:cNvPr>
          <p:cNvPicPr>
            <a:picLocks noChangeAspect="1"/>
          </p:cNvPicPr>
          <p:nvPr/>
        </p:nvPicPr>
        <p:blipFill>
          <a:blip r:embed="rId6"/>
          <a:stretch>
            <a:fillRect/>
          </a:stretch>
        </p:blipFill>
        <p:spPr>
          <a:xfrm>
            <a:off x="5060970" y="2238486"/>
            <a:ext cx="3306042" cy="240731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49425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EA6EA22-B799-65BA-A793-9A683930C512}"/>
              </a:ext>
            </a:extLst>
          </p:cNvPr>
          <p:cNvSpPr>
            <a:spLocks noGrp="1"/>
          </p:cNvSpPr>
          <p:nvPr>
            <p:ph type="title"/>
          </p:nvPr>
        </p:nvSpPr>
        <p:spPr/>
        <p:txBody>
          <a:bodyPr/>
          <a:lstStyle/>
          <a:p>
            <a:r>
              <a:rPr lang="en-US" dirty="0"/>
              <a:t>New Node – Bag of Words Creator</a:t>
            </a:r>
          </a:p>
        </p:txBody>
      </p:sp>
      <p:sp>
        <p:nvSpPr>
          <p:cNvPr id="6" name="Content Placeholder 5">
            <a:extLst>
              <a:ext uri="{FF2B5EF4-FFF2-40B4-BE49-F238E27FC236}">
                <a16:creationId xmlns:a16="http://schemas.microsoft.com/office/drawing/2014/main" id="{ECF50470-A594-0496-D2DB-3AE64D7374DF}"/>
              </a:ext>
            </a:extLst>
          </p:cNvPr>
          <p:cNvSpPr>
            <a:spLocks noGrp="1"/>
          </p:cNvSpPr>
          <p:nvPr>
            <p:ph idx="1"/>
          </p:nvPr>
        </p:nvSpPr>
        <p:spPr/>
        <p:txBody>
          <a:bodyPr/>
          <a:lstStyle/>
          <a:p>
            <a:r>
              <a:rPr lang="en-US" dirty="0"/>
              <a:t>Transforms document data into a bag of words</a:t>
            </a:r>
          </a:p>
          <a:p>
            <a:r>
              <a:rPr lang="en-US" dirty="0"/>
              <a:t>Bag of words: a collection of distinct words appearing in the document</a:t>
            </a:r>
          </a:p>
        </p:txBody>
      </p:sp>
      <p:pic>
        <p:nvPicPr>
          <p:cNvPr id="8" name="Picture 7">
            <a:extLst>
              <a:ext uri="{FF2B5EF4-FFF2-40B4-BE49-F238E27FC236}">
                <a16:creationId xmlns:a16="http://schemas.microsoft.com/office/drawing/2014/main" id="{63D49104-672A-BCB8-E470-5D2E9D1E988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512751" y="202803"/>
            <a:ext cx="1076760" cy="861407"/>
          </a:xfrm>
          <a:prstGeom prst="rect">
            <a:avLst/>
          </a:prstGeom>
        </p:spPr>
      </p:pic>
      <p:pic>
        <p:nvPicPr>
          <p:cNvPr id="10" name="Picture 9">
            <a:extLst>
              <a:ext uri="{FF2B5EF4-FFF2-40B4-BE49-F238E27FC236}">
                <a16:creationId xmlns:a16="http://schemas.microsoft.com/office/drawing/2014/main" id="{DAA26D3A-2AD6-D37D-32E8-2FB3CB56820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784946" y="1703982"/>
            <a:ext cx="2034799" cy="2656112"/>
          </a:xfrm>
          <a:prstGeom prst="rect">
            <a:avLst/>
          </a:prstGeom>
          <a:effectLst>
            <a:outerShdw blurRad="50800" dist="38100" dir="2700000" algn="tl" rotWithShape="0">
              <a:prstClr val="black">
                <a:alpha val="40000"/>
              </a:prstClr>
            </a:outerShdw>
          </a:effectLst>
        </p:spPr>
      </p:pic>
      <p:sp>
        <p:nvSpPr>
          <p:cNvPr id="2" name="Rettangolo con angoli arrotondati 1">
            <a:extLst>
              <a:ext uri="{FF2B5EF4-FFF2-40B4-BE49-F238E27FC236}">
                <a16:creationId xmlns:a16="http://schemas.microsoft.com/office/drawing/2014/main" id="{7B2150F5-DFAE-8798-071B-8D154A873F8B}"/>
              </a:ext>
            </a:extLst>
          </p:cNvPr>
          <p:cNvSpPr/>
          <p:nvPr/>
        </p:nvSpPr>
        <p:spPr>
          <a:xfrm>
            <a:off x="4276579" y="1677656"/>
            <a:ext cx="835639" cy="274359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3" name="Rettangolo con angoli arrotondati 2">
            <a:extLst>
              <a:ext uri="{FF2B5EF4-FFF2-40B4-BE49-F238E27FC236}">
                <a16:creationId xmlns:a16="http://schemas.microsoft.com/office/drawing/2014/main" id="{8DBE9C7A-6BC7-DF55-9348-F56CACFC6E97}"/>
              </a:ext>
            </a:extLst>
          </p:cNvPr>
          <p:cNvSpPr/>
          <p:nvPr/>
        </p:nvSpPr>
        <p:spPr>
          <a:xfrm>
            <a:off x="5112218" y="1677656"/>
            <a:ext cx="707527" cy="2743595"/>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4" name="Fumetto: rettangolo con angoli arrotondati 3">
            <a:extLst>
              <a:ext uri="{FF2B5EF4-FFF2-40B4-BE49-F238E27FC236}">
                <a16:creationId xmlns:a16="http://schemas.microsoft.com/office/drawing/2014/main" id="{CB207D50-E043-24C9-345E-4C051CE0BC3F}"/>
              </a:ext>
            </a:extLst>
          </p:cNvPr>
          <p:cNvSpPr/>
          <p:nvPr/>
        </p:nvSpPr>
        <p:spPr>
          <a:xfrm>
            <a:off x="1208197" y="4162989"/>
            <a:ext cx="2220186" cy="516524"/>
          </a:xfrm>
          <a:prstGeom prst="wedgeRoundRectCallout">
            <a:avLst>
              <a:gd name="adj1" fmla="val 88713"/>
              <a:gd name="adj2" fmla="val -8415"/>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Column containing the original document</a:t>
            </a:r>
          </a:p>
        </p:txBody>
      </p:sp>
      <p:sp>
        <p:nvSpPr>
          <p:cNvPr id="7" name="Fumetto: rettangolo con angoli arrotondati 6">
            <a:extLst>
              <a:ext uri="{FF2B5EF4-FFF2-40B4-BE49-F238E27FC236}">
                <a16:creationId xmlns:a16="http://schemas.microsoft.com/office/drawing/2014/main" id="{3D7F9C8A-2448-D466-587E-4AF469C7AC9A}"/>
              </a:ext>
            </a:extLst>
          </p:cNvPr>
          <p:cNvSpPr/>
          <p:nvPr/>
        </p:nvSpPr>
        <p:spPr>
          <a:xfrm>
            <a:off x="6448704" y="2554994"/>
            <a:ext cx="2261098" cy="1445590"/>
          </a:xfrm>
          <a:prstGeom prst="wedgeRoundRectCallout">
            <a:avLst>
              <a:gd name="adj1" fmla="val -73717"/>
              <a:gd name="adj2" fmla="val -28976"/>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r>
              <a:rPr lang="en-US" sz="1800" u="sng" dirty="0">
                <a:solidFill>
                  <a:schemeClr val="tx1"/>
                </a:solidFill>
              </a:rPr>
              <a:t>Bag of words</a:t>
            </a:r>
          </a:p>
          <a:p>
            <a:r>
              <a:rPr lang="en-US" sz="1400" dirty="0">
                <a:solidFill>
                  <a:schemeClr val="tx1"/>
                </a:solidFill>
              </a:rPr>
              <a:t>List of </a:t>
            </a:r>
            <a:r>
              <a:rPr lang="en-US" sz="1400" u="sng" dirty="0">
                <a:solidFill>
                  <a:schemeClr val="tx1"/>
                </a:solidFill>
              </a:rPr>
              <a:t>distinct</a:t>
            </a:r>
            <a:r>
              <a:rPr lang="en-US" sz="1400" dirty="0">
                <a:solidFill>
                  <a:schemeClr val="tx1"/>
                </a:solidFill>
              </a:rPr>
              <a:t> words in the document</a:t>
            </a:r>
          </a:p>
          <a:p>
            <a:endParaRPr lang="en-US" sz="1400" dirty="0">
              <a:solidFill>
                <a:schemeClr val="tx1"/>
              </a:solidFill>
            </a:endParaRPr>
          </a:p>
          <a:p>
            <a:r>
              <a:rPr lang="en-US" sz="1400" dirty="0">
                <a:solidFill>
                  <a:schemeClr val="tx1"/>
                </a:solidFill>
              </a:rPr>
              <a:t>In Term data type</a:t>
            </a:r>
          </a:p>
        </p:txBody>
      </p:sp>
    </p:spTree>
    <p:extLst>
      <p:ext uri="{BB962C8B-B14F-4D97-AF65-F5344CB8AC3E}">
        <p14:creationId xmlns:p14="http://schemas.microsoft.com/office/powerpoint/2010/main" val="2989233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871B2-7346-5628-92B4-E5B32A0A043F}"/>
              </a:ext>
            </a:extLst>
          </p:cNvPr>
          <p:cNvSpPr>
            <a:spLocks noGrp="1"/>
          </p:cNvSpPr>
          <p:nvPr>
            <p:ph type="title"/>
          </p:nvPr>
        </p:nvSpPr>
        <p:spPr/>
        <p:txBody>
          <a:bodyPr/>
          <a:lstStyle/>
          <a:p>
            <a:r>
              <a:rPr lang="en-US" dirty="0"/>
              <a:t>New Node – Bag of Words Creator</a:t>
            </a:r>
          </a:p>
        </p:txBody>
      </p:sp>
      <p:pic>
        <p:nvPicPr>
          <p:cNvPr id="7" name="Picture 6">
            <a:extLst>
              <a:ext uri="{FF2B5EF4-FFF2-40B4-BE49-F238E27FC236}">
                <a16:creationId xmlns:a16="http://schemas.microsoft.com/office/drawing/2014/main" id="{6CFB883E-17F0-669C-5E12-551817AAC4B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72278" y="1074985"/>
            <a:ext cx="5275306" cy="3399798"/>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4365A2A6-B3CD-45A2-5C04-AE57BB16D7B7}"/>
              </a:ext>
            </a:extLst>
          </p:cNvPr>
          <p:cNvSpPr/>
          <p:nvPr/>
        </p:nvSpPr>
        <p:spPr>
          <a:xfrm>
            <a:off x="4098674" y="1640485"/>
            <a:ext cx="1033976" cy="309489"/>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5" name="Fumetto: rettangolo con angoli arrotondati 4">
            <a:extLst>
              <a:ext uri="{FF2B5EF4-FFF2-40B4-BE49-F238E27FC236}">
                <a16:creationId xmlns:a16="http://schemas.microsoft.com/office/drawing/2014/main" id="{50ECD0BE-A06A-FF34-3912-83BD9F141534}"/>
              </a:ext>
            </a:extLst>
          </p:cNvPr>
          <p:cNvSpPr/>
          <p:nvPr/>
        </p:nvSpPr>
        <p:spPr>
          <a:xfrm>
            <a:off x="6175718" y="952208"/>
            <a:ext cx="1811689" cy="900332"/>
          </a:xfrm>
          <a:prstGeom prst="wedgeRoundRectCallout">
            <a:avLst>
              <a:gd name="adj1" fmla="val -102899"/>
              <a:gd name="adj2" fmla="val 33593"/>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Creates a new column of words called Term</a:t>
            </a:r>
          </a:p>
        </p:txBody>
      </p:sp>
      <p:sp>
        <p:nvSpPr>
          <p:cNvPr id="6" name="Rettangolo con angoli arrotondati 5">
            <a:extLst>
              <a:ext uri="{FF2B5EF4-FFF2-40B4-BE49-F238E27FC236}">
                <a16:creationId xmlns:a16="http://schemas.microsoft.com/office/drawing/2014/main" id="{77A54C25-6C47-A7FF-7A30-6B48AF5280C1}"/>
              </a:ext>
            </a:extLst>
          </p:cNvPr>
          <p:cNvSpPr/>
          <p:nvPr/>
        </p:nvSpPr>
        <p:spPr>
          <a:xfrm>
            <a:off x="3369212" y="2091691"/>
            <a:ext cx="2405576" cy="1920240"/>
          </a:xfrm>
          <a:prstGeom prst="roundRect">
            <a:avLst>
              <a:gd name="adj" fmla="val 8839"/>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1" name="Fumetto: rettangolo con angoli arrotondati 10">
            <a:extLst>
              <a:ext uri="{FF2B5EF4-FFF2-40B4-BE49-F238E27FC236}">
                <a16:creationId xmlns:a16="http://schemas.microsoft.com/office/drawing/2014/main" id="{220A0717-261B-D0AA-C4E1-B22B2C6E9587}"/>
              </a:ext>
            </a:extLst>
          </p:cNvPr>
          <p:cNvSpPr/>
          <p:nvPr/>
        </p:nvSpPr>
        <p:spPr>
          <a:xfrm>
            <a:off x="6126480" y="3188971"/>
            <a:ext cx="1860926" cy="513471"/>
          </a:xfrm>
          <a:prstGeom prst="wedgeRoundRectCallout">
            <a:avLst>
              <a:gd name="adj1" fmla="val -62032"/>
              <a:gd name="adj2" fmla="val -2791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Keep the document column</a:t>
            </a:r>
          </a:p>
        </p:txBody>
      </p:sp>
    </p:spTree>
    <p:extLst>
      <p:ext uri="{BB962C8B-B14F-4D97-AF65-F5344CB8AC3E}">
        <p14:creationId xmlns:p14="http://schemas.microsoft.com/office/powerpoint/2010/main" val="29889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69E0D1-25D7-8351-0D72-4E0A38446378}"/>
              </a:ext>
            </a:extLst>
          </p:cNvPr>
          <p:cNvSpPr>
            <a:spLocks noGrp="1"/>
          </p:cNvSpPr>
          <p:nvPr>
            <p:ph type="title"/>
          </p:nvPr>
        </p:nvSpPr>
        <p:spPr/>
        <p:txBody>
          <a:bodyPr/>
          <a:lstStyle/>
          <a:p>
            <a:r>
              <a:rPr lang="en-US" dirty="0"/>
              <a:t>Outline</a:t>
            </a:r>
          </a:p>
        </p:txBody>
      </p:sp>
      <p:sp>
        <p:nvSpPr>
          <p:cNvPr id="4" name="Content Placeholder 3">
            <a:extLst>
              <a:ext uri="{FF2B5EF4-FFF2-40B4-BE49-F238E27FC236}">
                <a16:creationId xmlns:a16="http://schemas.microsoft.com/office/drawing/2014/main" id="{EE8AF108-ABE3-A877-CE7F-F56DF1095FFF}"/>
              </a:ext>
            </a:extLst>
          </p:cNvPr>
          <p:cNvSpPr>
            <a:spLocks noGrp="1"/>
          </p:cNvSpPr>
          <p:nvPr>
            <p:ph idx="1"/>
          </p:nvPr>
        </p:nvSpPr>
        <p:spPr/>
        <p:txBody>
          <a:bodyPr/>
          <a:lstStyle/>
          <a:p>
            <a:r>
              <a:rPr lang="en-US" dirty="0"/>
              <a:t>Word Cloud</a:t>
            </a:r>
          </a:p>
          <a:p>
            <a:r>
              <a:rPr lang="en-US" dirty="0"/>
              <a:t>Data Visualization</a:t>
            </a:r>
          </a:p>
          <a:p>
            <a:r>
              <a:rPr lang="en-US" dirty="0"/>
              <a:t>Component and Composite View</a:t>
            </a:r>
          </a:p>
          <a:p>
            <a:pPr marL="0" indent="0">
              <a:buNone/>
            </a:pPr>
            <a:endParaRPr lang="en-US" dirty="0"/>
          </a:p>
        </p:txBody>
      </p:sp>
    </p:spTree>
    <p:extLst>
      <p:ext uri="{BB962C8B-B14F-4D97-AF65-F5344CB8AC3E}">
        <p14:creationId xmlns:p14="http://schemas.microsoft.com/office/powerpoint/2010/main" val="16006825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F7CA9-5A94-204C-2C91-ED1622275199}"/>
              </a:ext>
            </a:extLst>
          </p:cNvPr>
          <p:cNvSpPr>
            <a:spLocks noGrp="1"/>
          </p:cNvSpPr>
          <p:nvPr>
            <p:ph type="title"/>
          </p:nvPr>
        </p:nvSpPr>
        <p:spPr/>
        <p:txBody>
          <a:bodyPr/>
          <a:lstStyle/>
          <a:p>
            <a:r>
              <a:rPr lang="en-US" dirty="0"/>
              <a:t>New Node – TF</a:t>
            </a:r>
          </a:p>
        </p:txBody>
      </p:sp>
      <p:sp>
        <p:nvSpPr>
          <p:cNvPr id="3" name="Content Placeholder 2">
            <a:extLst>
              <a:ext uri="{FF2B5EF4-FFF2-40B4-BE49-F238E27FC236}">
                <a16:creationId xmlns:a16="http://schemas.microsoft.com/office/drawing/2014/main" id="{91B05C0F-689C-9D11-6943-F6F2D215BBA6}"/>
              </a:ext>
            </a:extLst>
          </p:cNvPr>
          <p:cNvSpPr>
            <a:spLocks noGrp="1"/>
          </p:cNvSpPr>
          <p:nvPr>
            <p:ph idx="1"/>
          </p:nvPr>
        </p:nvSpPr>
        <p:spPr/>
        <p:txBody>
          <a:bodyPr/>
          <a:lstStyle/>
          <a:p>
            <a:r>
              <a:rPr lang="en-US" dirty="0"/>
              <a:t>TF – term frequency</a:t>
            </a:r>
          </a:p>
          <a:p>
            <a:pPr lvl="1"/>
            <a:r>
              <a:rPr lang="en-US" dirty="0"/>
              <a:t>The count of how many times each term (i.e., word) appears the document</a:t>
            </a:r>
          </a:p>
          <a:p>
            <a:r>
              <a:rPr lang="en-US" dirty="0"/>
              <a:t>Absolute frequency</a:t>
            </a:r>
          </a:p>
          <a:p>
            <a:pPr lvl="1"/>
            <a:r>
              <a:rPr lang="en-US" dirty="0"/>
              <a:t>The count of how many times the word appears</a:t>
            </a:r>
          </a:p>
          <a:p>
            <a:pPr lvl="1"/>
            <a:r>
              <a:rPr lang="en-US" dirty="0"/>
              <a:t>Can become large if the document is long</a:t>
            </a:r>
          </a:p>
          <a:p>
            <a:r>
              <a:rPr lang="en-US" dirty="0"/>
              <a:t>Relative frequency</a:t>
            </a:r>
          </a:p>
          <a:p>
            <a:pPr lvl="1"/>
            <a:r>
              <a:rPr lang="en-US" dirty="0"/>
              <a:t>Absolute frequency divided by the word count for the entire document</a:t>
            </a:r>
          </a:p>
          <a:p>
            <a:pPr lvl="1"/>
            <a:r>
              <a:rPr lang="en-US" dirty="0"/>
              <a:t>Does not depend on the document length</a:t>
            </a:r>
          </a:p>
        </p:txBody>
      </p:sp>
      <p:pic>
        <p:nvPicPr>
          <p:cNvPr id="5" name="Picture 4">
            <a:extLst>
              <a:ext uri="{FF2B5EF4-FFF2-40B4-BE49-F238E27FC236}">
                <a16:creationId xmlns:a16="http://schemas.microsoft.com/office/drawing/2014/main" id="{FBCB5286-6347-E02D-78AB-6AEB7F06BA9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039503" y="2875059"/>
            <a:ext cx="2686524" cy="1983032"/>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7F5FF97A-DA76-552A-4B9B-374E157FA9F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29308" y="539370"/>
            <a:ext cx="757062" cy="1088278"/>
          </a:xfrm>
          <a:prstGeom prst="rect">
            <a:avLst/>
          </a:prstGeom>
        </p:spPr>
      </p:pic>
    </p:spTree>
    <p:extLst>
      <p:ext uri="{BB962C8B-B14F-4D97-AF65-F5344CB8AC3E}">
        <p14:creationId xmlns:p14="http://schemas.microsoft.com/office/powerpoint/2010/main" val="26329170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4371-74E6-591F-64BD-AC3FAC16B92F}"/>
              </a:ext>
            </a:extLst>
          </p:cNvPr>
          <p:cNvSpPr>
            <a:spLocks noGrp="1"/>
          </p:cNvSpPr>
          <p:nvPr>
            <p:ph type="title"/>
          </p:nvPr>
        </p:nvSpPr>
        <p:spPr/>
        <p:txBody>
          <a:bodyPr/>
          <a:lstStyle/>
          <a:p>
            <a:r>
              <a:rPr lang="en-US" dirty="0"/>
              <a:t>New Node – Term to String</a:t>
            </a:r>
          </a:p>
        </p:txBody>
      </p:sp>
      <p:sp>
        <p:nvSpPr>
          <p:cNvPr id="3" name="Content Placeholder 2">
            <a:extLst>
              <a:ext uri="{FF2B5EF4-FFF2-40B4-BE49-F238E27FC236}">
                <a16:creationId xmlns:a16="http://schemas.microsoft.com/office/drawing/2014/main" id="{BCE5BA70-FB2D-0590-D2FB-0F53C6837EE4}"/>
              </a:ext>
            </a:extLst>
          </p:cNvPr>
          <p:cNvSpPr>
            <a:spLocks noGrp="1"/>
          </p:cNvSpPr>
          <p:nvPr>
            <p:ph idx="1"/>
          </p:nvPr>
        </p:nvSpPr>
        <p:spPr/>
        <p:txBody>
          <a:bodyPr/>
          <a:lstStyle/>
          <a:p>
            <a:r>
              <a:rPr lang="en-US" dirty="0"/>
              <a:t>Converting Term data type to String data type</a:t>
            </a:r>
          </a:p>
          <a:p>
            <a:r>
              <a:rPr lang="en-US" dirty="0"/>
              <a:t>String data type is more compatible with other KNIME nodes</a:t>
            </a:r>
          </a:p>
          <a:p>
            <a:pPr lvl="1"/>
            <a:r>
              <a:rPr lang="en-US"/>
              <a:t>Like </a:t>
            </a:r>
            <a:r>
              <a:rPr lang="en-US" dirty="0"/>
              <a:t>counting, aggregation, visualization as you see later</a:t>
            </a:r>
          </a:p>
        </p:txBody>
      </p:sp>
      <p:pic>
        <p:nvPicPr>
          <p:cNvPr id="5" name="Picture 4">
            <a:extLst>
              <a:ext uri="{FF2B5EF4-FFF2-40B4-BE49-F238E27FC236}">
                <a16:creationId xmlns:a16="http://schemas.microsoft.com/office/drawing/2014/main" id="{81DCCCAD-DB28-5034-1B26-AEB81655124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376913" y="2002332"/>
            <a:ext cx="4031758" cy="2623577"/>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4E1A7D5B-90AE-358A-6239-C62419E2FC7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110748" y="743245"/>
            <a:ext cx="1023534" cy="1085945"/>
          </a:xfrm>
          <a:prstGeom prst="rect">
            <a:avLst/>
          </a:prstGeom>
        </p:spPr>
      </p:pic>
    </p:spTree>
    <p:extLst>
      <p:ext uri="{BB962C8B-B14F-4D97-AF65-F5344CB8AC3E}">
        <p14:creationId xmlns:p14="http://schemas.microsoft.com/office/powerpoint/2010/main" val="3002174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2A088-7C75-14E1-46D3-DACD93920C42}"/>
              </a:ext>
            </a:extLst>
          </p:cNvPr>
          <p:cNvSpPr>
            <a:spLocks noGrp="1"/>
          </p:cNvSpPr>
          <p:nvPr>
            <p:ph type="title"/>
          </p:nvPr>
        </p:nvSpPr>
        <p:spPr/>
        <p:txBody>
          <a:bodyPr/>
          <a:lstStyle/>
          <a:p>
            <a:r>
              <a:rPr lang="en-US" dirty="0"/>
              <a:t>New Node – Tag Cloud</a:t>
            </a:r>
          </a:p>
        </p:txBody>
      </p:sp>
      <p:sp>
        <p:nvSpPr>
          <p:cNvPr id="3" name="Content Placeholder 2">
            <a:extLst>
              <a:ext uri="{FF2B5EF4-FFF2-40B4-BE49-F238E27FC236}">
                <a16:creationId xmlns:a16="http://schemas.microsoft.com/office/drawing/2014/main" id="{07D63147-328D-5BB7-61F4-579FD62F9A5C}"/>
              </a:ext>
            </a:extLst>
          </p:cNvPr>
          <p:cNvSpPr>
            <a:spLocks noGrp="1"/>
          </p:cNvSpPr>
          <p:nvPr>
            <p:ph idx="1"/>
          </p:nvPr>
        </p:nvSpPr>
        <p:spPr/>
        <p:txBody>
          <a:bodyPr/>
          <a:lstStyle/>
          <a:p>
            <a:r>
              <a:rPr lang="en-US" dirty="0"/>
              <a:t>Generates a word cloud (tag cloud)</a:t>
            </a:r>
          </a:p>
        </p:txBody>
      </p:sp>
      <p:pic>
        <p:nvPicPr>
          <p:cNvPr id="5" name="Picture 4">
            <a:extLst>
              <a:ext uri="{FF2B5EF4-FFF2-40B4-BE49-F238E27FC236}">
                <a16:creationId xmlns:a16="http://schemas.microsoft.com/office/drawing/2014/main" id="{2D47401B-86C9-8E9B-FD51-38E16DE7732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503883" y="349650"/>
            <a:ext cx="1203992" cy="875630"/>
          </a:xfrm>
          <a:prstGeom prst="rect">
            <a:avLst/>
          </a:prstGeom>
        </p:spPr>
      </p:pic>
      <p:grpSp>
        <p:nvGrpSpPr>
          <p:cNvPr id="10" name="Group 9">
            <a:extLst>
              <a:ext uri="{FF2B5EF4-FFF2-40B4-BE49-F238E27FC236}">
                <a16:creationId xmlns:a16="http://schemas.microsoft.com/office/drawing/2014/main" id="{189011B3-978A-E87E-CAC8-DBCDC25C6599}"/>
              </a:ext>
            </a:extLst>
          </p:cNvPr>
          <p:cNvGrpSpPr>
            <a:grpSpLocks noChangeAspect="1"/>
          </p:cNvGrpSpPr>
          <p:nvPr/>
        </p:nvGrpSpPr>
        <p:grpSpPr>
          <a:xfrm>
            <a:off x="1506880" y="1225280"/>
            <a:ext cx="2524392" cy="3664440"/>
            <a:chOff x="1279302" y="1120183"/>
            <a:chExt cx="2750008" cy="3991947"/>
          </a:xfrm>
        </p:grpSpPr>
        <p:pic>
          <p:nvPicPr>
            <p:cNvPr id="9" name="Picture 8">
              <a:extLst>
                <a:ext uri="{FF2B5EF4-FFF2-40B4-BE49-F238E27FC236}">
                  <a16:creationId xmlns:a16="http://schemas.microsoft.com/office/drawing/2014/main" id="{D557536C-C78E-5D10-3A3D-A3851BC46DB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79302" y="1120183"/>
              <a:ext cx="2750008" cy="3991947"/>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29242785-651C-54A7-4296-A37F1B2006B9}"/>
                </a:ext>
              </a:extLst>
            </p:cNvPr>
            <p:cNvSpPr/>
            <p:nvPr/>
          </p:nvSpPr>
          <p:spPr>
            <a:xfrm>
              <a:off x="1884784" y="2147962"/>
              <a:ext cx="740228" cy="165033"/>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Rettangolo con angoli arrotondati 5">
              <a:extLst>
                <a:ext uri="{FF2B5EF4-FFF2-40B4-BE49-F238E27FC236}">
                  <a16:creationId xmlns:a16="http://schemas.microsoft.com/office/drawing/2014/main" id="{7E76BE8B-32C0-6A2F-6286-FDF44F2E3D3D}"/>
                </a:ext>
              </a:extLst>
            </p:cNvPr>
            <p:cNvSpPr/>
            <p:nvPr/>
          </p:nvSpPr>
          <p:spPr>
            <a:xfrm>
              <a:off x="2011680" y="2443382"/>
              <a:ext cx="1266092" cy="35457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7" name="Rettangolo con angoli arrotondati 6">
              <a:extLst>
                <a:ext uri="{FF2B5EF4-FFF2-40B4-BE49-F238E27FC236}">
                  <a16:creationId xmlns:a16="http://schemas.microsoft.com/office/drawing/2014/main" id="{C171024D-B695-81CB-F32D-453F59ECE773}"/>
                </a:ext>
              </a:extLst>
            </p:cNvPr>
            <p:cNvSpPr/>
            <p:nvPr/>
          </p:nvSpPr>
          <p:spPr>
            <a:xfrm>
              <a:off x="1853207" y="2958554"/>
              <a:ext cx="1583039" cy="253356"/>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8" name="Rettangolo con angoli arrotondati 7">
              <a:extLst>
                <a:ext uri="{FF2B5EF4-FFF2-40B4-BE49-F238E27FC236}">
                  <a16:creationId xmlns:a16="http://schemas.microsoft.com/office/drawing/2014/main" id="{3906C452-CE48-12C9-3D23-40D4C1911EA7}"/>
                </a:ext>
              </a:extLst>
            </p:cNvPr>
            <p:cNvSpPr/>
            <p:nvPr/>
          </p:nvSpPr>
          <p:spPr>
            <a:xfrm>
              <a:off x="1853207" y="3443521"/>
              <a:ext cx="1583039" cy="25472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
        <p:nvSpPr>
          <p:cNvPr id="13" name="Fumetto: rettangolo con angoli arrotondati 12">
            <a:extLst>
              <a:ext uri="{FF2B5EF4-FFF2-40B4-BE49-F238E27FC236}">
                <a16:creationId xmlns:a16="http://schemas.microsoft.com/office/drawing/2014/main" id="{8794B1C4-82D5-190B-8BE6-9338D36594C7}"/>
              </a:ext>
            </a:extLst>
          </p:cNvPr>
          <p:cNvSpPr/>
          <p:nvPr/>
        </p:nvSpPr>
        <p:spPr>
          <a:xfrm>
            <a:off x="4533935" y="1682250"/>
            <a:ext cx="2342271" cy="462570"/>
          </a:xfrm>
          <a:prstGeom prst="wedgeRoundRectCallout">
            <a:avLst>
              <a:gd name="adj1" fmla="val -125037"/>
              <a:gd name="adj2" fmla="val 59459"/>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Generates an image at the image output port</a:t>
            </a:r>
          </a:p>
        </p:txBody>
      </p:sp>
      <p:sp>
        <p:nvSpPr>
          <p:cNvPr id="14" name="Fumetto: rettangolo con angoli arrotondati 13">
            <a:extLst>
              <a:ext uri="{FF2B5EF4-FFF2-40B4-BE49-F238E27FC236}">
                <a16:creationId xmlns:a16="http://schemas.microsoft.com/office/drawing/2014/main" id="{DA507D05-77FD-2814-224C-8F3062EC8842}"/>
              </a:ext>
            </a:extLst>
          </p:cNvPr>
          <p:cNvSpPr/>
          <p:nvPr/>
        </p:nvSpPr>
        <p:spPr>
          <a:xfrm>
            <a:off x="3889718" y="2443382"/>
            <a:ext cx="1512277" cy="282834"/>
          </a:xfrm>
          <a:prstGeom prst="wedgeRoundRectCallout">
            <a:avLst>
              <a:gd name="adj1" fmla="val -85949"/>
              <a:gd name="adj2" fmla="val 20222"/>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Title &amp; subtitle</a:t>
            </a:r>
          </a:p>
        </p:txBody>
      </p:sp>
      <p:sp>
        <p:nvSpPr>
          <p:cNvPr id="15" name="Fumetto: rettangolo con angoli arrotondati 14">
            <a:extLst>
              <a:ext uri="{FF2B5EF4-FFF2-40B4-BE49-F238E27FC236}">
                <a16:creationId xmlns:a16="http://schemas.microsoft.com/office/drawing/2014/main" id="{60BD3708-5E14-575C-D4C5-421C63452A9C}"/>
              </a:ext>
            </a:extLst>
          </p:cNvPr>
          <p:cNvSpPr/>
          <p:nvPr/>
        </p:nvSpPr>
        <p:spPr>
          <a:xfrm>
            <a:off x="4164037" y="3020158"/>
            <a:ext cx="1940382" cy="457302"/>
          </a:xfrm>
          <a:prstGeom prst="wedgeRoundRectCallout">
            <a:avLst>
              <a:gd name="adj1" fmla="val -83908"/>
              <a:gd name="adj2" fmla="val -37478"/>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Column containing words</a:t>
            </a:r>
          </a:p>
        </p:txBody>
      </p:sp>
      <p:sp>
        <p:nvSpPr>
          <p:cNvPr id="17" name="Fumetto: rettangolo con angoli arrotondati 16">
            <a:extLst>
              <a:ext uri="{FF2B5EF4-FFF2-40B4-BE49-F238E27FC236}">
                <a16:creationId xmlns:a16="http://schemas.microsoft.com/office/drawing/2014/main" id="{8ADA0071-9E3E-C844-F6A9-FB04A3879E03}"/>
              </a:ext>
            </a:extLst>
          </p:cNvPr>
          <p:cNvSpPr/>
          <p:nvPr/>
        </p:nvSpPr>
        <p:spPr>
          <a:xfrm>
            <a:off x="4164037" y="3779813"/>
            <a:ext cx="2461846" cy="783119"/>
          </a:xfrm>
          <a:prstGeom prst="wedgeRoundRectCallout">
            <a:avLst>
              <a:gd name="adj1" fmla="val -78782"/>
              <a:gd name="adj2" fmla="val -65940"/>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Absolute term frequency</a:t>
            </a:r>
            <a:br>
              <a:rPr lang="en-US" sz="1400" dirty="0">
                <a:solidFill>
                  <a:schemeClr val="tx1"/>
                </a:solidFill>
              </a:rPr>
            </a:br>
            <a:r>
              <a:rPr lang="en-US" sz="1400" dirty="0">
                <a:solidFill>
                  <a:schemeClr val="tx1"/>
                </a:solidFill>
              </a:rPr>
              <a:t>Used as the size of words</a:t>
            </a:r>
          </a:p>
        </p:txBody>
      </p:sp>
    </p:spTree>
    <p:extLst>
      <p:ext uri="{BB962C8B-B14F-4D97-AF65-F5344CB8AC3E}">
        <p14:creationId xmlns:p14="http://schemas.microsoft.com/office/powerpoint/2010/main" val="2018005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1BC209-F160-50AD-C23B-D76CEA4D2B0C}"/>
              </a:ext>
            </a:extLst>
          </p:cNvPr>
          <p:cNvSpPr>
            <a:spLocks noGrp="1"/>
          </p:cNvSpPr>
          <p:nvPr>
            <p:ph type="title"/>
          </p:nvPr>
        </p:nvSpPr>
        <p:spPr/>
        <p:txBody>
          <a:bodyPr/>
          <a:lstStyle/>
          <a:p>
            <a:r>
              <a:rPr lang="en-US" dirty="0"/>
              <a:t>New Node – Tag Cloud</a:t>
            </a:r>
          </a:p>
        </p:txBody>
      </p:sp>
      <p:sp>
        <p:nvSpPr>
          <p:cNvPr id="7" name="Content Placeholder 6">
            <a:extLst>
              <a:ext uri="{FF2B5EF4-FFF2-40B4-BE49-F238E27FC236}">
                <a16:creationId xmlns:a16="http://schemas.microsoft.com/office/drawing/2014/main" id="{18B9D259-A2B8-DE6A-DB55-A58635430671}"/>
              </a:ext>
            </a:extLst>
          </p:cNvPr>
          <p:cNvSpPr>
            <a:spLocks noGrp="1"/>
          </p:cNvSpPr>
          <p:nvPr>
            <p:ph idx="1"/>
          </p:nvPr>
        </p:nvSpPr>
        <p:spPr/>
        <p:txBody>
          <a:bodyPr/>
          <a:lstStyle/>
          <a:p>
            <a:r>
              <a:rPr lang="en-US" dirty="0"/>
              <a:t>Open the view by right-clicking and</a:t>
            </a:r>
          </a:p>
          <a:p>
            <a:pPr lvl="1"/>
            <a:r>
              <a:rPr lang="en-US" dirty="0"/>
              <a:t>Execute and Open Views if</a:t>
            </a:r>
          </a:p>
          <a:p>
            <a:pPr lvl="1"/>
            <a:r>
              <a:rPr lang="en-US" dirty="0"/>
              <a:t>Interactive View if</a:t>
            </a:r>
          </a:p>
        </p:txBody>
      </p:sp>
      <p:pic>
        <p:nvPicPr>
          <p:cNvPr id="6" name="Picture 5">
            <a:extLst>
              <a:ext uri="{FF2B5EF4-FFF2-40B4-BE49-F238E27FC236}">
                <a16:creationId xmlns:a16="http://schemas.microsoft.com/office/drawing/2014/main" id="{EE7BE6A9-19A4-6937-50A7-E209D8B65DE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61741" y="1257637"/>
            <a:ext cx="4594308" cy="3461651"/>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CB34B5EE-28A3-EB81-EC4B-9D45861928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8274" y="1456795"/>
            <a:ext cx="457264" cy="257211"/>
          </a:xfrm>
          <a:prstGeom prst="rect">
            <a:avLst/>
          </a:prstGeom>
        </p:spPr>
      </p:pic>
      <p:pic>
        <p:nvPicPr>
          <p:cNvPr id="9" name="Picture 8">
            <a:extLst>
              <a:ext uri="{FF2B5EF4-FFF2-40B4-BE49-F238E27FC236}">
                <a16:creationId xmlns:a16="http://schemas.microsoft.com/office/drawing/2014/main" id="{0AAD1ED9-F740-3A78-49C8-6C0FFE4C72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97471" y="1226825"/>
            <a:ext cx="457264" cy="219106"/>
          </a:xfrm>
          <a:prstGeom prst="rect">
            <a:avLst/>
          </a:prstGeom>
        </p:spPr>
      </p:pic>
    </p:spTree>
    <p:extLst>
      <p:ext uri="{BB962C8B-B14F-4D97-AF65-F5344CB8AC3E}">
        <p14:creationId xmlns:p14="http://schemas.microsoft.com/office/powerpoint/2010/main" val="507194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096BA-B046-8EFE-5D94-E2BF2F68EBDB}"/>
              </a:ext>
            </a:extLst>
          </p:cNvPr>
          <p:cNvSpPr>
            <a:spLocks noGrp="1"/>
          </p:cNvSpPr>
          <p:nvPr>
            <p:ph type="title"/>
          </p:nvPr>
        </p:nvSpPr>
        <p:spPr/>
        <p:txBody>
          <a:bodyPr/>
          <a:lstStyle/>
          <a:p>
            <a:r>
              <a:rPr lang="en-US" dirty="0"/>
              <a:t>Exercise</a:t>
            </a:r>
          </a:p>
        </p:txBody>
      </p:sp>
      <p:sp>
        <p:nvSpPr>
          <p:cNvPr id="3" name="Content Placeholder 2">
            <a:extLst>
              <a:ext uri="{FF2B5EF4-FFF2-40B4-BE49-F238E27FC236}">
                <a16:creationId xmlns:a16="http://schemas.microsoft.com/office/drawing/2014/main" id="{FCCC55C9-C51B-B14F-E2BB-7DBDE8CF4CCE}"/>
              </a:ext>
            </a:extLst>
          </p:cNvPr>
          <p:cNvSpPr>
            <a:spLocks noGrp="1"/>
          </p:cNvSpPr>
          <p:nvPr>
            <p:ph idx="1"/>
          </p:nvPr>
        </p:nvSpPr>
        <p:spPr/>
        <p:txBody>
          <a:bodyPr/>
          <a:lstStyle/>
          <a:p>
            <a:r>
              <a:rPr lang="en-US" dirty="0"/>
              <a:t>Select another song in the Row Filter node</a:t>
            </a:r>
          </a:p>
          <a:p>
            <a:r>
              <a:rPr lang="en-US" dirty="0"/>
              <a:t>Convert Lyrics to document data </a:t>
            </a:r>
            <a:r>
              <a:rPr lang="en-US" dirty="0">
                <a:sym typeface="Wingdings" panose="05000000000000000000" pitchFamily="2" charset="2"/>
              </a:rPr>
              <a:t> Open with Document Viewer</a:t>
            </a:r>
          </a:p>
          <a:p>
            <a:r>
              <a:rPr lang="en-US" dirty="0">
                <a:sym typeface="Wingdings" panose="05000000000000000000" pitchFamily="2" charset="2"/>
              </a:rPr>
              <a:t>Convert to lower case  Open with Document Viewer</a:t>
            </a:r>
          </a:p>
          <a:p>
            <a:r>
              <a:rPr lang="en-US" dirty="0">
                <a:sym typeface="Wingdings" panose="05000000000000000000" pitchFamily="2" charset="2"/>
              </a:rPr>
              <a:t>Remove punctuation marks  Open with Document Viewer</a:t>
            </a:r>
          </a:p>
          <a:p>
            <a:r>
              <a:rPr lang="en-US" dirty="0">
                <a:sym typeface="Wingdings" panose="05000000000000000000" pitchFamily="2" charset="2"/>
              </a:rPr>
              <a:t>Generate a word cloud. Make sure to edit the subtitle to show the song title</a:t>
            </a:r>
          </a:p>
          <a:p>
            <a:pPr marL="0" indent="0">
              <a:buNone/>
            </a:pPr>
            <a:endParaRPr lang="en-US" dirty="0"/>
          </a:p>
        </p:txBody>
      </p:sp>
    </p:spTree>
    <p:extLst>
      <p:ext uri="{BB962C8B-B14F-4D97-AF65-F5344CB8AC3E}">
        <p14:creationId xmlns:p14="http://schemas.microsoft.com/office/powerpoint/2010/main" val="334806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31F4B-D54E-B7C8-9CF8-15569E19BCDE}"/>
              </a:ext>
            </a:extLst>
          </p:cNvPr>
          <p:cNvSpPr>
            <a:spLocks noGrp="1"/>
          </p:cNvSpPr>
          <p:nvPr>
            <p:ph type="title"/>
          </p:nvPr>
        </p:nvSpPr>
        <p:spPr/>
        <p:txBody>
          <a:bodyPr/>
          <a:lstStyle/>
          <a:p>
            <a:r>
              <a:rPr lang="en-US" dirty="0"/>
              <a:t>Cleaning Up the Workflow</a:t>
            </a:r>
          </a:p>
        </p:txBody>
      </p:sp>
      <p:sp>
        <p:nvSpPr>
          <p:cNvPr id="3" name="Content Placeholder 2">
            <a:extLst>
              <a:ext uri="{FF2B5EF4-FFF2-40B4-BE49-F238E27FC236}">
                <a16:creationId xmlns:a16="http://schemas.microsoft.com/office/drawing/2014/main" id="{934F0A5C-69B5-FB7B-B0ED-EEBFEADC3437}"/>
              </a:ext>
            </a:extLst>
          </p:cNvPr>
          <p:cNvSpPr>
            <a:spLocks noGrp="1"/>
          </p:cNvSpPr>
          <p:nvPr>
            <p:ph idx="1"/>
          </p:nvPr>
        </p:nvSpPr>
        <p:spPr/>
        <p:txBody>
          <a:bodyPr/>
          <a:lstStyle/>
          <a:p>
            <a:r>
              <a:rPr lang="en-US" dirty="0"/>
              <a:t>Text processing nodes are combined to a </a:t>
            </a:r>
            <a:r>
              <a:rPr lang="en-US" dirty="0" err="1"/>
              <a:t>metanode</a:t>
            </a:r>
            <a:r>
              <a:rPr lang="en-US" dirty="0"/>
              <a:t> “Term frequency”</a:t>
            </a:r>
          </a:p>
        </p:txBody>
      </p:sp>
      <p:pic>
        <p:nvPicPr>
          <p:cNvPr id="5" name="Picture 4">
            <a:extLst>
              <a:ext uri="{FF2B5EF4-FFF2-40B4-BE49-F238E27FC236}">
                <a16:creationId xmlns:a16="http://schemas.microsoft.com/office/drawing/2014/main" id="{086B2330-EDC8-2846-4D27-C917C8C9290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4327" y="1701603"/>
            <a:ext cx="8335347" cy="987080"/>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1E76855C-DF71-3910-6921-23076C5A718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970242" y="3850350"/>
            <a:ext cx="3203512" cy="943500"/>
          </a:xfrm>
          <a:prstGeom prst="rect">
            <a:avLst/>
          </a:prstGeom>
          <a:effectLst>
            <a:outerShdw blurRad="50800" dist="38100" dir="2700000" algn="tl" rotWithShape="0">
              <a:prstClr val="black">
                <a:alpha val="40000"/>
              </a:prstClr>
            </a:outerShdw>
          </a:effectLst>
        </p:spPr>
      </p:pic>
      <p:sp>
        <p:nvSpPr>
          <p:cNvPr id="8" name="Arrow: Down 7">
            <a:extLst>
              <a:ext uri="{FF2B5EF4-FFF2-40B4-BE49-F238E27FC236}">
                <a16:creationId xmlns:a16="http://schemas.microsoft.com/office/drawing/2014/main" id="{564C32A2-EB35-759D-0A3E-1229682C3CE2}"/>
              </a:ext>
            </a:extLst>
          </p:cNvPr>
          <p:cNvSpPr/>
          <p:nvPr/>
        </p:nvSpPr>
        <p:spPr>
          <a:xfrm>
            <a:off x="4338734" y="2847121"/>
            <a:ext cx="466531" cy="678025"/>
          </a:xfrm>
          <a:prstGeom prst="down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Tree>
    <p:extLst>
      <p:ext uri="{BB962C8B-B14F-4D97-AF65-F5344CB8AC3E}">
        <p14:creationId xmlns:p14="http://schemas.microsoft.com/office/powerpoint/2010/main" val="15367075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E26766B-B482-A70C-1DD9-7C160D5C6A83}"/>
              </a:ext>
            </a:extLst>
          </p:cNvPr>
          <p:cNvSpPr>
            <a:spLocks noGrp="1"/>
          </p:cNvSpPr>
          <p:nvPr>
            <p:ph type="ctrTitle"/>
          </p:nvPr>
        </p:nvSpPr>
        <p:spPr/>
        <p:txBody>
          <a:bodyPr/>
          <a:lstStyle/>
          <a:p>
            <a:r>
              <a:rPr lang="en-US" dirty="0"/>
              <a:t>Data Visualization</a:t>
            </a:r>
          </a:p>
        </p:txBody>
      </p:sp>
    </p:spTree>
    <p:extLst>
      <p:ext uri="{BB962C8B-B14F-4D97-AF65-F5344CB8AC3E}">
        <p14:creationId xmlns:p14="http://schemas.microsoft.com/office/powerpoint/2010/main" val="6902240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66046C-ECF0-96E8-3C68-B5A3E3BE9CD7}"/>
              </a:ext>
            </a:extLst>
          </p:cNvPr>
          <p:cNvSpPr>
            <a:spLocks noGrp="1"/>
          </p:cNvSpPr>
          <p:nvPr>
            <p:ph type="title"/>
          </p:nvPr>
        </p:nvSpPr>
        <p:spPr/>
        <p:txBody>
          <a:bodyPr/>
          <a:lstStyle/>
          <a:p>
            <a:r>
              <a:rPr lang="en-US" dirty="0"/>
              <a:t>Workflow: 02 Data visualization</a:t>
            </a:r>
          </a:p>
        </p:txBody>
      </p:sp>
      <p:pic>
        <p:nvPicPr>
          <p:cNvPr id="6" name="Picture 5">
            <a:extLst>
              <a:ext uri="{FF2B5EF4-FFF2-40B4-BE49-F238E27FC236}">
                <a16:creationId xmlns:a16="http://schemas.microsoft.com/office/drawing/2014/main" id="{5600BF1A-66DD-7F57-04E9-99B2A959DA2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84765" y="1348727"/>
            <a:ext cx="7574471" cy="281864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210037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58DB2A-21ED-2577-62F4-A56C61C7ABCA}"/>
              </a:ext>
            </a:extLst>
          </p:cNvPr>
          <p:cNvSpPr>
            <a:spLocks noGrp="1"/>
          </p:cNvSpPr>
          <p:nvPr>
            <p:ph type="title"/>
          </p:nvPr>
        </p:nvSpPr>
        <p:spPr/>
        <p:txBody>
          <a:bodyPr/>
          <a:lstStyle/>
          <a:p>
            <a:r>
              <a:rPr lang="en-US" dirty="0"/>
              <a:t>New Node – Sorter</a:t>
            </a:r>
          </a:p>
        </p:txBody>
      </p:sp>
      <p:sp>
        <p:nvSpPr>
          <p:cNvPr id="5" name="Content Placeholder 4">
            <a:extLst>
              <a:ext uri="{FF2B5EF4-FFF2-40B4-BE49-F238E27FC236}">
                <a16:creationId xmlns:a16="http://schemas.microsoft.com/office/drawing/2014/main" id="{80922AF7-5ECB-1AAE-84AF-CE71F9F2AC03}"/>
              </a:ext>
            </a:extLst>
          </p:cNvPr>
          <p:cNvSpPr>
            <a:spLocks noGrp="1"/>
          </p:cNvSpPr>
          <p:nvPr>
            <p:ph idx="1"/>
          </p:nvPr>
        </p:nvSpPr>
        <p:spPr/>
        <p:txBody>
          <a:bodyPr/>
          <a:lstStyle/>
          <a:p>
            <a:r>
              <a:rPr lang="en-US" dirty="0"/>
              <a:t>Re-order (or sort) rows in a data table according to values of a column (or columns)</a:t>
            </a:r>
          </a:p>
        </p:txBody>
      </p:sp>
      <p:pic>
        <p:nvPicPr>
          <p:cNvPr id="7" name="Picture 6">
            <a:extLst>
              <a:ext uri="{FF2B5EF4-FFF2-40B4-BE49-F238E27FC236}">
                <a16:creationId xmlns:a16="http://schemas.microsoft.com/office/drawing/2014/main" id="{1566C496-DB6E-047B-1E08-C53F32AA597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11907" y="2293607"/>
            <a:ext cx="3490775" cy="2500243"/>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CEAE7AA2-21A2-F452-9414-C97FE95E380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63371" y="337680"/>
            <a:ext cx="518870" cy="694617"/>
          </a:xfrm>
          <a:prstGeom prst="rect">
            <a:avLst/>
          </a:prstGeom>
        </p:spPr>
      </p:pic>
      <p:sp>
        <p:nvSpPr>
          <p:cNvPr id="10" name="TextBox 9">
            <a:extLst>
              <a:ext uri="{FF2B5EF4-FFF2-40B4-BE49-F238E27FC236}">
                <a16:creationId xmlns:a16="http://schemas.microsoft.com/office/drawing/2014/main" id="{FCD109B6-F555-72B4-BE50-3308F959EC71}"/>
              </a:ext>
            </a:extLst>
          </p:cNvPr>
          <p:cNvSpPr txBox="1"/>
          <p:nvPr/>
        </p:nvSpPr>
        <p:spPr>
          <a:xfrm>
            <a:off x="1682853" y="1348466"/>
            <a:ext cx="1548881" cy="318924"/>
          </a:xfrm>
          <a:prstGeom prst="rect">
            <a:avLst/>
          </a:prstGeom>
          <a:noFill/>
          <a:ln w="15875">
            <a:noFill/>
          </a:ln>
        </p:spPr>
        <p:txBody>
          <a:bodyPr wrap="square" lIns="36000" tIns="36000" rIns="36000" bIns="36000" rtlCol="0" anchor="ctr" anchorCtr="0">
            <a:spAutoFit/>
          </a:bodyPr>
          <a:lstStyle/>
          <a:p>
            <a:pPr algn="ctr"/>
            <a:r>
              <a:rPr lang="en-US" sz="1600" b="1" u="sng" dirty="0"/>
              <a:t>Before sorting</a:t>
            </a:r>
          </a:p>
        </p:txBody>
      </p:sp>
      <p:sp>
        <p:nvSpPr>
          <p:cNvPr id="13" name="TextBox 12">
            <a:extLst>
              <a:ext uri="{FF2B5EF4-FFF2-40B4-BE49-F238E27FC236}">
                <a16:creationId xmlns:a16="http://schemas.microsoft.com/office/drawing/2014/main" id="{825B29B4-D1E9-3E2D-0239-CF5DC30861CE}"/>
              </a:ext>
            </a:extLst>
          </p:cNvPr>
          <p:cNvSpPr txBox="1"/>
          <p:nvPr/>
        </p:nvSpPr>
        <p:spPr>
          <a:xfrm>
            <a:off x="5248958" y="1323101"/>
            <a:ext cx="3016172" cy="811367"/>
          </a:xfrm>
          <a:prstGeom prst="rect">
            <a:avLst/>
          </a:prstGeom>
          <a:noFill/>
          <a:ln w="15875">
            <a:noFill/>
          </a:ln>
        </p:spPr>
        <p:txBody>
          <a:bodyPr wrap="square" lIns="36000" tIns="36000" rIns="36000" bIns="36000" rtlCol="0" anchor="ctr" anchorCtr="0">
            <a:spAutoFit/>
          </a:bodyPr>
          <a:lstStyle/>
          <a:p>
            <a:pPr algn="ctr"/>
            <a:r>
              <a:rPr lang="en-US" sz="1600" b="1" u="sng" dirty="0"/>
              <a:t>After sorting</a:t>
            </a:r>
          </a:p>
          <a:p>
            <a:pPr algn="ctr"/>
            <a:r>
              <a:rPr lang="en-US" sz="1600" dirty="0"/>
              <a:t>In the order of term frequency, from most to least frequent</a:t>
            </a:r>
          </a:p>
        </p:txBody>
      </p:sp>
      <p:pic>
        <p:nvPicPr>
          <p:cNvPr id="15" name="Picture 14">
            <a:extLst>
              <a:ext uri="{FF2B5EF4-FFF2-40B4-BE49-F238E27FC236}">
                <a16:creationId xmlns:a16="http://schemas.microsoft.com/office/drawing/2014/main" id="{F432C45D-CE12-868C-2C2A-ADC54D5120F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997233" y="2293608"/>
            <a:ext cx="3519625" cy="250024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60626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A3957-55F0-5645-3F76-1F2C300DB004}"/>
              </a:ext>
            </a:extLst>
          </p:cNvPr>
          <p:cNvSpPr>
            <a:spLocks noGrp="1"/>
          </p:cNvSpPr>
          <p:nvPr>
            <p:ph type="title"/>
          </p:nvPr>
        </p:nvSpPr>
        <p:spPr/>
        <p:txBody>
          <a:bodyPr/>
          <a:lstStyle/>
          <a:p>
            <a:r>
              <a:rPr lang="en-US" dirty="0"/>
              <a:t>New Node – Sorter</a:t>
            </a:r>
          </a:p>
        </p:txBody>
      </p:sp>
      <p:sp>
        <p:nvSpPr>
          <p:cNvPr id="3" name="Content Placeholder 2">
            <a:extLst>
              <a:ext uri="{FF2B5EF4-FFF2-40B4-BE49-F238E27FC236}">
                <a16:creationId xmlns:a16="http://schemas.microsoft.com/office/drawing/2014/main" id="{DA95B506-1004-1531-22EB-61AE8BAD2A74}"/>
              </a:ext>
            </a:extLst>
          </p:cNvPr>
          <p:cNvSpPr>
            <a:spLocks noGrp="1"/>
          </p:cNvSpPr>
          <p:nvPr>
            <p:ph idx="1"/>
          </p:nvPr>
        </p:nvSpPr>
        <p:spPr/>
        <p:txBody>
          <a:bodyPr/>
          <a:lstStyle/>
          <a:p>
            <a:r>
              <a:rPr lang="en-US" dirty="0"/>
              <a:t>Sort by term frequency first</a:t>
            </a:r>
          </a:p>
          <a:p>
            <a:pPr lvl="1"/>
            <a:r>
              <a:rPr lang="en-US" dirty="0"/>
              <a:t>Most to least frequent words (descending)</a:t>
            </a:r>
          </a:p>
          <a:p>
            <a:r>
              <a:rPr lang="en-US" dirty="0"/>
              <a:t>For the words with the same term frequency</a:t>
            </a:r>
          </a:p>
          <a:p>
            <a:pPr lvl="1"/>
            <a:r>
              <a:rPr lang="en-US" dirty="0"/>
              <a:t>Sort by the word in the alphabetical order (ascending)</a:t>
            </a:r>
          </a:p>
        </p:txBody>
      </p:sp>
      <p:pic>
        <p:nvPicPr>
          <p:cNvPr id="5" name="Picture 4">
            <a:extLst>
              <a:ext uri="{FF2B5EF4-FFF2-40B4-BE49-F238E27FC236}">
                <a16:creationId xmlns:a16="http://schemas.microsoft.com/office/drawing/2014/main" id="{4E17878B-5926-B22A-DB4C-A27CC088F851}"/>
              </a:ext>
            </a:extLst>
          </p:cNvPr>
          <p:cNvPicPr>
            <a:picLocks noChangeAspect="1"/>
          </p:cNvPicPr>
          <p:nvPr/>
        </p:nvPicPr>
        <p:blipFill>
          <a:blip r:embed="rId2">
            <a:extLst>
              <a:ext uri="{28A0092B-C50C-407E-A947-70E740481C1C}">
                <a14:useLocalDpi xmlns:a14="http://schemas.microsoft.com/office/drawing/2010/main" val="0"/>
              </a:ext>
            </a:extLst>
          </a:blip>
          <a:srcRect t="593" b="593"/>
          <a:stretch/>
        </p:blipFill>
        <p:spPr>
          <a:xfrm>
            <a:off x="1244081" y="2267702"/>
            <a:ext cx="3527383" cy="2499589"/>
          </a:xfrm>
          <a:prstGeom prst="rect">
            <a:avLst/>
          </a:prstGeom>
          <a:effectLst>
            <a:outerShdw blurRad="50800" dist="38100" dir="2700000" algn="tl" rotWithShape="0">
              <a:prstClr val="black">
                <a:alpha val="40000"/>
              </a:prstClr>
            </a:outerShdw>
          </a:effectLst>
        </p:spPr>
      </p:pic>
      <p:sp>
        <p:nvSpPr>
          <p:cNvPr id="10" name="Rettangolo con angoli arrotondati 9">
            <a:extLst>
              <a:ext uri="{FF2B5EF4-FFF2-40B4-BE49-F238E27FC236}">
                <a16:creationId xmlns:a16="http://schemas.microsoft.com/office/drawing/2014/main" id="{CF7672C9-A46D-1268-0572-766FD6C36B98}"/>
              </a:ext>
            </a:extLst>
          </p:cNvPr>
          <p:cNvSpPr/>
          <p:nvPr/>
        </p:nvSpPr>
        <p:spPr>
          <a:xfrm>
            <a:off x="2440746" y="4322996"/>
            <a:ext cx="1104313" cy="257717"/>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1" name="Fumetto: rettangolo con angoli arrotondati 10">
            <a:extLst>
              <a:ext uri="{FF2B5EF4-FFF2-40B4-BE49-F238E27FC236}">
                <a16:creationId xmlns:a16="http://schemas.microsoft.com/office/drawing/2014/main" id="{8EB43BCF-073E-0623-2423-7E6C66820F50}"/>
              </a:ext>
            </a:extLst>
          </p:cNvPr>
          <p:cNvSpPr/>
          <p:nvPr/>
        </p:nvSpPr>
        <p:spPr>
          <a:xfrm>
            <a:off x="5235602" y="4266985"/>
            <a:ext cx="3087858" cy="308530"/>
          </a:xfrm>
          <a:prstGeom prst="wedgeRoundRectCallout">
            <a:avLst>
              <a:gd name="adj1" fmla="val -102382"/>
              <a:gd name="adj2" fmla="val 12344"/>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Adding another sorting criterion</a:t>
            </a:r>
          </a:p>
        </p:txBody>
      </p:sp>
    </p:spTree>
    <p:extLst>
      <p:ext uri="{BB962C8B-B14F-4D97-AF65-F5344CB8AC3E}">
        <p14:creationId xmlns:p14="http://schemas.microsoft.com/office/powerpoint/2010/main" val="2293855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A7511E-51AA-558B-1E72-D1C5DBFD4079}"/>
              </a:ext>
            </a:extLst>
          </p:cNvPr>
          <p:cNvSpPr>
            <a:spLocks noGrp="1"/>
          </p:cNvSpPr>
          <p:nvPr>
            <p:ph type="ctrTitle"/>
          </p:nvPr>
        </p:nvSpPr>
        <p:spPr/>
        <p:txBody>
          <a:bodyPr/>
          <a:lstStyle/>
          <a:p>
            <a:r>
              <a:rPr lang="en-US" dirty="0"/>
              <a:t>Word Cloud</a:t>
            </a:r>
          </a:p>
        </p:txBody>
      </p:sp>
    </p:spTree>
    <p:extLst>
      <p:ext uri="{BB962C8B-B14F-4D97-AF65-F5344CB8AC3E}">
        <p14:creationId xmlns:p14="http://schemas.microsoft.com/office/powerpoint/2010/main" val="4122711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1B209-5822-6838-7E9A-B019EF551853}"/>
              </a:ext>
            </a:extLst>
          </p:cNvPr>
          <p:cNvSpPr>
            <a:spLocks noGrp="1"/>
          </p:cNvSpPr>
          <p:nvPr>
            <p:ph type="title"/>
          </p:nvPr>
        </p:nvSpPr>
        <p:spPr/>
        <p:txBody>
          <a:bodyPr/>
          <a:lstStyle/>
          <a:p>
            <a:r>
              <a:rPr lang="en-US" dirty="0"/>
              <a:t>Top 10 Most Frequent Words</a:t>
            </a:r>
          </a:p>
        </p:txBody>
      </p:sp>
      <p:sp>
        <p:nvSpPr>
          <p:cNvPr id="3" name="Content Placeholder 2">
            <a:extLst>
              <a:ext uri="{FF2B5EF4-FFF2-40B4-BE49-F238E27FC236}">
                <a16:creationId xmlns:a16="http://schemas.microsoft.com/office/drawing/2014/main" id="{30520E72-E644-DCEE-A483-E8BE6E9FACD1}"/>
              </a:ext>
            </a:extLst>
          </p:cNvPr>
          <p:cNvSpPr>
            <a:spLocks noGrp="1"/>
          </p:cNvSpPr>
          <p:nvPr>
            <p:ph idx="1"/>
          </p:nvPr>
        </p:nvSpPr>
        <p:spPr/>
        <p:txBody>
          <a:bodyPr/>
          <a:lstStyle/>
          <a:p>
            <a:r>
              <a:rPr lang="en-US" dirty="0"/>
              <a:t>After sorting, use a Row Filter nodes to select the first 10 rows</a:t>
            </a:r>
          </a:p>
          <a:p>
            <a:pPr lvl="1"/>
            <a:r>
              <a:rPr lang="en-US" dirty="0"/>
              <a:t>10 most frequent words</a:t>
            </a:r>
          </a:p>
        </p:txBody>
      </p:sp>
      <p:pic>
        <p:nvPicPr>
          <p:cNvPr id="5" name="Picture 4">
            <a:extLst>
              <a:ext uri="{FF2B5EF4-FFF2-40B4-BE49-F238E27FC236}">
                <a16:creationId xmlns:a16="http://schemas.microsoft.com/office/drawing/2014/main" id="{A697802B-93AC-BEEA-7DD3-EBC26391FFF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61207" y="2571751"/>
            <a:ext cx="767645" cy="943107"/>
          </a:xfrm>
          <a:prstGeom prst="rect">
            <a:avLst/>
          </a:prstGeom>
        </p:spPr>
      </p:pic>
      <p:pic>
        <p:nvPicPr>
          <p:cNvPr id="12" name="Picture 11">
            <a:extLst>
              <a:ext uri="{FF2B5EF4-FFF2-40B4-BE49-F238E27FC236}">
                <a16:creationId xmlns:a16="http://schemas.microsoft.com/office/drawing/2014/main" id="{069D1DB8-AE1D-450B-5DA5-D72B53567C1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076257" y="3125346"/>
            <a:ext cx="2893036" cy="1589520"/>
          </a:xfrm>
          <a:prstGeom prst="rect">
            <a:avLst/>
          </a:prstGeom>
          <a:effectLst>
            <a:outerShdw blurRad="50800" dist="38100" dir="2700000" algn="tl" rotWithShape="0">
              <a:prstClr val="black">
                <a:alpha val="40000"/>
              </a:prstClr>
            </a:outerShdw>
          </a:effectLst>
        </p:spPr>
      </p:pic>
      <p:grpSp>
        <p:nvGrpSpPr>
          <p:cNvPr id="8" name="Group 7">
            <a:extLst>
              <a:ext uri="{FF2B5EF4-FFF2-40B4-BE49-F238E27FC236}">
                <a16:creationId xmlns:a16="http://schemas.microsoft.com/office/drawing/2014/main" id="{05381837-E3F1-081E-3EC0-4588330A4042}"/>
              </a:ext>
            </a:extLst>
          </p:cNvPr>
          <p:cNvGrpSpPr>
            <a:grpSpLocks noChangeAspect="1"/>
          </p:cNvGrpSpPr>
          <p:nvPr/>
        </p:nvGrpSpPr>
        <p:grpSpPr>
          <a:xfrm>
            <a:off x="2056928" y="1564394"/>
            <a:ext cx="3474249" cy="3293697"/>
            <a:chOff x="1953208" y="1476578"/>
            <a:chExt cx="3782009" cy="3585463"/>
          </a:xfrm>
        </p:grpSpPr>
        <p:pic>
          <p:nvPicPr>
            <p:cNvPr id="7" name="Picture 6">
              <a:extLst>
                <a:ext uri="{FF2B5EF4-FFF2-40B4-BE49-F238E27FC236}">
                  <a16:creationId xmlns:a16="http://schemas.microsoft.com/office/drawing/2014/main" id="{3528B2DD-76A7-92D6-8F9F-C3A21D6E4A8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953208" y="1476578"/>
              <a:ext cx="3782009" cy="3585463"/>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5039E6AD-3E9F-9C38-2645-5625C3013EF8}"/>
                </a:ext>
              </a:extLst>
            </p:cNvPr>
            <p:cNvSpPr/>
            <p:nvPr/>
          </p:nvSpPr>
          <p:spPr>
            <a:xfrm>
              <a:off x="2032783" y="2900583"/>
              <a:ext cx="1102303" cy="87923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Rettangolo con angoli arrotondati 5">
              <a:extLst>
                <a:ext uri="{FF2B5EF4-FFF2-40B4-BE49-F238E27FC236}">
                  <a16:creationId xmlns:a16="http://schemas.microsoft.com/office/drawing/2014/main" id="{F0FA0FDC-B306-DE17-25E5-24F35321CAC4}"/>
                </a:ext>
              </a:extLst>
            </p:cNvPr>
            <p:cNvSpPr/>
            <p:nvPr/>
          </p:nvSpPr>
          <p:spPr>
            <a:xfrm>
              <a:off x="3135086" y="1969457"/>
              <a:ext cx="1275183" cy="715347"/>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Tree>
    <p:extLst>
      <p:ext uri="{BB962C8B-B14F-4D97-AF65-F5344CB8AC3E}">
        <p14:creationId xmlns:p14="http://schemas.microsoft.com/office/powerpoint/2010/main" val="1553196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F95CD-E21D-EB4C-C8C5-8333F0CBA3C5}"/>
              </a:ext>
            </a:extLst>
          </p:cNvPr>
          <p:cNvSpPr>
            <a:spLocks noGrp="1"/>
          </p:cNvSpPr>
          <p:nvPr>
            <p:ph type="title"/>
          </p:nvPr>
        </p:nvSpPr>
        <p:spPr/>
        <p:txBody>
          <a:bodyPr/>
          <a:lstStyle/>
          <a:p>
            <a:r>
              <a:rPr lang="en-US" dirty="0"/>
              <a:t>New Node – Bar Chart</a:t>
            </a:r>
          </a:p>
        </p:txBody>
      </p:sp>
      <p:sp>
        <p:nvSpPr>
          <p:cNvPr id="3" name="Content Placeholder 2">
            <a:extLst>
              <a:ext uri="{FF2B5EF4-FFF2-40B4-BE49-F238E27FC236}">
                <a16:creationId xmlns:a16="http://schemas.microsoft.com/office/drawing/2014/main" id="{83C1687F-8C3F-E0D9-8548-D6DF89AE3A25}"/>
              </a:ext>
            </a:extLst>
          </p:cNvPr>
          <p:cNvSpPr>
            <a:spLocks noGrp="1"/>
          </p:cNvSpPr>
          <p:nvPr>
            <p:ph idx="1"/>
          </p:nvPr>
        </p:nvSpPr>
        <p:spPr/>
        <p:txBody>
          <a:bodyPr/>
          <a:lstStyle/>
          <a:p>
            <a:r>
              <a:rPr lang="en-US" dirty="0"/>
              <a:t>Creates a bar chart</a:t>
            </a:r>
          </a:p>
          <a:p>
            <a:pPr lvl="1"/>
            <a:r>
              <a:rPr lang="en-US" dirty="0"/>
              <a:t>Bars – distinct categories</a:t>
            </a:r>
          </a:p>
          <a:p>
            <a:pPr lvl="2"/>
            <a:r>
              <a:rPr lang="en-US" dirty="0"/>
              <a:t>In our case, words in data rows</a:t>
            </a:r>
          </a:p>
          <a:p>
            <a:pPr lvl="1"/>
            <a:r>
              <a:rPr lang="en-US" dirty="0"/>
              <a:t>Height of a bar – from a numeric data column</a:t>
            </a:r>
          </a:p>
        </p:txBody>
      </p:sp>
      <p:pic>
        <p:nvPicPr>
          <p:cNvPr id="5" name="Picture 4">
            <a:extLst>
              <a:ext uri="{FF2B5EF4-FFF2-40B4-BE49-F238E27FC236}">
                <a16:creationId xmlns:a16="http://schemas.microsoft.com/office/drawing/2014/main" id="{6F9E7462-C82F-8BCB-3636-50BA69D5E76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89187" y="701280"/>
            <a:ext cx="1119028" cy="866029"/>
          </a:xfrm>
          <a:prstGeom prst="rect">
            <a:avLst/>
          </a:prstGeom>
        </p:spPr>
      </p:pic>
      <p:pic>
        <p:nvPicPr>
          <p:cNvPr id="7" name="Picture 6" descr="A graph of blue bars&#10;&#10;Description automatically generated">
            <a:extLst>
              <a:ext uri="{FF2B5EF4-FFF2-40B4-BE49-F238E27FC236}">
                <a16:creationId xmlns:a16="http://schemas.microsoft.com/office/drawing/2014/main" id="{57E695BA-DBEB-7BBC-CA94-9E07366E2E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271" y="2571750"/>
            <a:ext cx="3271023" cy="2205810"/>
          </a:xfrm>
          <a:prstGeom prst="rect">
            <a:avLst/>
          </a:prstGeom>
          <a:effectLst>
            <a:outerShdw blurRad="50800" dist="38100" dir="2700000" algn="tl" rotWithShape="0">
              <a:prstClr val="black">
                <a:alpha val="40000"/>
              </a:prstClr>
            </a:outerShdw>
          </a:effectLst>
        </p:spPr>
      </p:pic>
      <p:pic>
        <p:nvPicPr>
          <p:cNvPr id="9" name="Picture 8" descr="A graph with blue bars&#10;&#10;Description automatically generated">
            <a:extLst>
              <a:ext uri="{FF2B5EF4-FFF2-40B4-BE49-F238E27FC236}">
                <a16:creationId xmlns:a16="http://schemas.microsoft.com/office/drawing/2014/main" id="{2829096F-343D-04D9-7C6D-2E1D024B0C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6358" y="2571750"/>
            <a:ext cx="3271023" cy="2205810"/>
          </a:xfrm>
          <a:prstGeom prst="rect">
            <a:avLst/>
          </a:prstGeom>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B86A71D4-2541-B442-2757-599B66511E5F}"/>
              </a:ext>
            </a:extLst>
          </p:cNvPr>
          <p:cNvSpPr txBox="1"/>
          <p:nvPr/>
        </p:nvSpPr>
        <p:spPr>
          <a:xfrm>
            <a:off x="1256795" y="2094009"/>
            <a:ext cx="2090780" cy="318924"/>
          </a:xfrm>
          <a:prstGeom prst="rect">
            <a:avLst/>
          </a:prstGeom>
          <a:noFill/>
          <a:ln w="15875">
            <a:noFill/>
          </a:ln>
        </p:spPr>
        <p:txBody>
          <a:bodyPr wrap="square" lIns="36000" tIns="36000" rIns="36000" bIns="36000" rtlCol="0" anchor="ctr" anchorCtr="0">
            <a:spAutoFit/>
          </a:bodyPr>
          <a:lstStyle/>
          <a:p>
            <a:pPr algn="ctr"/>
            <a:r>
              <a:rPr lang="en-US" sz="1600" b="1" u="sng" dirty="0"/>
              <a:t>Vertical Bar Chart</a:t>
            </a:r>
          </a:p>
        </p:txBody>
      </p:sp>
      <p:sp>
        <p:nvSpPr>
          <p:cNvPr id="11" name="TextBox 10">
            <a:extLst>
              <a:ext uri="{FF2B5EF4-FFF2-40B4-BE49-F238E27FC236}">
                <a16:creationId xmlns:a16="http://schemas.microsoft.com/office/drawing/2014/main" id="{8B2624C7-55A2-6AE8-4DDB-C4B0DEA294EA}"/>
              </a:ext>
            </a:extLst>
          </p:cNvPr>
          <p:cNvSpPr txBox="1"/>
          <p:nvPr/>
        </p:nvSpPr>
        <p:spPr>
          <a:xfrm>
            <a:off x="5796425" y="2094009"/>
            <a:ext cx="2090780" cy="318924"/>
          </a:xfrm>
          <a:prstGeom prst="rect">
            <a:avLst/>
          </a:prstGeom>
          <a:noFill/>
          <a:ln w="15875">
            <a:noFill/>
          </a:ln>
        </p:spPr>
        <p:txBody>
          <a:bodyPr wrap="square" lIns="36000" tIns="36000" rIns="36000" bIns="36000" rtlCol="0" anchor="ctr" anchorCtr="0">
            <a:spAutoFit/>
          </a:bodyPr>
          <a:lstStyle/>
          <a:p>
            <a:pPr algn="ctr"/>
            <a:r>
              <a:rPr lang="en-US" sz="1600" b="1" u="sng" dirty="0"/>
              <a:t>Horizontal Bar Chart</a:t>
            </a:r>
          </a:p>
        </p:txBody>
      </p:sp>
    </p:spTree>
    <p:extLst>
      <p:ext uri="{BB962C8B-B14F-4D97-AF65-F5344CB8AC3E}">
        <p14:creationId xmlns:p14="http://schemas.microsoft.com/office/powerpoint/2010/main" val="23678105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B7ECE-7D50-4352-98B3-85C62E0A54EE}"/>
              </a:ext>
            </a:extLst>
          </p:cNvPr>
          <p:cNvSpPr>
            <a:spLocks noGrp="1"/>
          </p:cNvSpPr>
          <p:nvPr>
            <p:ph type="title"/>
          </p:nvPr>
        </p:nvSpPr>
        <p:spPr/>
        <p:txBody>
          <a:bodyPr/>
          <a:lstStyle/>
          <a:p>
            <a:r>
              <a:rPr lang="en-US" dirty="0"/>
              <a:t>New Node – Bar Chart</a:t>
            </a:r>
          </a:p>
        </p:txBody>
      </p:sp>
      <p:grpSp>
        <p:nvGrpSpPr>
          <p:cNvPr id="8" name="Group 7">
            <a:extLst>
              <a:ext uri="{FF2B5EF4-FFF2-40B4-BE49-F238E27FC236}">
                <a16:creationId xmlns:a16="http://schemas.microsoft.com/office/drawing/2014/main" id="{66679DFF-768B-EC1F-78C9-F3ACA9CABCA4}"/>
              </a:ext>
            </a:extLst>
          </p:cNvPr>
          <p:cNvGrpSpPr/>
          <p:nvPr/>
        </p:nvGrpSpPr>
        <p:grpSpPr>
          <a:xfrm>
            <a:off x="432161" y="1578364"/>
            <a:ext cx="3678647" cy="3081563"/>
            <a:chOff x="308635" y="1825173"/>
            <a:chExt cx="3678647" cy="3081563"/>
          </a:xfrm>
        </p:grpSpPr>
        <p:pic>
          <p:nvPicPr>
            <p:cNvPr id="6" name="Picture 5">
              <a:extLst>
                <a:ext uri="{FF2B5EF4-FFF2-40B4-BE49-F238E27FC236}">
                  <a16:creationId xmlns:a16="http://schemas.microsoft.com/office/drawing/2014/main" id="{EDB4980C-5C6C-BCDF-4E24-61242E25C8B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08635" y="1825173"/>
              <a:ext cx="3678647" cy="3081563"/>
            </a:xfrm>
            <a:prstGeom prst="rect">
              <a:avLst/>
            </a:prstGeom>
            <a:effectLst>
              <a:outerShdw blurRad="50800" dist="38100" dir="2700000" algn="tl" rotWithShape="0">
                <a:prstClr val="black">
                  <a:alpha val="40000"/>
                </a:prstClr>
              </a:outerShdw>
            </a:effectLst>
          </p:spPr>
        </p:pic>
        <p:sp>
          <p:nvSpPr>
            <p:cNvPr id="3" name="Rettangolo con angoli arrotondati 2">
              <a:extLst>
                <a:ext uri="{FF2B5EF4-FFF2-40B4-BE49-F238E27FC236}">
                  <a16:creationId xmlns:a16="http://schemas.microsoft.com/office/drawing/2014/main" id="{798CD82C-6D12-986E-8F0F-8EA704627DE4}"/>
                </a:ext>
              </a:extLst>
            </p:cNvPr>
            <p:cNvSpPr/>
            <p:nvPr/>
          </p:nvSpPr>
          <p:spPr>
            <a:xfrm>
              <a:off x="1554481" y="2183751"/>
              <a:ext cx="1168767" cy="24492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5" name="Rettangolo con angoli arrotondati 4">
              <a:extLst>
                <a:ext uri="{FF2B5EF4-FFF2-40B4-BE49-F238E27FC236}">
                  <a16:creationId xmlns:a16="http://schemas.microsoft.com/office/drawing/2014/main" id="{F29B1FDF-0046-7119-E268-A3C0A200486F}"/>
                </a:ext>
              </a:extLst>
            </p:cNvPr>
            <p:cNvSpPr/>
            <p:nvPr/>
          </p:nvSpPr>
          <p:spPr>
            <a:xfrm>
              <a:off x="1554481" y="2571751"/>
              <a:ext cx="1168767" cy="24042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4" name="Rettangolo con angoli arrotondati 13">
              <a:extLst>
                <a:ext uri="{FF2B5EF4-FFF2-40B4-BE49-F238E27FC236}">
                  <a16:creationId xmlns:a16="http://schemas.microsoft.com/office/drawing/2014/main" id="{48048BA0-1C50-EE52-CA15-8C49674FC496}"/>
                </a:ext>
              </a:extLst>
            </p:cNvPr>
            <p:cNvSpPr/>
            <p:nvPr/>
          </p:nvSpPr>
          <p:spPr>
            <a:xfrm>
              <a:off x="2268679" y="2956854"/>
              <a:ext cx="1628072" cy="1356453"/>
            </a:xfrm>
            <a:prstGeom prst="roundRect">
              <a:avLst>
                <a:gd name="adj" fmla="val 12519"/>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
        <p:nvSpPr>
          <p:cNvPr id="15" name="Fumetto: rettangolo con angoli arrotondati 14">
            <a:extLst>
              <a:ext uri="{FF2B5EF4-FFF2-40B4-BE49-F238E27FC236}">
                <a16:creationId xmlns:a16="http://schemas.microsoft.com/office/drawing/2014/main" id="{DDB31B7E-B22D-3D31-97E3-FAAC690A265D}"/>
              </a:ext>
            </a:extLst>
          </p:cNvPr>
          <p:cNvSpPr/>
          <p:nvPr/>
        </p:nvSpPr>
        <p:spPr>
          <a:xfrm>
            <a:off x="520663" y="748934"/>
            <a:ext cx="1955410" cy="701244"/>
          </a:xfrm>
          <a:prstGeom prst="wedgeRoundRectCallout">
            <a:avLst>
              <a:gd name="adj1" fmla="val 26981"/>
              <a:gd name="adj2" fmla="val 11353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Column containing different bars</a:t>
            </a:r>
          </a:p>
        </p:txBody>
      </p:sp>
      <p:sp>
        <p:nvSpPr>
          <p:cNvPr id="18" name="Fumetto: rettangolo con angoli arrotondati 17">
            <a:extLst>
              <a:ext uri="{FF2B5EF4-FFF2-40B4-BE49-F238E27FC236}">
                <a16:creationId xmlns:a16="http://schemas.microsoft.com/office/drawing/2014/main" id="{41C958F1-63C5-27D4-B168-1DD4D2D25828}"/>
              </a:ext>
            </a:extLst>
          </p:cNvPr>
          <p:cNvSpPr/>
          <p:nvPr/>
        </p:nvSpPr>
        <p:spPr>
          <a:xfrm>
            <a:off x="2879976" y="657676"/>
            <a:ext cx="1869799" cy="913068"/>
          </a:xfrm>
          <a:prstGeom prst="wedgeRoundRectCallout">
            <a:avLst>
              <a:gd name="adj1" fmla="val -48670"/>
              <a:gd name="adj2" fmla="val 141848"/>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Sum of numbers for each category</a:t>
            </a:r>
          </a:p>
          <a:p>
            <a:pPr algn="l"/>
            <a:r>
              <a:rPr lang="en-US" sz="1400" dirty="0">
                <a:solidFill>
                  <a:schemeClr val="tx1"/>
                </a:solidFill>
              </a:rPr>
              <a:t>= bar height</a:t>
            </a:r>
          </a:p>
        </p:txBody>
      </p:sp>
      <p:sp>
        <p:nvSpPr>
          <p:cNvPr id="19" name="Fumetto: rettangolo con angoli arrotondati 18">
            <a:extLst>
              <a:ext uri="{FF2B5EF4-FFF2-40B4-BE49-F238E27FC236}">
                <a16:creationId xmlns:a16="http://schemas.microsoft.com/office/drawing/2014/main" id="{6FFC36D9-D15B-C667-C8BD-D2AE2679EF68}"/>
              </a:ext>
            </a:extLst>
          </p:cNvPr>
          <p:cNvSpPr/>
          <p:nvPr/>
        </p:nvSpPr>
        <p:spPr>
          <a:xfrm>
            <a:off x="2646495" y="4440932"/>
            <a:ext cx="1940640" cy="418907"/>
          </a:xfrm>
          <a:prstGeom prst="wedgeRoundRectCallout">
            <a:avLst>
              <a:gd name="adj1" fmla="val -19746"/>
              <a:gd name="adj2" fmla="val -12220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Column describing</a:t>
            </a:r>
            <a:br>
              <a:rPr lang="en-US" sz="1400" dirty="0">
                <a:solidFill>
                  <a:schemeClr val="tx1"/>
                </a:solidFill>
              </a:rPr>
            </a:br>
            <a:r>
              <a:rPr lang="en-US" sz="1400" dirty="0">
                <a:solidFill>
                  <a:schemeClr val="tx1"/>
                </a:solidFill>
              </a:rPr>
              <a:t>bar heights</a:t>
            </a:r>
          </a:p>
        </p:txBody>
      </p:sp>
      <p:grpSp>
        <p:nvGrpSpPr>
          <p:cNvPr id="9" name="Group 8">
            <a:extLst>
              <a:ext uri="{FF2B5EF4-FFF2-40B4-BE49-F238E27FC236}">
                <a16:creationId xmlns:a16="http://schemas.microsoft.com/office/drawing/2014/main" id="{5F507BCB-D3D3-2EFD-EA22-D7FBB9029F67}"/>
              </a:ext>
            </a:extLst>
          </p:cNvPr>
          <p:cNvGrpSpPr/>
          <p:nvPr/>
        </p:nvGrpSpPr>
        <p:grpSpPr>
          <a:xfrm>
            <a:off x="4703988" y="1127284"/>
            <a:ext cx="4267905" cy="3575178"/>
            <a:chOff x="4700087" y="1331557"/>
            <a:chExt cx="4267905" cy="3575178"/>
          </a:xfrm>
        </p:grpSpPr>
        <p:pic>
          <p:nvPicPr>
            <p:cNvPr id="4" name="Picture 3">
              <a:extLst>
                <a:ext uri="{FF2B5EF4-FFF2-40B4-BE49-F238E27FC236}">
                  <a16:creationId xmlns:a16="http://schemas.microsoft.com/office/drawing/2014/main" id="{3E8E869D-7612-AD2A-3BA4-9B907E53B05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700087" y="1331557"/>
              <a:ext cx="4267905" cy="3575178"/>
            </a:xfrm>
            <a:prstGeom prst="rect">
              <a:avLst/>
            </a:prstGeom>
            <a:effectLst>
              <a:outerShdw blurRad="50800" dist="38100" dir="2700000" algn="tl" rotWithShape="0">
                <a:prstClr val="black">
                  <a:alpha val="40000"/>
                </a:prstClr>
              </a:outerShdw>
            </a:effectLst>
          </p:spPr>
        </p:pic>
        <p:sp>
          <p:nvSpPr>
            <p:cNvPr id="20" name="Rettangolo con angoli arrotondati 19">
              <a:extLst>
                <a:ext uri="{FF2B5EF4-FFF2-40B4-BE49-F238E27FC236}">
                  <a16:creationId xmlns:a16="http://schemas.microsoft.com/office/drawing/2014/main" id="{63D05228-99A3-DADC-9406-22C35E89D6E9}"/>
                </a:ext>
              </a:extLst>
            </p:cNvPr>
            <p:cNvSpPr/>
            <p:nvPr/>
          </p:nvSpPr>
          <p:spPr>
            <a:xfrm>
              <a:off x="6260124" y="1479744"/>
              <a:ext cx="1227079" cy="39920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21" name="Rettangolo con angoli arrotondati 20">
              <a:extLst>
                <a:ext uri="{FF2B5EF4-FFF2-40B4-BE49-F238E27FC236}">
                  <a16:creationId xmlns:a16="http://schemas.microsoft.com/office/drawing/2014/main" id="{D28AA35B-5923-2222-64E4-55E961D54DEE}"/>
                </a:ext>
              </a:extLst>
            </p:cNvPr>
            <p:cNvSpPr/>
            <p:nvPr/>
          </p:nvSpPr>
          <p:spPr>
            <a:xfrm>
              <a:off x="6063376" y="2027139"/>
              <a:ext cx="1552614" cy="194676"/>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22" name="Rettangolo con angoli arrotondati 21">
              <a:extLst>
                <a:ext uri="{FF2B5EF4-FFF2-40B4-BE49-F238E27FC236}">
                  <a16:creationId xmlns:a16="http://schemas.microsoft.com/office/drawing/2014/main" id="{1F6F9550-6E93-E786-C488-6BD58AA67458}"/>
                </a:ext>
              </a:extLst>
            </p:cNvPr>
            <p:cNvSpPr/>
            <p:nvPr/>
          </p:nvSpPr>
          <p:spPr>
            <a:xfrm>
              <a:off x="6376961" y="3171277"/>
              <a:ext cx="882323" cy="194676"/>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
        <p:nvSpPr>
          <p:cNvPr id="28" name="Fumetto: rettangolo con angoli arrotondati 27">
            <a:extLst>
              <a:ext uri="{FF2B5EF4-FFF2-40B4-BE49-F238E27FC236}">
                <a16:creationId xmlns:a16="http://schemas.microsoft.com/office/drawing/2014/main" id="{F65D1AEE-DADA-5000-BFA1-74B0FB281F0E}"/>
              </a:ext>
            </a:extLst>
          </p:cNvPr>
          <p:cNvSpPr/>
          <p:nvPr/>
        </p:nvSpPr>
        <p:spPr>
          <a:xfrm>
            <a:off x="7687835" y="1345875"/>
            <a:ext cx="935502" cy="464978"/>
          </a:xfrm>
          <a:prstGeom prst="wedgeRoundRectCallout">
            <a:avLst>
              <a:gd name="adj1" fmla="val -64442"/>
              <a:gd name="adj2" fmla="val -25238"/>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Title &amp; subtitle</a:t>
            </a:r>
          </a:p>
        </p:txBody>
      </p:sp>
      <p:sp>
        <p:nvSpPr>
          <p:cNvPr id="29" name="Fumetto: rettangolo con angoli arrotondati 28">
            <a:extLst>
              <a:ext uri="{FF2B5EF4-FFF2-40B4-BE49-F238E27FC236}">
                <a16:creationId xmlns:a16="http://schemas.microsoft.com/office/drawing/2014/main" id="{6D54AD29-E162-3822-E289-67475BDD3811}"/>
              </a:ext>
            </a:extLst>
          </p:cNvPr>
          <p:cNvSpPr/>
          <p:nvPr/>
        </p:nvSpPr>
        <p:spPr>
          <a:xfrm>
            <a:off x="4440013" y="1802804"/>
            <a:ext cx="1456278" cy="401540"/>
          </a:xfrm>
          <a:prstGeom prst="wedgeRoundRectCallout">
            <a:avLst>
              <a:gd name="adj1" fmla="val 57413"/>
              <a:gd name="adj2" fmla="val -1983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Label for bar heights</a:t>
            </a:r>
          </a:p>
        </p:txBody>
      </p:sp>
      <p:sp>
        <p:nvSpPr>
          <p:cNvPr id="30" name="Fumetto: rettangolo con angoli arrotondati 29">
            <a:extLst>
              <a:ext uri="{FF2B5EF4-FFF2-40B4-BE49-F238E27FC236}">
                <a16:creationId xmlns:a16="http://schemas.microsoft.com/office/drawing/2014/main" id="{E32DBA0C-FA4C-2CFE-DF42-82AA5ED6EED4}"/>
              </a:ext>
            </a:extLst>
          </p:cNvPr>
          <p:cNvSpPr/>
          <p:nvPr/>
        </p:nvSpPr>
        <p:spPr>
          <a:xfrm>
            <a:off x="4613457" y="2793847"/>
            <a:ext cx="1552614" cy="880570"/>
          </a:xfrm>
          <a:prstGeom prst="wedgeRoundRectCallout">
            <a:avLst>
              <a:gd name="adj1" fmla="val 61217"/>
              <a:gd name="adj2" fmla="val -20574"/>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Checked to generate a horizontal bar chart</a:t>
            </a:r>
          </a:p>
        </p:txBody>
      </p:sp>
    </p:spTree>
    <p:extLst>
      <p:ext uri="{BB962C8B-B14F-4D97-AF65-F5344CB8AC3E}">
        <p14:creationId xmlns:p14="http://schemas.microsoft.com/office/powerpoint/2010/main" val="36628990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3BDE4-3D17-9BE8-DF66-99B3E627D3A5}"/>
              </a:ext>
            </a:extLst>
          </p:cNvPr>
          <p:cNvSpPr>
            <a:spLocks noGrp="1"/>
          </p:cNvSpPr>
          <p:nvPr>
            <p:ph type="title"/>
          </p:nvPr>
        </p:nvSpPr>
        <p:spPr/>
        <p:txBody>
          <a:bodyPr/>
          <a:lstStyle/>
          <a:p>
            <a:r>
              <a:rPr lang="en-US" dirty="0"/>
              <a:t>Exercises</a:t>
            </a:r>
          </a:p>
        </p:txBody>
      </p:sp>
      <p:sp>
        <p:nvSpPr>
          <p:cNvPr id="3" name="Content Placeholder 2">
            <a:extLst>
              <a:ext uri="{FF2B5EF4-FFF2-40B4-BE49-F238E27FC236}">
                <a16:creationId xmlns:a16="http://schemas.microsoft.com/office/drawing/2014/main" id="{274709A8-569B-009E-6A8D-EA7C78BD5929}"/>
              </a:ext>
            </a:extLst>
          </p:cNvPr>
          <p:cNvSpPr>
            <a:spLocks noGrp="1"/>
          </p:cNvSpPr>
          <p:nvPr>
            <p:ph idx="1"/>
          </p:nvPr>
        </p:nvSpPr>
        <p:spPr/>
        <p:txBody>
          <a:bodyPr/>
          <a:lstStyle/>
          <a:p>
            <a:pPr marL="0" indent="0">
              <a:buNone/>
            </a:pPr>
            <a:r>
              <a:rPr lang="en-US" dirty="0"/>
              <a:t>Randomly selecting a song</a:t>
            </a:r>
          </a:p>
          <a:p>
            <a:r>
              <a:rPr lang="en-US" dirty="0"/>
              <a:t>In the 02 Data visualization workflow, replace the first Row Filter with the following two nodes:</a:t>
            </a:r>
          </a:p>
          <a:p>
            <a:endParaRPr lang="en-US" dirty="0"/>
          </a:p>
          <a:p>
            <a:pPr marL="0" indent="0">
              <a:buNone/>
            </a:pPr>
            <a:endParaRPr lang="en-US" dirty="0"/>
          </a:p>
          <a:p>
            <a:pPr marL="0" indent="0">
              <a:buNone/>
            </a:pPr>
            <a:endParaRPr lang="en-US" dirty="0"/>
          </a:p>
          <a:p>
            <a:pPr lvl="1"/>
            <a:r>
              <a:rPr lang="en-US" dirty="0"/>
              <a:t>Shuffle: Re-orders rows randomly. No configuration is needed</a:t>
            </a:r>
          </a:p>
          <a:p>
            <a:pPr lvl="1"/>
            <a:r>
              <a:rPr lang="en-US" dirty="0"/>
              <a:t>Row Filter: Configure this node to select the first row only</a:t>
            </a:r>
          </a:p>
          <a:p>
            <a:pPr lvl="1"/>
            <a:endParaRPr lang="en-US" dirty="0"/>
          </a:p>
          <a:p>
            <a:r>
              <a:rPr lang="en-US" dirty="0"/>
              <a:t>The resulting visualization is based on a randomly chosen song</a:t>
            </a:r>
          </a:p>
          <a:p>
            <a:pPr lvl="1"/>
            <a:r>
              <a:rPr lang="en-US" dirty="0"/>
              <a:t>Make sure to remove the subtitle from both Tag Cloud and Bar Chart nodes!</a:t>
            </a:r>
          </a:p>
        </p:txBody>
      </p:sp>
      <p:pic>
        <p:nvPicPr>
          <p:cNvPr id="5" name="Picture 4">
            <a:extLst>
              <a:ext uri="{FF2B5EF4-FFF2-40B4-BE49-F238E27FC236}">
                <a16:creationId xmlns:a16="http://schemas.microsoft.com/office/drawing/2014/main" id="{ED31D23D-0C49-9705-C5AA-8E80F54D1AA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393755" y="1566056"/>
            <a:ext cx="725393" cy="891197"/>
          </a:xfrm>
          <a:prstGeom prst="rect">
            <a:avLst/>
          </a:prstGeom>
        </p:spPr>
      </p:pic>
      <p:pic>
        <p:nvPicPr>
          <p:cNvPr id="7" name="Picture 6">
            <a:extLst>
              <a:ext uri="{FF2B5EF4-FFF2-40B4-BE49-F238E27FC236}">
                <a16:creationId xmlns:a16="http://schemas.microsoft.com/office/drawing/2014/main" id="{2DDECFFD-0F54-F0BA-8D59-E19F1E67F32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119817" y="1566055"/>
            <a:ext cx="1547867" cy="891196"/>
          </a:xfrm>
          <a:prstGeom prst="rect">
            <a:avLst/>
          </a:prstGeom>
        </p:spPr>
      </p:pic>
      <p:sp>
        <p:nvSpPr>
          <p:cNvPr id="8" name="Arrow: Right 7">
            <a:extLst>
              <a:ext uri="{FF2B5EF4-FFF2-40B4-BE49-F238E27FC236}">
                <a16:creationId xmlns:a16="http://schemas.microsoft.com/office/drawing/2014/main" id="{A745B5BF-56B6-A64D-31BC-CAF1C71559C0}"/>
              </a:ext>
            </a:extLst>
          </p:cNvPr>
          <p:cNvSpPr/>
          <p:nvPr/>
        </p:nvSpPr>
        <p:spPr>
          <a:xfrm>
            <a:off x="3552994" y="1843702"/>
            <a:ext cx="646922"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Tree>
    <p:extLst>
      <p:ext uri="{BB962C8B-B14F-4D97-AF65-F5344CB8AC3E}">
        <p14:creationId xmlns:p14="http://schemas.microsoft.com/office/powerpoint/2010/main" val="1973136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4538E-F271-318F-D91D-46B1373C893B}"/>
              </a:ext>
            </a:extLst>
          </p:cNvPr>
          <p:cNvSpPr>
            <a:spLocks noGrp="1"/>
          </p:cNvSpPr>
          <p:nvPr>
            <p:ph type="ctrTitle"/>
          </p:nvPr>
        </p:nvSpPr>
        <p:spPr/>
        <p:txBody>
          <a:bodyPr>
            <a:normAutofit fontScale="90000"/>
          </a:bodyPr>
          <a:lstStyle/>
          <a:p>
            <a:r>
              <a:rPr lang="en-US" dirty="0"/>
              <a:t>Components and </a:t>
            </a:r>
            <a:br>
              <a:rPr lang="en-US" dirty="0"/>
            </a:br>
            <a:r>
              <a:rPr lang="en-US" dirty="0"/>
              <a:t>Composite Views</a:t>
            </a:r>
          </a:p>
        </p:txBody>
      </p:sp>
    </p:spTree>
    <p:extLst>
      <p:ext uri="{BB962C8B-B14F-4D97-AF65-F5344CB8AC3E}">
        <p14:creationId xmlns:p14="http://schemas.microsoft.com/office/powerpoint/2010/main" val="33039380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CDF5FF-2EA1-3B36-E72A-C7B82F403499}"/>
              </a:ext>
            </a:extLst>
          </p:cNvPr>
          <p:cNvSpPr>
            <a:spLocks noGrp="1"/>
          </p:cNvSpPr>
          <p:nvPr>
            <p:ph type="title"/>
          </p:nvPr>
        </p:nvSpPr>
        <p:spPr/>
        <p:txBody>
          <a:bodyPr/>
          <a:lstStyle/>
          <a:p>
            <a:r>
              <a:rPr lang="en-US" dirty="0"/>
              <a:t>Workflow: 03 Composite View</a:t>
            </a:r>
          </a:p>
        </p:txBody>
      </p:sp>
      <p:pic>
        <p:nvPicPr>
          <p:cNvPr id="4" name="Picture 3">
            <a:extLst>
              <a:ext uri="{FF2B5EF4-FFF2-40B4-BE49-F238E27FC236}">
                <a16:creationId xmlns:a16="http://schemas.microsoft.com/office/drawing/2014/main" id="{5C01099B-40ED-FF4C-21E6-BBFAF054ACC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99331" y="2185080"/>
            <a:ext cx="3085677" cy="1370763"/>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95068551-F85D-AC4A-6545-59EA3AF4EB9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82525" y="715307"/>
            <a:ext cx="2646113" cy="1270681"/>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FDC04007-C8DA-E1AB-7654-AC9B839570F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382525" y="2475953"/>
            <a:ext cx="2459157" cy="2467594"/>
          </a:xfrm>
          <a:prstGeom prst="rect">
            <a:avLst/>
          </a:prstGeom>
          <a:effectLst>
            <a:outerShdw blurRad="50800" dist="38100" dir="2700000" algn="tl" rotWithShape="0">
              <a:prstClr val="black">
                <a:alpha val="40000"/>
              </a:prstClr>
            </a:outerShdw>
          </a:effectLst>
        </p:spPr>
      </p:pic>
      <p:sp>
        <p:nvSpPr>
          <p:cNvPr id="9" name="Arrow: Right 8">
            <a:extLst>
              <a:ext uri="{FF2B5EF4-FFF2-40B4-BE49-F238E27FC236}">
                <a16:creationId xmlns:a16="http://schemas.microsoft.com/office/drawing/2014/main" id="{C31AFB1C-7862-7B62-29B6-9A12ADDF447C}"/>
              </a:ext>
            </a:extLst>
          </p:cNvPr>
          <p:cNvSpPr/>
          <p:nvPr/>
        </p:nvSpPr>
        <p:spPr>
          <a:xfrm rot="19424416">
            <a:off x="4082769" y="1758902"/>
            <a:ext cx="1292702"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10" name="Arrow: Right 9">
            <a:extLst>
              <a:ext uri="{FF2B5EF4-FFF2-40B4-BE49-F238E27FC236}">
                <a16:creationId xmlns:a16="http://schemas.microsoft.com/office/drawing/2014/main" id="{DE000543-B59B-E785-8A02-B0B2BEB2F815}"/>
              </a:ext>
            </a:extLst>
          </p:cNvPr>
          <p:cNvSpPr/>
          <p:nvPr/>
        </p:nvSpPr>
        <p:spPr>
          <a:xfrm rot="959162">
            <a:off x="4191658" y="3431210"/>
            <a:ext cx="1068404"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5" name="Rettangolo con angoli arrotondati 4">
            <a:extLst>
              <a:ext uri="{FF2B5EF4-FFF2-40B4-BE49-F238E27FC236}">
                <a16:creationId xmlns:a16="http://schemas.microsoft.com/office/drawing/2014/main" id="{86115BDC-A3F9-583C-903B-D556F7C37906}"/>
              </a:ext>
            </a:extLst>
          </p:cNvPr>
          <p:cNvSpPr/>
          <p:nvPr/>
        </p:nvSpPr>
        <p:spPr>
          <a:xfrm>
            <a:off x="3287682" y="2133893"/>
            <a:ext cx="796165" cy="624157"/>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7" name="Rettangolo con angoli arrotondati 6">
            <a:extLst>
              <a:ext uri="{FF2B5EF4-FFF2-40B4-BE49-F238E27FC236}">
                <a16:creationId xmlns:a16="http://schemas.microsoft.com/office/drawing/2014/main" id="{BF5609EE-C8A9-29D1-FF8A-5B0973B7AB52}"/>
              </a:ext>
            </a:extLst>
          </p:cNvPr>
          <p:cNvSpPr/>
          <p:nvPr/>
        </p:nvSpPr>
        <p:spPr>
          <a:xfrm>
            <a:off x="3287682" y="2941388"/>
            <a:ext cx="796165" cy="617154"/>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5" name="Rettangolo con angoli arrotondati 14">
            <a:extLst>
              <a:ext uri="{FF2B5EF4-FFF2-40B4-BE49-F238E27FC236}">
                <a16:creationId xmlns:a16="http://schemas.microsoft.com/office/drawing/2014/main" id="{150C9BCB-6E8D-8460-8B57-D30E28F0A4CB}"/>
              </a:ext>
            </a:extLst>
          </p:cNvPr>
          <p:cNvSpPr/>
          <p:nvPr/>
        </p:nvSpPr>
        <p:spPr>
          <a:xfrm>
            <a:off x="5316648" y="642481"/>
            <a:ext cx="2744878" cy="141633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6" name="Rettangolo con angoli arrotondati 15">
            <a:extLst>
              <a:ext uri="{FF2B5EF4-FFF2-40B4-BE49-F238E27FC236}">
                <a16:creationId xmlns:a16="http://schemas.microsoft.com/office/drawing/2014/main" id="{80C552F1-44E6-6AAB-F5AF-3E3681B98921}"/>
              </a:ext>
            </a:extLst>
          </p:cNvPr>
          <p:cNvSpPr/>
          <p:nvPr/>
        </p:nvSpPr>
        <p:spPr>
          <a:xfrm>
            <a:off x="5316649" y="2429919"/>
            <a:ext cx="2573259" cy="2559662"/>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20194967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3651F-B0BF-8C36-418F-B0CB4FB09221}"/>
              </a:ext>
            </a:extLst>
          </p:cNvPr>
          <p:cNvSpPr>
            <a:spLocks noGrp="1"/>
          </p:cNvSpPr>
          <p:nvPr>
            <p:ph type="title"/>
          </p:nvPr>
        </p:nvSpPr>
        <p:spPr/>
        <p:txBody>
          <a:bodyPr/>
          <a:lstStyle/>
          <a:p>
            <a:r>
              <a:rPr lang="en-US" dirty="0"/>
              <a:t>Separate Views vs Composite View</a:t>
            </a:r>
          </a:p>
        </p:txBody>
      </p:sp>
      <p:sp>
        <p:nvSpPr>
          <p:cNvPr id="3" name="Content Placeholder 2">
            <a:extLst>
              <a:ext uri="{FF2B5EF4-FFF2-40B4-BE49-F238E27FC236}">
                <a16:creationId xmlns:a16="http://schemas.microsoft.com/office/drawing/2014/main" id="{E1583F13-0DC6-9AF3-95F1-2D4778075B3D}"/>
              </a:ext>
            </a:extLst>
          </p:cNvPr>
          <p:cNvSpPr>
            <a:spLocks noGrp="1"/>
          </p:cNvSpPr>
          <p:nvPr>
            <p:ph idx="1"/>
          </p:nvPr>
        </p:nvSpPr>
        <p:spPr/>
        <p:txBody>
          <a:bodyPr/>
          <a:lstStyle/>
          <a:p>
            <a:r>
              <a:rPr lang="en-US" dirty="0"/>
              <a:t>Your workflow generates multiple views</a:t>
            </a:r>
          </a:p>
          <a:p>
            <a:r>
              <a:rPr lang="en-US" dirty="0"/>
              <a:t>Displaying on a same view </a:t>
            </a:r>
            <a:r>
              <a:rPr lang="en-US" dirty="0">
                <a:sym typeface="Wingdings" panose="05000000000000000000" pitchFamily="2" charset="2"/>
              </a:rPr>
              <a:t> more informative than separate views</a:t>
            </a:r>
            <a:endParaRPr lang="en-US" dirty="0"/>
          </a:p>
        </p:txBody>
      </p:sp>
      <p:pic>
        <p:nvPicPr>
          <p:cNvPr id="5" name="Picture 4">
            <a:extLst>
              <a:ext uri="{FF2B5EF4-FFF2-40B4-BE49-F238E27FC236}">
                <a16:creationId xmlns:a16="http://schemas.microsoft.com/office/drawing/2014/main" id="{CAB6308C-6D32-9C4A-B83A-85BB3D9C006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21360" y="1959394"/>
            <a:ext cx="2454658" cy="1849499"/>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B701082C-0924-3583-CB08-4C497ACAD52A}"/>
              </a:ext>
            </a:extLst>
          </p:cNvPr>
          <p:cNvPicPr>
            <a:picLocks noChangeAspect="1"/>
          </p:cNvPicPr>
          <p:nvPr/>
        </p:nvPicPr>
        <p:blipFill>
          <a:blip r:embed="rId3"/>
          <a:stretch>
            <a:fillRect/>
          </a:stretch>
        </p:blipFill>
        <p:spPr>
          <a:xfrm>
            <a:off x="1261130" y="2884143"/>
            <a:ext cx="2454659" cy="1849500"/>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BE3E7F17-8314-DB53-3D2F-479052934FA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428212" y="1933402"/>
            <a:ext cx="2884515" cy="2173383"/>
          </a:xfrm>
          <a:prstGeom prst="rect">
            <a:avLst/>
          </a:prstGeom>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451BD059-3A9B-1E3A-C183-B878670122D4}"/>
              </a:ext>
            </a:extLst>
          </p:cNvPr>
          <p:cNvSpPr txBox="1"/>
          <p:nvPr/>
        </p:nvSpPr>
        <p:spPr>
          <a:xfrm>
            <a:off x="4133043" y="2571750"/>
            <a:ext cx="877914" cy="996033"/>
          </a:xfrm>
          <a:prstGeom prst="rect">
            <a:avLst/>
          </a:prstGeom>
          <a:noFill/>
          <a:ln w="15875">
            <a:noFill/>
          </a:ln>
        </p:spPr>
        <p:txBody>
          <a:bodyPr wrap="square" lIns="36000" tIns="36000" rIns="36000" bIns="36000" rtlCol="0" anchor="ctr" anchorCtr="0">
            <a:spAutoFit/>
          </a:bodyPr>
          <a:lstStyle/>
          <a:p>
            <a:pPr algn="ctr"/>
            <a:r>
              <a:rPr lang="en-US" sz="6000" dirty="0">
                <a:solidFill>
                  <a:srgbClr val="FFD800"/>
                </a:solidFill>
              </a:rPr>
              <a:t>vs</a:t>
            </a:r>
          </a:p>
        </p:txBody>
      </p:sp>
    </p:spTree>
    <p:extLst>
      <p:ext uri="{BB962C8B-B14F-4D97-AF65-F5344CB8AC3E}">
        <p14:creationId xmlns:p14="http://schemas.microsoft.com/office/powerpoint/2010/main" val="19804996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A81A1-E21D-FF4E-4ED8-4F4CBA5DFB22}"/>
              </a:ext>
            </a:extLst>
          </p:cNvPr>
          <p:cNvSpPr>
            <a:spLocks noGrp="1"/>
          </p:cNvSpPr>
          <p:nvPr>
            <p:ph type="title"/>
          </p:nvPr>
        </p:nvSpPr>
        <p:spPr/>
        <p:txBody>
          <a:bodyPr/>
          <a:lstStyle/>
          <a:p>
            <a:r>
              <a:rPr lang="en-US" dirty="0"/>
              <a:t>Creating a Component</a:t>
            </a:r>
          </a:p>
        </p:txBody>
      </p:sp>
      <p:sp>
        <p:nvSpPr>
          <p:cNvPr id="3" name="Content Placeholder 2">
            <a:extLst>
              <a:ext uri="{FF2B5EF4-FFF2-40B4-BE49-F238E27FC236}">
                <a16:creationId xmlns:a16="http://schemas.microsoft.com/office/drawing/2014/main" id="{E10D80D6-118F-3662-ED8A-AC3C1AC95804}"/>
              </a:ext>
            </a:extLst>
          </p:cNvPr>
          <p:cNvSpPr>
            <a:spLocks noGrp="1"/>
          </p:cNvSpPr>
          <p:nvPr>
            <p:ph idx="1"/>
          </p:nvPr>
        </p:nvSpPr>
        <p:spPr/>
        <p:txBody>
          <a:bodyPr/>
          <a:lstStyle/>
          <a:p>
            <a:r>
              <a:rPr lang="en-US" dirty="0"/>
              <a:t>First step in a composite view is to create a component</a:t>
            </a:r>
          </a:p>
          <a:p>
            <a:pPr lvl="1"/>
            <a:r>
              <a:rPr lang="en-US" dirty="0"/>
              <a:t>Containing all visualization nodes &amp; any associated nodes</a:t>
            </a:r>
          </a:p>
          <a:p>
            <a:r>
              <a:rPr lang="en-US" dirty="0"/>
              <a:t>What is a component?</a:t>
            </a:r>
          </a:p>
          <a:p>
            <a:pPr lvl="1"/>
            <a:r>
              <a:rPr lang="en-US" dirty="0"/>
              <a:t>Encapsulates multiple nodes into a single node-like entity (just like a </a:t>
            </a:r>
            <a:r>
              <a:rPr lang="en-US" dirty="0" err="1"/>
              <a:t>metanode</a:t>
            </a:r>
            <a:r>
              <a:rPr lang="en-US" dirty="0"/>
              <a:t>)</a:t>
            </a:r>
          </a:p>
          <a:p>
            <a:pPr lvl="1"/>
            <a:r>
              <a:rPr lang="en-US" dirty="0"/>
              <a:t>It can be easily shared and reused</a:t>
            </a:r>
          </a:p>
          <a:p>
            <a:pPr lvl="1"/>
            <a:r>
              <a:rPr lang="en-US" dirty="0"/>
              <a:t>Allows a composite view, combining multiple views into a single view</a:t>
            </a:r>
          </a:p>
        </p:txBody>
      </p:sp>
    </p:spTree>
    <p:extLst>
      <p:ext uri="{BB962C8B-B14F-4D97-AF65-F5344CB8AC3E}">
        <p14:creationId xmlns:p14="http://schemas.microsoft.com/office/powerpoint/2010/main" val="7898985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A81A1-E21D-FF4E-4ED8-4F4CBA5DFB22}"/>
              </a:ext>
            </a:extLst>
          </p:cNvPr>
          <p:cNvSpPr>
            <a:spLocks noGrp="1"/>
          </p:cNvSpPr>
          <p:nvPr>
            <p:ph type="title"/>
          </p:nvPr>
        </p:nvSpPr>
        <p:spPr/>
        <p:txBody>
          <a:bodyPr/>
          <a:lstStyle/>
          <a:p>
            <a:r>
              <a:rPr lang="en-US" dirty="0"/>
              <a:t>Creating a Component</a:t>
            </a:r>
          </a:p>
        </p:txBody>
      </p:sp>
      <p:sp>
        <p:nvSpPr>
          <p:cNvPr id="3" name="Content Placeholder 2">
            <a:extLst>
              <a:ext uri="{FF2B5EF4-FFF2-40B4-BE49-F238E27FC236}">
                <a16:creationId xmlns:a16="http://schemas.microsoft.com/office/drawing/2014/main" id="{E10D80D6-118F-3662-ED8A-AC3C1AC95804}"/>
              </a:ext>
            </a:extLst>
          </p:cNvPr>
          <p:cNvSpPr>
            <a:spLocks noGrp="1"/>
          </p:cNvSpPr>
          <p:nvPr>
            <p:ph idx="1"/>
          </p:nvPr>
        </p:nvSpPr>
        <p:spPr/>
        <p:txBody>
          <a:bodyPr/>
          <a:lstStyle/>
          <a:p>
            <a:r>
              <a:rPr lang="en-US" dirty="0"/>
              <a:t>To create a component</a:t>
            </a:r>
          </a:p>
          <a:p>
            <a:pPr lvl="1"/>
            <a:r>
              <a:rPr lang="en-US" dirty="0"/>
              <a:t>Highlight nodes to be included</a:t>
            </a:r>
          </a:p>
          <a:p>
            <a:pPr lvl="1"/>
            <a:r>
              <a:rPr lang="en-US" dirty="0"/>
              <a:t>Right-click, select Create Component</a:t>
            </a:r>
          </a:p>
          <a:p>
            <a:pPr lvl="1"/>
            <a:r>
              <a:rPr lang="en-US" dirty="0"/>
              <a:t>Give it a descriptive name</a:t>
            </a:r>
          </a:p>
          <a:p>
            <a:pPr lvl="1"/>
            <a:endParaRPr lang="en-US" dirty="0"/>
          </a:p>
        </p:txBody>
      </p:sp>
      <p:pic>
        <p:nvPicPr>
          <p:cNvPr id="5" name="Picture 4">
            <a:extLst>
              <a:ext uri="{FF2B5EF4-FFF2-40B4-BE49-F238E27FC236}">
                <a16:creationId xmlns:a16="http://schemas.microsoft.com/office/drawing/2014/main" id="{ED5CD988-B105-DB37-8EE3-23F8879C08F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74370" y="2251994"/>
            <a:ext cx="3933424" cy="2550849"/>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FCC50094-D6D2-9D13-1C2D-0371067F360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80605" y="3391898"/>
            <a:ext cx="1286054" cy="797916"/>
          </a:xfrm>
          <a:prstGeom prst="rect">
            <a:avLst/>
          </a:prstGeom>
        </p:spPr>
      </p:pic>
      <p:sp>
        <p:nvSpPr>
          <p:cNvPr id="7" name="Arrow: Right 6">
            <a:extLst>
              <a:ext uri="{FF2B5EF4-FFF2-40B4-BE49-F238E27FC236}">
                <a16:creationId xmlns:a16="http://schemas.microsoft.com/office/drawing/2014/main" id="{F4CC582A-7887-AB5E-C0EF-29A65A656FB5}"/>
              </a:ext>
            </a:extLst>
          </p:cNvPr>
          <p:cNvSpPr/>
          <p:nvPr/>
        </p:nvSpPr>
        <p:spPr>
          <a:xfrm>
            <a:off x="5942403" y="3749878"/>
            <a:ext cx="646922"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Tree>
    <p:extLst>
      <p:ext uri="{BB962C8B-B14F-4D97-AF65-F5344CB8AC3E}">
        <p14:creationId xmlns:p14="http://schemas.microsoft.com/office/powerpoint/2010/main" val="11715659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17F2A-AC73-43B3-EF70-11A31CDFF8C3}"/>
              </a:ext>
            </a:extLst>
          </p:cNvPr>
          <p:cNvSpPr>
            <a:spLocks noGrp="1"/>
          </p:cNvSpPr>
          <p:nvPr>
            <p:ph type="title"/>
          </p:nvPr>
        </p:nvSpPr>
        <p:spPr/>
        <p:txBody>
          <a:bodyPr/>
          <a:lstStyle/>
          <a:p>
            <a:r>
              <a:rPr lang="en-US" dirty="0"/>
              <a:t>Editing a Component</a:t>
            </a:r>
          </a:p>
        </p:txBody>
      </p:sp>
      <p:sp>
        <p:nvSpPr>
          <p:cNvPr id="3" name="Content Placeholder 2">
            <a:extLst>
              <a:ext uri="{FF2B5EF4-FFF2-40B4-BE49-F238E27FC236}">
                <a16:creationId xmlns:a16="http://schemas.microsoft.com/office/drawing/2014/main" id="{629CD973-C8BE-BF9E-3453-DEBF67BC3027}"/>
              </a:ext>
            </a:extLst>
          </p:cNvPr>
          <p:cNvSpPr>
            <a:spLocks noGrp="1"/>
          </p:cNvSpPr>
          <p:nvPr>
            <p:ph idx="1"/>
          </p:nvPr>
        </p:nvSpPr>
        <p:spPr/>
        <p:txBody>
          <a:bodyPr/>
          <a:lstStyle/>
          <a:p>
            <a:r>
              <a:rPr lang="en-US" dirty="0"/>
              <a:t>To see inside the component and edit,</a:t>
            </a:r>
          </a:p>
          <a:p>
            <a:pPr lvl="1"/>
            <a:r>
              <a:rPr lang="en-US" dirty="0"/>
              <a:t>Right click the component, Component </a:t>
            </a:r>
            <a:r>
              <a:rPr lang="en-US" dirty="0">
                <a:sym typeface="Wingdings" panose="05000000000000000000" pitchFamily="2" charset="2"/>
              </a:rPr>
              <a:t> Open</a:t>
            </a:r>
          </a:p>
          <a:p>
            <a:pPr lvl="1"/>
            <a:r>
              <a:rPr lang="en-US" dirty="0">
                <a:sym typeface="Wingdings" panose="05000000000000000000" pitchFamily="2" charset="2"/>
              </a:rPr>
              <a:t>The content of the component is displayed in a new tab on the Workflow Editor</a:t>
            </a:r>
            <a:r>
              <a:rPr lang="en-US" dirty="0"/>
              <a:t> </a:t>
            </a:r>
          </a:p>
        </p:txBody>
      </p:sp>
      <p:pic>
        <p:nvPicPr>
          <p:cNvPr id="5" name="Picture 4">
            <a:extLst>
              <a:ext uri="{FF2B5EF4-FFF2-40B4-BE49-F238E27FC236}">
                <a16:creationId xmlns:a16="http://schemas.microsoft.com/office/drawing/2014/main" id="{C61881C1-8946-D484-7F12-1B14EF5A03A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97545" y="1899938"/>
            <a:ext cx="3728869" cy="3089219"/>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89D4BB73-7E08-D2B9-98AE-C1816D19D4D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977415" y="2083422"/>
            <a:ext cx="3940638" cy="250712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49197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4F800D-D109-BE35-A0FB-6EC1658DA953}"/>
              </a:ext>
            </a:extLst>
          </p:cNvPr>
          <p:cNvSpPr>
            <a:spLocks noGrp="1"/>
          </p:cNvSpPr>
          <p:nvPr>
            <p:ph type="title"/>
          </p:nvPr>
        </p:nvSpPr>
        <p:spPr/>
        <p:txBody>
          <a:bodyPr/>
          <a:lstStyle/>
          <a:p>
            <a:r>
              <a:rPr lang="en-US" dirty="0"/>
              <a:t>Installing Extensions</a:t>
            </a:r>
          </a:p>
        </p:txBody>
      </p:sp>
      <p:sp>
        <p:nvSpPr>
          <p:cNvPr id="4" name="Content Placeholder 3">
            <a:extLst>
              <a:ext uri="{FF2B5EF4-FFF2-40B4-BE49-F238E27FC236}">
                <a16:creationId xmlns:a16="http://schemas.microsoft.com/office/drawing/2014/main" id="{0B76084F-76CA-0FC6-C2A4-D202332425DC}"/>
              </a:ext>
            </a:extLst>
          </p:cNvPr>
          <p:cNvSpPr>
            <a:spLocks noGrp="1"/>
          </p:cNvSpPr>
          <p:nvPr>
            <p:ph idx="1"/>
          </p:nvPr>
        </p:nvSpPr>
        <p:spPr/>
        <p:txBody>
          <a:bodyPr/>
          <a:lstStyle/>
          <a:p>
            <a:r>
              <a:rPr lang="en-US" dirty="0"/>
              <a:t>Q: What is an extension?</a:t>
            </a:r>
          </a:p>
          <a:p>
            <a:r>
              <a:rPr lang="en-US" dirty="0"/>
              <a:t>A: A set of special nodes specialized for certain tasks (e.g., text processing, image processing).</a:t>
            </a:r>
          </a:p>
          <a:p>
            <a:endParaRPr lang="en-US" dirty="0"/>
          </a:p>
          <a:p>
            <a:r>
              <a:rPr lang="en-US" dirty="0"/>
              <a:t>Open “00 Install Extensions” workflow</a:t>
            </a:r>
          </a:p>
          <a:p>
            <a:pPr lvl="1"/>
            <a:r>
              <a:rPr lang="en-US" dirty="0"/>
              <a:t>Error message that you don’t have some extensions</a:t>
            </a:r>
          </a:p>
          <a:p>
            <a:pPr lvl="1"/>
            <a:r>
              <a:rPr lang="en-US" dirty="0"/>
              <a:t>Prompt you to install extensions </a:t>
            </a:r>
            <a:r>
              <a:rPr lang="en-US" dirty="0">
                <a:sym typeface="Wingdings" panose="05000000000000000000" pitchFamily="2" charset="2"/>
              </a:rPr>
              <a:t> Follow the instructions</a:t>
            </a:r>
          </a:p>
          <a:p>
            <a:pPr lvl="1"/>
            <a:r>
              <a:rPr lang="en-US" dirty="0">
                <a:sym typeface="Wingdings" panose="05000000000000000000" pitchFamily="2" charset="2"/>
              </a:rPr>
              <a:t>Restart KNIME (not the computer) when installation is completed</a:t>
            </a:r>
          </a:p>
          <a:p>
            <a:r>
              <a:rPr lang="en-US" dirty="0">
                <a:sym typeface="Wingdings" panose="05000000000000000000" pitchFamily="2" charset="2"/>
              </a:rPr>
              <a:t>You need:</a:t>
            </a:r>
          </a:p>
          <a:p>
            <a:pPr lvl="1"/>
            <a:r>
              <a:rPr lang="en-US" dirty="0">
                <a:sym typeface="Wingdings" panose="05000000000000000000" pitchFamily="2" charset="2"/>
              </a:rPr>
              <a:t>KNIME </a:t>
            </a:r>
            <a:r>
              <a:rPr lang="en-US" dirty="0" err="1">
                <a:sym typeface="Wingdings" panose="05000000000000000000" pitchFamily="2" charset="2"/>
              </a:rPr>
              <a:t>Textprocessing</a:t>
            </a:r>
            <a:r>
              <a:rPr lang="en-US" dirty="0">
                <a:sym typeface="Wingdings" panose="05000000000000000000" pitchFamily="2" charset="2"/>
              </a:rPr>
              <a:t> extension</a:t>
            </a:r>
          </a:p>
          <a:p>
            <a:pPr lvl="1"/>
            <a:r>
              <a:rPr lang="en-US" dirty="0">
                <a:sym typeface="Wingdings" panose="05000000000000000000" pitchFamily="2" charset="2"/>
              </a:rPr>
              <a:t>KNIME JavaScript Views extension</a:t>
            </a:r>
          </a:p>
        </p:txBody>
      </p:sp>
    </p:spTree>
    <p:extLst>
      <p:ext uri="{BB962C8B-B14F-4D97-AF65-F5344CB8AC3E}">
        <p14:creationId xmlns:p14="http://schemas.microsoft.com/office/powerpoint/2010/main" val="38424247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E57B7-7BC5-D63A-0BE4-EECF38CF42E6}"/>
              </a:ext>
            </a:extLst>
          </p:cNvPr>
          <p:cNvSpPr>
            <a:spLocks noGrp="1"/>
          </p:cNvSpPr>
          <p:nvPr>
            <p:ph type="title"/>
          </p:nvPr>
        </p:nvSpPr>
        <p:spPr/>
        <p:txBody>
          <a:bodyPr/>
          <a:lstStyle/>
          <a:p>
            <a:r>
              <a:rPr lang="en-US" dirty="0"/>
              <a:t>Configuring a Composite View</a:t>
            </a:r>
          </a:p>
        </p:txBody>
      </p:sp>
      <p:sp>
        <p:nvSpPr>
          <p:cNvPr id="3" name="Content Placeholder 2">
            <a:extLst>
              <a:ext uri="{FF2B5EF4-FFF2-40B4-BE49-F238E27FC236}">
                <a16:creationId xmlns:a16="http://schemas.microsoft.com/office/drawing/2014/main" id="{2F5F6FBC-90EB-DC5B-A986-5A754F3E4C8F}"/>
              </a:ext>
            </a:extLst>
          </p:cNvPr>
          <p:cNvSpPr>
            <a:spLocks noGrp="1"/>
          </p:cNvSpPr>
          <p:nvPr>
            <p:ph idx="1"/>
          </p:nvPr>
        </p:nvSpPr>
        <p:spPr/>
        <p:txBody>
          <a:bodyPr/>
          <a:lstStyle/>
          <a:p>
            <a:r>
              <a:rPr lang="en-US" dirty="0"/>
              <a:t>Open the component, and click on</a:t>
            </a:r>
          </a:p>
          <a:p>
            <a:endParaRPr lang="en-US" dirty="0"/>
          </a:p>
          <a:p>
            <a:pPr marL="0" indent="0">
              <a:buNone/>
            </a:pPr>
            <a:endParaRPr lang="en-US" dirty="0"/>
          </a:p>
          <a:p>
            <a:r>
              <a:rPr lang="en-US" dirty="0"/>
              <a:t>It opens the layout editor window</a:t>
            </a:r>
          </a:p>
          <a:p>
            <a:pPr lvl="1"/>
            <a:r>
              <a:rPr lang="en-US" dirty="0"/>
              <a:t>It shows an overview of where individual views are displayed in a composite view </a:t>
            </a:r>
          </a:p>
        </p:txBody>
      </p:sp>
      <p:pic>
        <p:nvPicPr>
          <p:cNvPr id="8" name="Picture 7">
            <a:extLst>
              <a:ext uri="{FF2B5EF4-FFF2-40B4-BE49-F238E27FC236}">
                <a16:creationId xmlns:a16="http://schemas.microsoft.com/office/drawing/2014/main" id="{51428A52-AF88-AC40-0C7F-5ED1845C239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114971" y="2571750"/>
            <a:ext cx="2972689" cy="2222100"/>
          </a:xfrm>
          <a:prstGeom prst="rect">
            <a:avLst/>
          </a:prstGeom>
          <a:effectLst>
            <a:outerShdw blurRad="50800" dist="38100" dir="2700000" algn="tl" rotWithShape="0">
              <a:prstClr val="black">
                <a:alpha val="40000"/>
              </a:prstClr>
            </a:outerShdw>
          </a:effectLst>
        </p:spPr>
      </p:pic>
      <p:grpSp>
        <p:nvGrpSpPr>
          <p:cNvPr id="6" name="Group 5">
            <a:extLst>
              <a:ext uri="{FF2B5EF4-FFF2-40B4-BE49-F238E27FC236}">
                <a16:creationId xmlns:a16="http://schemas.microsoft.com/office/drawing/2014/main" id="{3177B105-BDED-FFF2-4D4B-1097D51E5575}"/>
              </a:ext>
            </a:extLst>
          </p:cNvPr>
          <p:cNvGrpSpPr/>
          <p:nvPr/>
        </p:nvGrpSpPr>
        <p:grpSpPr>
          <a:xfrm>
            <a:off x="3019229" y="1209123"/>
            <a:ext cx="3105542" cy="519738"/>
            <a:chOff x="2402997" y="1020198"/>
            <a:chExt cx="3105542" cy="519738"/>
          </a:xfrm>
        </p:grpSpPr>
        <p:pic>
          <p:nvPicPr>
            <p:cNvPr id="5" name="Picture 4">
              <a:extLst>
                <a:ext uri="{FF2B5EF4-FFF2-40B4-BE49-F238E27FC236}">
                  <a16:creationId xmlns:a16="http://schemas.microsoft.com/office/drawing/2014/main" id="{C9CEED14-BAB1-1421-5D09-066CDF0284D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402997" y="1020198"/>
              <a:ext cx="3105542" cy="519738"/>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DA3ABB5B-B382-9DA6-7639-DBF44746F6D1}"/>
                </a:ext>
              </a:extLst>
            </p:cNvPr>
            <p:cNvSpPr/>
            <p:nvPr/>
          </p:nvSpPr>
          <p:spPr>
            <a:xfrm>
              <a:off x="4255477" y="1212459"/>
              <a:ext cx="640080" cy="19694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Tree>
    <p:extLst>
      <p:ext uri="{BB962C8B-B14F-4D97-AF65-F5344CB8AC3E}">
        <p14:creationId xmlns:p14="http://schemas.microsoft.com/office/powerpoint/2010/main" val="7720652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08D18-889A-6B8C-EB00-BE423DCC1B49}"/>
              </a:ext>
            </a:extLst>
          </p:cNvPr>
          <p:cNvSpPr>
            <a:spLocks noGrp="1"/>
          </p:cNvSpPr>
          <p:nvPr>
            <p:ph type="title"/>
          </p:nvPr>
        </p:nvSpPr>
        <p:spPr/>
        <p:txBody>
          <a:bodyPr/>
          <a:lstStyle/>
          <a:p>
            <a:r>
              <a:rPr lang="en-US" dirty="0"/>
              <a:t>Configuring a Composite View</a:t>
            </a:r>
          </a:p>
        </p:txBody>
      </p:sp>
      <p:pic>
        <p:nvPicPr>
          <p:cNvPr id="4" name="Picture 3">
            <a:extLst>
              <a:ext uri="{FF2B5EF4-FFF2-40B4-BE49-F238E27FC236}">
                <a16:creationId xmlns:a16="http://schemas.microsoft.com/office/drawing/2014/main" id="{351C1A4A-5613-AEB0-B545-7795240260D7}"/>
              </a:ext>
            </a:extLst>
          </p:cNvPr>
          <p:cNvPicPr>
            <a:picLocks noChangeAspect="1"/>
          </p:cNvPicPr>
          <p:nvPr/>
        </p:nvPicPr>
        <p:blipFill>
          <a:blip r:embed="rId2">
            <a:extLst>
              <a:ext uri="{28A0092B-C50C-407E-A947-70E740481C1C}">
                <a14:useLocalDpi xmlns:a14="http://schemas.microsoft.com/office/drawing/2010/main" val="0"/>
              </a:ext>
            </a:extLst>
          </a:blip>
          <a:srcRect t="6957" b="6957"/>
          <a:stretch/>
        </p:blipFill>
        <p:spPr>
          <a:xfrm>
            <a:off x="441649" y="840376"/>
            <a:ext cx="6447797" cy="3564062"/>
          </a:xfrm>
          <a:prstGeom prst="rect">
            <a:avLst/>
          </a:prstGeom>
          <a:effectLst>
            <a:outerShdw blurRad="50800" dist="38100" dir="2700000" algn="tl" rotWithShape="0">
              <a:prstClr val="black">
                <a:alpha val="40000"/>
              </a:prstClr>
            </a:outerShdw>
          </a:effectLst>
        </p:spPr>
      </p:pic>
      <p:sp>
        <p:nvSpPr>
          <p:cNvPr id="3" name="Rettangolo con angoli arrotondati 2">
            <a:extLst>
              <a:ext uri="{FF2B5EF4-FFF2-40B4-BE49-F238E27FC236}">
                <a16:creationId xmlns:a16="http://schemas.microsoft.com/office/drawing/2014/main" id="{A99F4CBE-5A45-E7AC-A32A-2AAA11832282}"/>
              </a:ext>
            </a:extLst>
          </p:cNvPr>
          <p:cNvSpPr/>
          <p:nvPr/>
        </p:nvSpPr>
        <p:spPr>
          <a:xfrm>
            <a:off x="5999872" y="1929912"/>
            <a:ext cx="220250" cy="23915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8" name="Fumetto: rettangolo con angoli arrotondati 7">
            <a:extLst>
              <a:ext uri="{FF2B5EF4-FFF2-40B4-BE49-F238E27FC236}">
                <a16:creationId xmlns:a16="http://schemas.microsoft.com/office/drawing/2014/main" id="{59766114-434E-0EDF-6644-9B3096FF6FBF}"/>
              </a:ext>
            </a:extLst>
          </p:cNvPr>
          <p:cNvSpPr/>
          <p:nvPr/>
        </p:nvSpPr>
        <p:spPr>
          <a:xfrm>
            <a:off x="7202658" y="840376"/>
            <a:ext cx="1584942" cy="1328687"/>
          </a:xfrm>
          <a:prstGeom prst="wedgeRoundRectCallout">
            <a:avLst>
              <a:gd name="adj1" fmla="val -104585"/>
              <a:gd name="adj2" fmla="val 3881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r>
              <a:rPr lang="en-US" sz="1400" dirty="0">
                <a:solidFill>
                  <a:schemeClr val="tx1"/>
                </a:solidFill>
              </a:rPr>
              <a:t>Removes a frame</a:t>
            </a:r>
          </a:p>
          <a:p>
            <a:r>
              <a:rPr lang="en-US" sz="1400" dirty="0">
                <a:solidFill>
                  <a:schemeClr val="tx1"/>
                </a:solidFill>
                <a:sym typeface="Wingdings" panose="05000000000000000000" pitchFamily="2" charset="2"/>
              </a:rPr>
              <a:t> Tag Cloud has no placement</a:t>
            </a:r>
            <a:endParaRPr lang="en-US" sz="1400" dirty="0">
              <a:solidFill>
                <a:schemeClr val="tx1"/>
              </a:solidFill>
            </a:endParaRPr>
          </a:p>
        </p:txBody>
      </p:sp>
    </p:spTree>
    <p:extLst>
      <p:ext uri="{BB962C8B-B14F-4D97-AF65-F5344CB8AC3E}">
        <p14:creationId xmlns:p14="http://schemas.microsoft.com/office/powerpoint/2010/main" val="13630983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F1518-7593-F4AE-102C-0A636087777C}"/>
              </a:ext>
            </a:extLst>
          </p:cNvPr>
          <p:cNvSpPr>
            <a:spLocks noGrp="1"/>
          </p:cNvSpPr>
          <p:nvPr>
            <p:ph type="title"/>
          </p:nvPr>
        </p:nvSpPr>
        <p:spPr/>
        <p:txBody>
          <a:bodyPr/>
          <a:lstStyle/>
          <a:p>
            <a:r>
              <a:rPr lang="en-US" dirty="0"/>
              <a:t>Configuring a Composite View</a:t>
            </a:r>
          </a:p>
        </p:txBody>
      </p:sp>
      <p:sp>
        <p:nvSpPr>
          <p:cNvPr id="5" name="Content Placeholder 4">
            <a:extLst>
              <a:ext uri="{FF2B5EF4-FFF2-40B4-BE49-F238E27FC236}">
                <a16:creationId xmlns:a16="http://schemas.microsoft.com/office/drawing/2014/main" id="{CA05C52A-7F1E-6205-A732-D64C66EF02B2}"/>
              </a:ext>
            </a:extLst>
          </p:cNvPr>
          <p:cNvSpPr>
            <a:spLocks noGrp="1"/>
          </p:cNvSpPr>
          <p:nvPr>
            <p:ph idx="1"/>
          </p:nvPr>
        </p:nvSpPr>
        <p:spPr/>
        <p:txBody>
          <a:bodyPr/>
          <a:lstStyle/>
          <a:p>
            <a:r>
              <a:rPr lang="en-US" dirty="0"/>
              <a:t>Now both Tag Cloud and Bar Chart have no placement</a:t>
            </a:r>
          </a:p>
          <a:p>
            <a:r>
              <a:rPr lang="en-US" dirty="0"/>
              <a:t>Add empty columns to place Tag Cloud and Bar Chart</a:t>
            </a:r>
          </a:p>
        </p:txBody>
      </p:sp>
      <p:grpSp>
        <p:nvGrpSpPr>
          <p:cNvPr id="6" name="Group 5">
            <a:extLst>
              <a:ext uri="{FF2B5EF4-FFF2-40B4-BE49-F238E27FC236}">
                <a16:creationId xmlns:a16="http://schemas.microsoft.com/office/drawing/2014/main" id="{7D446EA3-880C-BA8B-B5CB-6DF3AE58E384}"/>
              </a:ext>
            </a:extLst>
          </p:cNvPr>
          <p:cNvGrpSpPr>
            <a:grpSpLocks noChangeAspect="1"/>
          </p:cNvGrpSpPr>
          <p:nvPr/>
        </p:nvGrpSpPr>
        <p:grpSpPr>
          <a:xfrm>
            <a:off x="1349282" y="1630126"/>
            <a:ext cx="6445436" cy="3227965"/>
            <a:chOff x="904127" y="1402374"/>
            <a:chExt cx="7120727" cy="3566160"/>
          </a:xfrm>
        </p:grpSpPr>
        <p:pic>
          <p:nvPicPr>
            <p:cNvPr id="4" name="Picture 3">
              <a:extLst>
                <a:ext uri="{FF2B5EF4-FFF2-40B4-BE49-F238E27FC236}">
                  <a16:creationId xmlns:a16="http://schemas.microsoft.com/office/drawing/2014/main" id="{CE55EC35-4763-2BFF-6DCB-75A3340E3FCA}"/>
                </a:ext>
              </a:extLst>
            </p:cNvPr>
            <p:cNvPicPr>
              <a:picLocks noChangeAspect="1"/>
            </p:cNvPicPr>
            <p:nvPr/>
          </p:nvPicPr>
          <p:blipFill rotWithShape="1">
            <a:blip r:embed="rId2">
              <a:extLst>
                <a:ext uri="{28A0092B-C50C-407E-A947-70E740481C1C}">
                  <a14:useLocalDpi xmlns:a14="http://schemas.microsoft.com/office/drawing/2010/main" val="0"/>
                </a:ext>
              </a:extLst>
            </a:blip>
            <a:srcRect t="222" b="212"/>
            <a:stretch/>
          </p:blipFill>
          <p:spPr>
            <a:xfrm>
              <a:off x="904127" y="1402374"/>
              <a:ext cx="7120727" cy="3566160"/>
            </a:xfrm>
            <a:prstGeom prst="rect">
              <a:avLst/>
            </a:prstGeom>
            <a:effectLst>
              <a:outerShdw blurRad="50800" dist="38100" dir="2700000" algn="tl" rotWithShape="0">
                <a:prstClr val="black">
                  <a:alpha val="40000"/>
                </a:prstClr>
              </a:outerShdw>
            </a:effectLst>
          </p:spPr>
        </p:pic>
        <p:sp>
          <p:nvSpPr>
            <p:cNvPr id="3" name="Rettangolo con angoli arrotondati 2">
              <a:extLst>
                <a:ext uri="{FF2B5EF4-FFF2-40B4-BE49-F238E27FC236}">
                  <a16:creationId xmlns:a16="http://schemas.microsoft.com/office/drawing/2014/main" id="{2C44F701-8B9F-CBEC-E1E0-62D8F6A40FE1}"/>
                </a:ext>
              </a:extLst>
            </p:cNvPr>
            <p:cNvSpPr/>
            <p:nvPr/>
          </p:nvSpPr>
          <p:spPr>
            <a:xfrm>
              <a:off x="7408210" y="2539041"/>
              <a:ext cx="211015" cy="21785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
        <p:nvSpPr>
          <p:cNvPr id="9" name="Fumetto: rettangolo con angoli arrotondati 8">
            <a:extLst>
              <a:ext uri="{FF2B5EF4-FFF2-40B4-BE49-F238E27FC236}">
                <a16:creationId xmlns:a16="http://schemas.microsoft.com/office/drawing/2014/main" id="{7F99CC08-CBB9-EC26-345D-BE0EF3830D43}"/>
              </a:ext>
            </a:extLst>
          </p:cNvPr>
          <p:cNvSpPr/>
          <p:nvPr/>
        </p:nvSpPr>
        <p:spPr>
          <a:xfrm>
            <a:off x="4510732" y="3357782"/>
            <a:ext cx="2595489" cy="407964"/>
          </a:xfrm>
          <a:prstGeom prst="wedgeRoundRectCallout">
            <a:avLst>
              <a:gd name="adj1" fmla="val 53435"/>
              <a:gd name="adj2" fmla="val -166230"/>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Adds a column to a frame</a:t>
            </a:r>
          </a:p>
        </p:txBody>
      </p:sp>
    </p:spTree>
    <p:extLst>
      <p:ext uri="{BB962C8B-B14F-4D97-AF65-F5344CB8AC3E}">
        <p14:creationId xmlns:p14="http://schemas.microsoft.com/office/powerpoint/2010/main" val="31434060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C3663-7AA7-5E44-758A-6CC6E05A03B9}"/>
              </a:ext>
            </a:extLst>
          </p:cNvPr>
          <p:cNvSpPr>
            <a:spLocks noGrp="1"/>
          </p:cNvSpPr>
          <p:nvPr>
            <p:ph type="title"/>
          </p:nvPr>
        </p:nvSpPr>
        <p:spPr/>
        <p:txBody>
          <a:bodyPr/>
          <a:lstStyle/>
          <a:p>
            <a:r>
              <a:rPr lang="en-US" dirty="0"/>
              <a:t>Configuring a Composite View</a:t>
            </a:r>
          </a:p>
        </p:txBody>
      </p:sp>
      <p:sp>
        <p:nvSpPr>
          <p:cNvPr id="3" name="Content Placeholder 2">
            <a:extLst>
              <a:ext uri="{FF2B5EF4-FFF2-40B4-BE49-F238E27FC236}">
                <a16:creationId xmlns:a16="http://schemas.microsoft.com/office/drawing/2014/main" id="{02E720B5-947C-1335-FC32-E72FF3DED195}"/>
              </a:ext>
            </a:extLst>
          </p:cNvPr>
          <p:cNvSpPr>
            <a:spLocks noGrp="1"/>
          </p:cNvSpPr>
          <p:nvPr>
            <p:ph idx="1"/>
          </p:nvPr>
        </p:nvSpPr>
        <p:spPr/>
        <p:txBody>
          <a:bodyPr/>
          <a:lstStyle/>
          <a:p>
            <a:r>
              <a:rPr lang="en-US" dirty="0"/>
              <a:t>Placing Tag Cloud and Bar Chart, side by side</a:t>
            </a:r>
          </a:p>
          <a:p>
            <a:pPr lvl="1"/>
            <a:r>
              <a:rPr lang="en-US" dirty="0"/>
              <a:t>By dragging them into the columns</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Let’s execute the component and open the composite view!</a:t>
            </a:r>
          </a:p>
        </p:txBody>
      </p:sp>
      <p:pic>
        <p:nvPicPr>
          <p:cNvPr id="5" name="Picture 4">
            <a:extLst>
              <a:ext uri="{FF2B5EF4-FFF2-40B4-BE49-F238E27FC236}">
                <a16:creationId xmlns:a16="http://schemas.microsoft.com/office/drawing/2014/main" id="{81D19F63-2B60-571F-8790-4B97E754F2EA}"/>
              </a:ext>
            </a:extLst>
          </p:cNvPr>
          <p:cNvPicPr>
            <a:picLocks noChangeAspect="1"/>
          </p:cNvPicPr>
          <p:nvPr/>
        </p:nvPicPr>
        <p:blipFill rotWithShape="1">
          <a:blip r:embed="rId2">
            <a:extLst>
              <a:ext uri="{28A0092B-C50C-407E-A947-70E740481C1C}">
                <a14:useLocalDpi xmlns:a14="http://schemas.microsoft.com/office/drawing/2010/main" val="0"/>
              </a:ext>
            </a:extLst>
          </a:blip>
          <a:srcRect t="-1470" b="-408"/>
          <a:stretch/>
        </p:blipFill>
        <p:spPr>
          <a:xfrm>
            <a:off x="1634302" y="1530207"/>
            <a:ext cx="5875395" cy="270609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04760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B1CB0-2E3E-5D53-D5C3-E6BB6CE9EE10}"/>
              </a:ext>
            </a:extLst>
          </p:cNvPr>
          <p:cNvSpPr>
            <a:spLocks noGrp="1"/>
          </p:cNvSpPr>
          <p:nvPr>
            <p:ph type="title"/>
          </p:nvPr>
        </p:nvSpPr>
        <p:spPr/>
        <p:txBody>
          <a:bodyPr/>
          <a:lstStyle/>
          <a:p>
            <a:r>
              <a:rPr lang="en-US" dirty="0"/>
              <a:t>Configuring a Composite View</a:t>
            </a:r>
          </a:p>
        </p:txBody>
      </p:sp>
      <p:sp>
        <p:nvSpPr>
          <p:cNvPr id="3" name="Content Placeholder 2">
            <a:extLst>
              <a:ext uri="{FF2B5EF4-FFF2-40B4-BE49-F238E27FC236}">
                <a16:creationId xmlns:a16="http://schemas.microsoft.com/office/drawing/2014/main" id="{A8CE16FB-B522-16D3-235D-6DAE7950F705}"/>
              </a:ext>
            </a:extLst>
          </p:cNvPr>
          <p:cNvSpPr>
            <a:spLocks noGrp="1"/>
          </p:cNvSpPr>
          <p:nvPr>
            <p:ph idx="1"/>
          </p:nvPr>
        </p:nvSpPr>
        <p:spPr/>
        <p:txBody>
          <a:bodyPr/>
          <a:lstStyle/>
          <a:p>
            <a:r>
              <a:rPr lang="en-US" dirty="0"/>
              <a:t>Individual views look somewhat squished</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5" name="Picture 4">
            <a:extLst>
              <a:ext uri="{FF2B5EF4-FFF2-40B4-BE49-F238E27FC236}">
                <a16:creationId xmlns:a16="http://schemas.microsoft.com/office/drawing/2014/main" id="{14EC3B10-513C-5E5A-60A7-7C2CA9DD6F5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382910" y="1379382"/>
            <a:ext cx="4378180" cy="329880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538925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DA715-D138-B2B5-137F-C6B6DA24F72C}"/>
              </a:ext>
            </a:extLst>
          </p:cNvPr>
          <p:cNvSpPr>
            <a:spLocks noGrp="1"/>
          </p:cNvSpPr>
          <p:nvPr>
            <p:ph type="title"/>
          </p:nvPr>
        </p:nvSpPr>
        <p:spPr/>
        <p:txBody>
          <a:bodyPr/>
          <a:lstStyle/>
          <a:p>
            <a:r>
              <a:rPr lang="en-US" dirty="0"/>
              <a:t>Configuring a Composite View</a:t>
            </a:r>
          </a:p>
        </p:txBody>
      </p:sp>
      <p:sp>
        <p:nvSpPr>
          <p:cNvPr id="3" name="Content Placeholder 2">
            <a:extLst>
              <a:ext uri="{FF2B5EF4-FFF2-40B4-BE49-F238E27FC236}">
                <a16:creationId xmlns:a16="http://schemas.microsoft.com/office/drawing/2014/main" id="{89FAA2BC-01AF-0284-EEFC-91BB9C1C8C71}"/>
              </a:ext>
            </a:extLst>
          </p:cNvPr>
          <p:cNvSpPr>
            <a:spLocks noGrp="1"/>
          </p:cNvSpPr>
          <p:nvPr>
            <p:ph idx="1"/>
          </p:nvPr>
        </p:nvSpPr>
        <p:spPr/>
        <p:txBody>
          <a:bodyPr/>
          <a:lstStyle/>
          <a:p>
            <a:r>
              <a:rPr lang="en-US" dirty="0"/>
              <a:t>Let’s adjust the aspect ratio of individual views</a:t>
            </a:r>
          </a:p>
          <a:p>
            <a:pPr marL="0" indent="0">
              <a:buNone/>
            </a:pPr>
            <a:endParaRPr lang="en-US" dirty="0"/>
          </a:p>
        </p:txBody>
      </p:sp>
      <p:grpSp>
        <p:nvGrpSpPr>
          <p:cNvPr id="7" name="Group 6">
            <a:extLst>
              <a:ext uri="{FF2B5EF4-FFF2-40B4-BE49-F238E27FC236}">
                <a16:creationId xmlns:a16="http://schemas.microsoft.com/office/drawing/2014/main" id="{3BD6821A-06E1-7F8C-BD3A-1D5119FB3202}"/>
              </a:ext>
            </a:extLst>
          </p:cNvPr>
          <p:cNvGrpSpPr>
            <a:grpSpLocks noChangeAspect="1"/>
          </p:cNvGrpSpPr>
          <p:nvPr/>
        </p:nvGrpSpPr>
        <p:grpSpPr>
          <a:xfrm>
            <a:off x="1300091" y="1356908"/>
            <a:ext cx="6543817" cy="3214732"/>
            <a:chOff x="1045028" y="1184706"/>
            <a:chExt cx="7554300" cy="3711144"/>
          </a:xfrm>
        </p:grpSpPr>
        <p:pic>
          <p:nvPicPr>
            <p:cNvPr id="5" name="Picture 4">
              <a:extLst>
                <a:ext uri="{FF2B5EF4-FFF2-40B4-BE49-F238E27FC236}">
                  <a16:creationId xmlns:a16="http://schemas.microsoft.com/office/drawing/2014/main" id="{88EC0801-B493-1743-2349-C43E3003F4A0}"/>
                </a:ext>
              </a:extLst>
            </p:cNvPr>
            <p:cNvPicPr>
              <a:picLocks noChangeAspect="1"/>
            </p:cNvPicPr>
            <p:nvPr/>
          </p:nvPicPr>
          <p:blipFill rotWithShape="1">
            <a:blip r:embed="rId2">
              <a:extLst>
                <a:ext uri="{28A0092B-C50C-407E-A947-70E740481C1C}">
                  <a14:useLocalDpi xmlns:a14="http://schemas.microsoft.com/office/drawing/2010/main" val="0"/>
                </a:ext>
              </a:extLst>
            </a:blip>
            <a:srcRect l="186" t="-174" r="-186" b="34454"/>
            <a:stretch/>
          </p:blipFill>
          <p:spPr>
            <a:xfrm>
              <a:off x="1045028" y="1184706"/>
              <a:ext cx="7554300" cy="3711144"/>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20B7384E-8157-6AA8-93D9-F5E07862047B}"/>
                </a:ext>
              </a:extLst>
            </p:cNvPr>
            <p:cNvSpPr/>
            <p:nvPr/>
          </p:nvSpPr>
          <p:spPr>
            <a:xfrm>
              <a:off x="5317588" y="2316774"/>
              <a:ext cx="175846" cy="190439"/>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8" name="Rettangolo con angoli arrotondati 7">
              <a:extLst>
                <a:ext uri="{FF2B5EF4-FFF2-40B4-BE49-F238E27FC236}">
                  <a16:creationId xmlns:a16="http://schemas.microsoft.com/office/drawing/2014/main" id="{A66182D9-9F96-D381-3D5F-4870BDE42062}"/>
                </a:ext>
              </a:extLst>
            </p:cNvPr>
            <p:cNvSpPr/>
            <p:nvPr/>
          </p:nvSpPr>
          <p:spPr>
            <a:xfrm>
              <a:off x="6759527" y="2527692"/>
              <a:ext cx="407963" cy="267383"/>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Tree>
    <p:extLst>
      <p:ext uri="{BB962C8B-B14F-4D97-AF65-F5344CB8AC3E}">
        <p14:creationId xmlns:p14="http://schemas.microsoft.com/office/powerpoint/2010/main" val="9774204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E4F54-4EC1-ADAA-9AD1-37BF09BA97F4}"/>
              </a:ext>
            </a:extLst>
          </p:cNvPr>
          <p:cNvSpPr>
            <a:spLocks noGrp="1"/>
          </p:cNvSpPr>
          <p:nvPr>
            <p:ph type="title"/>
          </p:nvPr>
        </p:nvSpPr>
        <p:spPr/>
        <p:txBody>
          <a:bodyPr/>
          <a:lstStyle/>
          <a:p>
            <a:r>
              <a:rPr lang="en-US" dirty="0"/>
              <a:t>Configuring a Composite View</a:t>
            </a:r>
          </a:p>
        </p:txBody>
      </p:sp>
      <p:pic>
        <p:nvPicPr>
          <p:cNvPr id="4" name="Picture 3">
            <a:extLst>
              <a:ext uri="{FF2B5EF4-FFF2-40B4-BE49-F238E27FC236}">
                <a16:creationId xmlns:a16="http://schemas.microsoft.com/office/drawing/2014/main" id="{8672EF18-6A69-B988-0B1D-E50BB15B669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96380" y="967328"/>
            <a:ext cx="6751240" cy="368081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62231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1CAA2D4-9CEB-8B7F-25D8-F72508D0115E}"/>
              </a:ext>
            </a:extLst>
          </p:cNvPr>
          <p:cNvSpPr>
            <a:spLocks noGrp="1"/>
          </p:cNvSpPr>
          <p:nvPr>
            <p:ph type="title"/>
          </p:nvPr>
        </p:nvSpPr>
        <p:spPr/>
        <p:txBody>
          <a:bodyPr/>
          <a:lstStyle/>
          <a:p>
            <a:r>
              <a:rPr lang="en-US" dirty="0"/>
              <a:t>What is Word Cloud</a:t>
            </a:r>
          </a:p>
        </p:txBody>
      </p:sp>
      <p:sp>
        <p:nvSpPr>
          <p:cNvPr id="4" name="Content Placeholder 3">
            <a:extLst>
              <a:ext uri="{FF2B5EF4-FFF2-40B4-BE49-F238E27FC236}">
                <a16:creationId xmlns:a16="http://schemas.microsoft.com/office/drawing/2014/main" id="{9564969F-9FC7-D3E6-3952-14A12A77EFB6}"/>
              </a:ext>
            </a:extLst>
          </p:cNvPr>
          <p:cNvSpPr>
            <a:spLocks noGrp="1"/>
          </p:cNvSpPr>
          <p:nvPr>
            <p:ph idx="1"/>
          </p:nvPr>
        </p:nvSpPr>
        <p:spPr/>
        <p:txBody>
          <a:bodyPr/>
          <a:lstStyle/>
          <a:p>
            <a:r>
              <a:rPr lang="en-US" dirty="0"/>
              <a:t>A cloud of words appearing in a document data</a:t>
            </a:r>
          </a:p>
          <a:p>
            <a:r>
              <a:rPr lang="en-US" dirty="0"/>
              <a:t>Location, orientation, &amp; color – randomly chosen</a:t>
            </a:r>
          </a:p>
          <a:p>
            <a:r>
              <a:rPr lang="en-US" dirty="0"/>
              <a:t>Size of words – proportional to its frequency in the document</a:t>
            </a:r>
          </a:p>
        </p:txBody>
      </p:sp>
      <p:pic>
        <p:nvPicPr>
          <p:cNvPr id="6" name="Graphic 5">
            <a:extLst>
              <a:ext uri="{FF2B5EF4-FFF2-40B4-BE49-F238E27FC236}">
                <a16:creationId xmlns:a16="http://schemas.microsoft.com/office/drawing/2014/main" id="{81066072-8720-B050-1C50-6992AB2C9C65}"/>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9196" t="17483" r="5765" b="18272"/>
          <a:stretch/>
        </p:blipFill>
        <p:spPr>
          <a:xfrm>
            <a:off x="1023301" y="1962568"/>
            <a:ext cx="3267544" cy="2098107"/>
          </a:xfrm>
          <a:prstGeom prst="rect">
            <a:avLst/>
          </a:prstGeom>
          <a:effectLst/>
        </p:spPr>
      </p:pic>
      <p:pic>
        <p:nvPicPr>
          <p:cNvPr id="8" name="Graphic 7">
            <a:extLst>
              <a:ext uri="{FF2B5EF4-FFF2-40B4-BE49-F238E27FC236}">
                <a16:creationId xmlns:a16="http://schemas.microsoft.com/office/drawing/2014/main" id="{4BD0E426-C390-87FB-ADE5-5DCFD81F21EF}"/>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6937" t="6885" r="12535" b="4250"/>
          <a:stretch/>
        </p:blipFill>
        <p:spPr>
          <a:xfrm>
            <a:off x="5070315" y="1984929"/>
            <a:ext cx="2735689" cy="2264208"/>
          </a:xfrm>
          <a:prstGeom prst="rect">
            <a:avLst/>
          </a:prstGeom>
        </p:spPr>
      </p:pic>
      <p:sp>
        <p:nvSpPr>
          <p:cNvPr id="2" name="Fumetto: rettangolo con angoli arrotondati 1">
            <a:extLst>
              <a:ext uri="{FF2B5EF4-FFF2-40B4-BE49-F238E27FC236}">
                <a16:creationId xmlns:a16="http://schemas.microsoft.com/office/drawing/2014/main" id="{4D37673D-3B43-5938-0F1F-C20315048505}"/>
              </a:ext>
            </a:extLst>
          </p:cNvPr>
          <p:cNvSpPr/>
          <p:nvPr/>
        </p:nvSpPr>
        <p:spPr>
          <a:xfrm>
            <a:off x="1774964" y="4298132"/>
            <a:ext cx="1920422" cy="482393"/>
          </a:xfrm>
          <a:prstGeom prst="wedgeRoundRectCallout">
            <a:avLst>
              <a:gd name="adj1" fmla="val -20340"/>
              <a:gd name="adj2" fmla="val 4862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Stand by me</a:t>
            </a:r>
          </a:p>
          <a:p>
            <a:pPr algn="ctr"/>
            <a:r>
              <a:rPr lang="en-US" sz="1100" dirty="0">
                <a:solidFill>
                  <a:schemeClr val="tx1"/>
                </a:solidFill>
              </a:rPr>
              <a:t>Ben E King</a:t>
            </a:r>
          </a:p>
        </p:txBody>
      </p:sp>
      <p:sp>
        <p:nvSpPr>
          <p:cNvPr id="5" name="Fumetto: rettangolo con angoli arrotondati 4">
            <a:extLst>
              <a:ext uri="{FF2B5EF4-FFF2-40B4-BE49-F238E27FC236}">
                <a16:creationId xmlns:a16="http://schemas.microsoft.com/office/drawing/2014/main" id="{86E3C7D5-8B0F-2B08-FFAD-FF2C21E2C976}"/>
              </a:ext>
            </a:extLst>
          </p:cNvPr>
          <p:cNvSpPr/>
          <p:nvPr/>
        </p:nvSpPr>
        <p:spPr>
          <a:xfrm>
            <a:off x="5531743" y="4268638"/>
            <a:ext cx="1994651" cy="547015"/>
          </a:xfrm>
          <a:prstGeom prst="wedgeRoundRectCallout">
            <a:avLst>
              <a:gd name="adj1" fmla="val -20535"/>
              <a:gd name="adj2" fmla="val 4800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I </a:t>
            </a:r>
            <a:r>
              <a:rPr lang="en-US" sz="1400" dirty="0" err="1">
                <a:solidFill>
                  <a:schemeClr val="tx1"/>
                </a:solidFill>
              </a:rPr>
              <a:t>gotta</a:t>
            </a:r>
            <a:r>
              <a:rPr lang="en-US" sz="1400" dirty="0">
                <a:solidFill>
                  <a:schemeClr val="tx1"/>
                </a:solidFill>
              </a:rPr>
              <a:t> feeling</a:t>
            </a:r>
          </a:p>
          <a:p>
            <a:pPr algn="ctr"/>
            <a:r>
              <a:rPr lang="en-US" sz="1100" dirty="0">
                <a:solidFill>
                  <a:schemeClr val="tx1"/>
                </a:solidFill>
              </a:rPr>
              <a:t>The Black Eyed Peas</a:t>
            </a:r>
          </a:p>
        </p:txBody>
      </p:sp>
    </p:spTree>
    <p:extLst>
      <p:ext uri="{BB962C8B-B14F-4D97-AF65-F5344CB8AC3E}">
        <p14:creationId xmlns:p14="http://schemas.microsoft.com/office/powerpoint/2010/main" val="3819273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EAE734A6-0ED0-C03A-FC53-E6C591EB8EE0}"/>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6937" t="6885" r="12535" b="4250"/>
          <a:stretch/>
        </p:blipFill>
        <p:spPr>
          <a:xfrm>
            <a:off x="5070315" y="1984929"/>
            <a:ext cx="2735689" cy="2264208"/>
          </a:xfrm>
          <a:prstGeom prst="rect">
            <a:avLst/>
          </a:prstGeom>
        </p:spPr>
      </p:pic>
      <p:pic>
        <p:nvPicPr>
          <p:cNvPr id="9" name="Graphic 8">
            <a:extLst>
              <a:ext uri="{FF2B5EF4-FFF2-40B4-BE49-F238E27FC236}">
                <a16:creationId xmlns:a16="http://schemas.microsoft.com/office/drawing/2014/main" id="{EDF9A8C2-39C4-C0BA-C0A8-9677C1FA9584}"/>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19196" t="17483" r="5765" b="18272"/>
          <a:stretch/>
        </p:blipFill>
        <p:spPr>
          <a:xfrm>
            <a:off x="1023301" y="1962568"/>
            <a:ext cx="3267544" cy="2098107"/>
          </a:xfrm>
          <a:prstGeom prst="rect">
            <a:avLst/>
          </a:prstGeom>
          <a:effectLst/>
        </p:spPr>
      </p:pic>
      <p:sp>
        <p:nvSpPr>
          <p:cNvPr id="3" name="Title 2">
            <a:extLst>
              <a:ext uri="{FF2B5EF4-FFF2-40B4-BE49-F238E27FC236}">
                <a16:creationId xmlns:a16="http://schemas.microsoft.com/office/drawing/2014/main" id="{31CAA2D4-9CEB-8B7F-25D8-F72508D0115E}"/>
              </a:ext>
            </a:extLst>
          </p:cNvPr>
          <p:cNvSpPr>
            <a:spLocks noGrp="1"/>
          </p:cNvSpPr>
          <p:nvPr>
            <p:ph type="title"/>
          </p:nvPr>
        </p:nvSpPr>
        <p:spPr/>
        <p:txBody>
          <a:bodyPr/>
          <a:lstStyle/>
          <a:p>
            <a:r>
              <a:rPr lang="en-US" dirty="0"/>
              <a:t>What is Word Cloud</a:t>
            </a:r>
          </a:p>
        </p:txBody>
      </p:sp>
      <p:sp>
        <p:nvSpPr>
          <p:cNvPr id="4" name="Content Placeholder 3">
            <a:extLst>
              <a:ext uri="{FF2B5EF4-FFF2-40B4-BE49-F238E27FC236}">
                <a16:creationId xmlns:a16="http://schemas.microsoft.com/office/drawing/2014/main" id="{9564969F-9FC7-D3E6-3952-14A12A77EFB6}"/>
              </a:ext>
            </a:extLst>
          </p:cNvPr>
          <p:cNvSpPr>
            <a:spLocks noGrp="1"/>
          </p:cNvSpPr>
          <p:nvPr>
            <p:ph idx="1"/>
          </p:nvPr>
        </p:nvSpPr>
        <p:spPr/>
        <p:txBody>
          <a:bodyPr/>
          <a:lstStyle/>
          <a:p>
            <a:r>
              <a:rPr lang="en-US" dirty="0"/>
              <a:t>Frequent words are displayed more prominently</a:t>
            </a:r>
          </a:p>
          <a:p>
            <a:r>
              <a:rPr lang="en-US" dirty="0"/>
              <a:t>Some words are more frequent some document than others</a:t>
            </a:r>
          </a:p>
        </p:txBody>
      </p:sp>
      <p:sp>
        <p:nvSpPr>
          <p:cNvPr id="2" name="Rectangle: Rounded Corners 1">
            <a:extLst>
              <a:ext uri="{FF2B5EF4-FFF2-40B4-BE49-F238E27FC236}">
                <a16:creationId xmlns:a16="http://schemas.microsoft.com/office/drawing/2014/main" id="{610FE58C-226E-6A38-9B6D-A0BB82DCC763}"/>
              </a:ext>
            </a:extLst>
          </p:cNvPr>
          <p:cNvSpPr/>
          <p:nvPr/>
        </p:nvSpPr>
        <p:spPr>
          <a:xfrm>
            <a:off x="6089816" y="2307533"/>
            <a:ext cx="696686" cy="727788"/>
          </a:xfrm>
          <a:prstGeom prst="roundRect">
            <a:avLst/>
          </a:prstGeom>
          <a:solidFill>
            <a:srgbClr val="F00000">
              <a:alpha val="20000"/>
            </a:srgbClr>
          </a:solidFill>
          <a:ln w="57150">
            <a:solidFill>
              <a:srgbClr val="FF1205">
                <a:alpha val="69804"/>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5" name="Rectangle: Rounded Corners 4">
            <a:extLst>
              <a:ext uri="{FF2B5EF4-FFF2-40B4-BE49-F238E27FC236}">
                <a16:creationId xmlns:a16="http://schemas.microsoft.com/office/drawing/2014/main" id="{BF78C5FD-7F22-4EC6-2B18-A54460B2AF9E}"/>
              </a:ext>
            </a:extLst>
          </p:cNvPr>
          <p:cNvSpPr/>
          <p:nvPr/>
        </p:nvSpPr>
        <p:spPr>
          <a:xfrm>
            <a:off x="1451700" y="3617554"/>
            <a:ext cx="143069" cy="174173"/>
          </a:xfrm>
          <a:prstGeom prst="roundRect">
            <a:avLst/>
          </a:prstGeom>
          <a:solidFill>
            <a:srgbClr val="F00000">
              <a:alpha val="20000"/>
            </a:srgbClr>
          </a:solidFill>
          <a:ln w="57150">
            <a:solidFill>
              <a:srgbClr val="FF1205">
                <a:alpha val="69804"/>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7" name="Rectangle: Rounded Corners 6">
            <a:extLst>
              <a:ext uri="{FF2B5EF4-FFF2-40B4-BE49-F238E27FC236}">
                <a16:creationId xmlns:a16="http://schemas.microsoft.com/office/drawing/2014/main" id="{BC1085D9-8D65-F0FF-0B05-5426C7F7C2BE}"/>
              </a:ext>
            </a:extLst>
          </p:cNvPr>
          <p:cNvSpPr/>
          <p:nvPr/>
        </p:nvSpPr>
        <p:spPr>
          <a:xfrm>
            <a:off x="7542394" y="432494"/>
            <a:ext cx="319070" cy="307537"/>
          </a:xfrm>
          <a:prstGeom prst="roundRect">
            <a:avLst/>
          </a:prstGeom>
          <a:solidFill>
            <a:srgbClr val="F00000">
              <a:alpha val="20000"/>
            </a:srgbClr>
          </a:solidFill>
          <a:ln w="57150">
            <a:solidFill>
              <a:srgbClr val="FF1205">
                <a:alpha val="69804"/>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11" name="TextBox 10">
            <a:extLst>
              <a:ext uri="{FF2B5EF4-FFF2-40B4-BE49-F238E27FC236}">
                <a16:creationId xmlns:a16="http://schemas.microsoft.com/office/drawing/2014/main" id="{7C2326BD-D587-BE48-E846-BDD768D005DB}"/>
              </a:ext>
            </a:extLst>
          </p:cNvPr>
          <p:cNvSpPr txBox="1"/>
          <p:nvPr/>
        </p:nvSpPr>
        <p:spPr>
          <a:xfrm>
            <a:off x="7950742" y="350825"/>
            <a:ext cx="248816" cy="442035"/>
          </a:xfrm>
          <a:prstGeom prst="rect">
            <a:avLst/>
          </a:prstGeom>
          <a:noFill/>
          <a:ln w="15875">
            <a:noFill/>
          </a:ln>
        </p:spPr>
        <p:txBody>
          <a:bodyPr wrap="square" lIns="36000" tIns="36000" rIns="36000" bIns="36000" rtlCol="0" anchor="ctr" anchorCtr="0">
            <a:spAutoFit/>
          </a:bodyPr>
          <a:lstStyle/>
          <a:p>
            <a:pPr algn="l"/>
            <a:r>
              <a:rPr lang="en-US" sz="2400" dirty="0">
                <a:solidFill>
                  <a:srgbClr val="FF1205"/>
                </a:solidFill>
              </a:rPr>
              <a:t>it</a:t>
            </a:r>
          </a:p>
        </p:txBody>
      </p:sp>
      <p:sp>
        <p:nvSpPr>
          <p:cNvPr id="12" name="Rectangle: Rounded Corners 11">
            <a:extLst>
              <a:ext uri="{FF2B5EF4-FFF2-40B4-BE49-F238E27FC236}">
                <a16:creationId xmlns:a16="http://schemas.microsoft.com/office/drawing/2014/main" id="{9C18FE90-9D80-5590-A434-854D9B17BD42}"/>
              </a:ext>
            </a:extLst>
          </p:cNvPr>
          <p:cNvSpPr/>
          <p:nvPr/>
        </p:nvSpPr>
        <p:spPr>
          <a:xfrm>
            <a:off x="6438159" y="3247486"/>
            <a:ext cx="578499" cy="478971"/>
          </a:xfrm>
          <a:prstGeom prst="roundRect">
            <a:avLst/>
          </a:prstGeom>
          <a:solidFill>
            <a:srgbClr val="00B050">
              <a:alpha val="20000"/>
            </a:srgbClr>
          </a:solidFill>
          <a:ln w="57150">
            <a:solidFill>
              <a:srgbClr val="00B050">
                <a:alpha val="69804"/>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13" name="Rectangle: Rounded Corners 12">
            <a:extLst>
              <a:ext uri="{FF2B5EF4-FFF2-40B4-BE49-F238E27FC236}">
                <a16:creationId xmlns:a16="http://schemas.microsoft.com/office/drawing/2014/main" id="{6A7E6F02-7453-A6F6-EE10-C264884EDDFF}"/>
              </a:ext>
            </a:extLst>
          </p:cNvPr>
          <p:cNvSpPr/>
          <p:nvPr/>
        </p:nvSpPr>
        <p:spPr>
          <a:xfrm>
            <a:off x="1984504" y="3648658"/>
            <a:ext cx="372833" cy="286139"/>
          </a:xfrm>
          <a:prstGeom prst="roundRect">
            <a:avLst/>
          </a:prstGeom>
          <a:solidFill>
            <a:srgbClr val="00B050">
              <a:alpha val="20000"/>
            </a:srgbClr>
          </a:solidFill>
          <a:ln w="57150">
            <a:solidFill>
              <a:srgbClr val="00B050">
                <a:alpha val="69804"/>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15" name="Rectangle: Rounded Corners 14">
            <a:extLst>
              <a:ext uri="{FF2B5EF4-FFF2-40B4-BE49-F238E27FC236}">
                <a16:creationId xmlns:a16="http://schemas.microsoft.com/office/drawing/2014/main" id="{F9D8F947-21E7-5895-0C9E-4E7C872962CD}"/>
              </a:ext>
            </a:extLst>
          </p:cNvPr>
          <p:cNvSpPr/>
          <p:nvPr/>
        </p:nvSpPr>
        <p:spPr>
          <a:xfrm>
            <a:off x="7542395" y="961613"/>
            <a:ext cx="319070" cy="307537"/>
          </a:xfrm>
          <a:prstGeom prst="roundRect">
            <a:avLst/>
          </a:prstGeom>
          <a:solidFill>
            <a:srgbClr val="00B050">
              <a:alpha val="20000"/>
            </a:srgbClr>
          </a:solidFill>
          <a:ln w="57150">
            <a:solidFill>
              <a:srgbClr val="00B050">
                <a:alpha val="69804"/>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16" name="TextBox 15">
            <a:extLst>
              <a:ext uri="{FF2B5EF4-FFF2-40B4-BE49-F238E27FC236}">
                <a16:creationId xmlns:a16="http://schemas.microsoft.com/office/drawing/2014/main" id="{F70FC895-0E19-A8C4-9762-86EE1E620EFC}"/>
              </a:ext>
            </a:extLst>
          </p:cNvPr>
          <p:cNvSpPr txBox="1"/>
          <p:nvPr/>
        </p:nvSpPr>
        <p:spPr>
          <a:xfrm>
            <a:off x="7917448" y="894363"/>
            <a:ext cx="628261" cy="442035"/>
          </a:xfrm>
          <a:prstGeom prst="rect">
            <a:avLst/>
          </a:prstGeom>
          <a:noFill/>
          <a:ln w="15875">
            <a:noFill/>
          </a:ln>
        </p:spPr>
        <p:txBody>
          <a:bodyPr wrap="square" lIns="36000" tIns="36000" rIns="36000" bIns="36000" rtlCol="0" anchor="ctr" anchorCtr="0">
            <a:spAutoFit/>
          </a:bodyPr>
          <a:lstStyle/>
          <a:p>
            <a:pPr algn="l"/>
            <a:r>
              <a:rPr lang="en-US" sz="2400" dirty="0">
                <a:solidFill>
                  <a:srgbClr val="00B050"/>
                </a:solidFill>
              </a:rPr>
              <a:t>and</a:t>
            </a:r>
          </a:p>
        </p:txBody>
      </p:sp>
      <p:sp>
        <p:nvSpPr>
          <p:cNvPr id="17" name="Rectangle: Rounded Corners 16">
            <a:extLst>
              <a:ext uri="{FF2B5EF4-FFF2-40B4-BE49-F238E27FC236}">
                <a16:creationId xmlns:a16="http://schemas.microsoft.com/office/drawing/2014/main" id="{AED8ED09-9E65-7E76-E447-5CA40D9F37E1}"/>
              </a:ext>
            </a:extLst>
          </p:cNvPr>
          <p:cNvSpPr/>
          <p:nvPr/>
        </p:nvSpPr>
        <p:spPr>
          <a:xfrm>
            <a:off x="6021849" y="3597998"/>
            <a:ext cx="167803" cy="163002"/>
          </a:xfrm>
          <a:prstGeom prst="roundRect">
            <a:avLst/>
          </a:prstGeom>
          <a:solidFill>
            <a:srgbClr val="0070C0">
              <a:alpha val="20000"/>
            </a:srgbClr>
          </a:solidFill>
          <a:ln w="57150">
            <a:solidFill>
              <a:srgbClr val="0070C0">
                <a:alpha val="69804"/>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18" name="Rectangle: Rounded Corners 17">
            <a:extLst>
              <a:ext uri="{FF2B5EF4-FFF2-40B4-BE49-F238E27FC236}">
                <a16:creationId xmlns:a16="http://schemas.microsoft.com/office/drawing/2014/main" id="{3DE88E68-59BB-D051-CA79-BA2168ED8662}"/>
              </a:ext>
            </a:extLst>
          </p:cNvPr>
          <p:cNvSpPr/>
          <p:nvPr/>
        </p:nvSpPr>
        <p:spPr>
          <a:xfrm>
            <a:off x="2812939" y="2646235"/>
            <a:ext cx="308112" cy="308561"/>
          </a:xfrm>
          <a:prstGeom prst="roundRect">
            <a:avLst/>
          </a:prstGeom>
          <a:solidFill>
            <a:srgbClr val="0070C0">
              <a:alpha val="20000"/>
            </a:srgbClr>
          </a:solidFill>
          <a:ln w="57150">
            <a:solidFill>
              <a:srgbClr val="0070C0">
                <a:alpha val="69804"/>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19" name="Rectangle: Rounded Corners 18">
            <a:extLst>
              <a:ext uri="{FF2B5EF4-FFF2-40B4-BE49-F238E27FC236}">
                <a16:creationId xmlns:a16="http://schemas.microsoft.com/office/drawing/2014/main" id="{136A8AF6-ED96-DF8A-A9E4-BB4639448CF5}"/>
              </a:ext>
            </a:extLst>
          </p:cNvPr>
          <p:cNvSpPr/>
          <p:nvPr/>
        </p:nvSpPr>
        <p:spPr>
          <a:xfrm>
            <a:off x="7542394" y="1433659"/>
            <a:ext cx="319070" cy="307537"/>
          </a:xfrm>
          <a:prstGeom prst="roundRect">
            <a:avLst/>
          </a:prstGeom>
          <a:solidFill>
            <a:srgbClr val="0070C0">
              <a:alpha val="20000"/>
            </a:srgbClr>
          </a:solidFill>
          <a:ln w="57150">
            <a:solidFill>
              <a:srgbClr val="0070C0">
                <a:alpha val="69804"/>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20" name="TextBox 19">
            <a:extLst>
              <a:ext uri="{FF2B5EF4-FFF2-40B4-BE49-F238E27FC236}">
                <a16:creationId xmlns:a16="http://schemas.microsoft.com/office/drawing/2014/main" id="{284A24EE-C4FA-F44C-6084-E6A1DAA40F18}"/>
              </a:ext>
            </a:extLst>
          </p:cNvPr>
          <p:cNvSpPr txBox="1"/>
          <p:nvPr/>
        </p:nvSpPr>
        <p:spPr>
          <a:xfrm>
            <a:off x="7917447" y="1366409"/>
            <a:ext cx="478973" cy="442035"/>
          </a:xfrm>
          <a:prstGeom prst="rect">
            <a:avLst/>
          </a:prstGeom>
          <a:noFill/>
          <a:ln w="15875">
            <a:noFill/>
          </a:ln>
        </p:spPr>
        <p:txBody>
          <a:bodyPr wrap="square" lIns="36000" tIns="36000" rIns="36000" bIns="36000" rtlCol="0" anchor="ctr" anchorCtr="0">
            <a:spAutoFit/>
          </a:bodyPr>
          <a:lstStyle/>
          <a:p>
            <a:pPr algn="l"/>
            <a:r>
              <a:rPr lang="en-US" sz="2400" dirty="0">
                <a:solidFill>
                  <a:srgbClr val="0070C0"/>
                </a:solidFill>
              </a:rPr>
              <a:t>oh</a:t>
            </a:r>
          </a:p>
        </p:txBody>
      </p:sp>
      <p:sp>
        <p:nvSpPr>
          <p:cNvPr id="25" name="Fumetto: rettangolo con angoli arrotondati 1">
            <a:extLst>
              <a:ext uri="{FF2B5EF4-FFF2-40B4-BE49-F238E27FC236}">
                <a16:creationId xmlns:a16="http://schemas.microsoft.com/office/drawing/2014/main" id="{7875BB22-D657-50AB-9C96-51CEFECD4BA6}"/>
              </a:ext>
            </a:extLst>
          </p:cNvPr>
          <p:cNvSpPr/>
          <p:nvPr/>
        </p:nvSpPr>
        <p:spPr>
          <a:xfrm>
            <a:off x="1774964" y="4298132"/>
            <a:ext cx="1920422" cy="482393"/>
          </a:xfrm>
          <a:prstGeom prst="wedgeRoundRectCallout">
            <a:avLst>
              <a:gd name="adj1" fmla="val -20340"/>
              <a:gd name="adj2" fmla="val 4862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Stand by me</a:t>
            </a:r>
          </a:p>
          <a:p>
            <a:pPr algn="ctr"/>
            <a:r>
              <a:rPr lang="en-US" sz="1100" dirty="0">
                <a:solidFill>
                  <a:schemeClr val="tx1"/>
                </a:solidFill>
              </a:rPr>
              <a:t>Ben E King</a:t>
            </a:r>
          </a:p>
        </p:txBody>
      </p:sp>
      <p:sp>
        <p:nvSpPr>
          <p:cNvPr id="26" name="Fumetto: rettangolo con angoli arrotondati 4">
            <a:extLst>
              <a:ext uri="{FF2B5EF4-FFF2-40B4-BE49-F238E27FC236}">
                <a16:creationId xmlns:a16="http://schemas.microsoft.com/office/drawing/2014/main" id="{3FEFD9BC-F238-CD1C-1BC7-2724661F9EB6}"/>
              </a:ext>
            </a:extLst>
          </p:cNvPr>
          <p:cNvSpPr/>
          <p:nvPr/>
        </p:nvSpPr>
        <p:spPr>
          <a:xfrm>
            <a:off x="5531743" y="4268638"/>
            <a:ext cx="1994651" cy="547015"/>
          </a:xfrm>
          <a:prstGeom prst="wedgeRoundRectCallout">
            <a:avLst>
              <a:gd name="adj1" fmla="val -20535"/>
              <a:gd name="adj2" fmla="val 4800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I </a:t>
            </a:r>
            <a:r>
              <a:rPr lang="en-US" sz="1400" dirty="0" err="1">
                <a:solidFill>
                  <a:schemeClr val="tx1"/>
                </a:solidFill>
              </a:rPr>
              <a:t>gotta</a:t>
            </a:r>
            <a:r>
              <a:rPr lang="en-US" sz="1400" dirty="0">
                <a:solidFill>
                  <a:schemeClr val="tx1"/>
                </a:solidFill>
              </a:rPr>
              <a:t> feeling</a:t>
            </a:r>
          </a:p>
          <a:p>
            <a:pPr algn="ctr"/>
            <a:r>
              <a:rPr lang="en-US" sz="1100" dirty="0">
                <a:solidFill>
                  <a:schemeClr val="tx1"/>
                </a:solidFill>
              </a:rPr>
              <a:t>The Black Eyed Peas</a:t>
            </a:r>
          </a:p>
        </p:txBody>
      </p:sp>
    </p:spTree>
    <p:extLst>
      <p:ext uri="{BB962C8B-B14F-4D97-AF65-F5344CB8AC3E}">
        <p14:creationId xmlns:p14="http://schemas.microsoft.com/office/powerpoint/2010/main" val="3449230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1CAA2D4-9CEB-8B7F-25D8-F72508D0115E}"/>
              </a:ext>
            </a:extLst>
          </p:cNvPr>
          <p:cNvSpPr>
            <a:spLocks noGrp="1"/>
          </p:cNvSpPr>
          <p:nvPr>
            <p:ph type="title"/>
          </p:nvPr>
        </p:nvSpPr>
        <p:spPr/>
        <p:txBody>
          <a:bodyPr/>
          <a:lstStyle/>
          <a:p>
            <a:r>
              <a:rPr lang="en-US" dirty="0"/>
              <a:t>What is Word Cloud</a:t>
            </a:r>
          </a:p>
        </p:txBody>
      </p:sp>
      <p:sp>
        <p:nvSpPr>
          <p:cNvPr id="4" name="Content Placeholder 3">
            <a:extLst>
              <a:ext uri="{FF2B5EF4-FFF2-40B4-BE49-F238E27FC236}">
                <a16:creationId xmlns:a16="http://schemas.microsoft.com/office/drawing/2014/main" id="{9564969F-9FC7-D3E6-3952-14A12A77EFB6}"/>
              </a:ext>
            </a:extLst>
          </p:cNvPr>
          <p:cNvSpPr>
            <a:spLocks noGrp="1"/>
          </p:cNvSpPr>
          <p:nvPr>
            <p:ph idx="1"/>
          </p:nvPr>
        </p:nvSpPr>
        <p:spPr/>
        <p:txBody>
          <a:bodyPr/>
          <a:lstStyle/>
          <a:p>
            <a:r>
              <a:rPr lang="en-US" dirty="0"/>
              <a:t>How can we convert a text to a word cloud?</a:t>
            </a:r>
          </a:p>
        </p:txBody>
      </p:sp>
      <p:pic>
        <p:nvPicPr>
          <p:cNvPr id="5" name="Picture 4">
            <a:extLst>
              <a:ext uri="{FF2B5EF4-FFF2-40B4-BE49-F238E27FC236}">
                <a16:creationId xmlns:a16="http://schemas.microsoft.com/office/drawing/2014/main" id="{709934C5-B189-7535-5346-B7EAE1A670A8}"/>
              </a:ext>
            </a:extLst>
          </p:cNvPr>
          <p:cNvPicPr>
            <a:picLocks noChangeAspect="1"/>
          </p:cNvPicPr>
          <p:nvPr/>
        </p:nvPicPr>
        <p:blipFill>
          <a:blip r:embed="rId2"/>
          <a:stretch>
            <a:fillRect/>
          </a:stretch>
        </p:blipFill>
        <p:spPr>
          <a:xfrm>
            <a:off x="4088719" y="1268368"/>
            <a:ext cx="1819648" cy="1015352"/>
          </a:xfrm>
          <a:prstGeom prst="rect">
            <a:avLst/>
          </a:prstGeom>
        </p:spPr>
      </p:pic>
      <p:pic>
        <p:nvPicPr>
          <p:cNvPr id="11" name="Picture 10">
            <a:extLst>
              <a:ext uri="{FF2B5EF4-FFF2-40B4-BE49-F238E27FC236}">
                <a16:creationId xmlns:a16="http://schemas.microsoft.com/office/drawing/2014/main" id="{45E4B315-1AE2-F0D4-D4A9-6881921AF582}"/>
              </a:ext>
            </a:extLst>
          </p:cNvPr>
          <p:cNvPicPr>
            <a:picLocks noChangeAspect="1"/>
          </p:cNvPicPr>
          <p:nvPr/>
        </p:nvPicPr>
        <p:blipFill>
          <a:blip r:embed="rId3"/>
          <a:stretch>
            <a:fillRect/>
          </a:stretch>
        </p:blipFill>
        <p:spPr>
          <a:xfrm>
            <a:off x="354873" y="1272702"/>
            <a:ext cx="1336855" cy="1070509"/>
          </a:xfrm>
          <a:prstGeom prst="rect">
            <a:avLst/>
          </a:prstGeom>
        </p:spPr>
      </p:pic>
      <p:pic>
        <p:nvPicPr>
          <p:cNvPr id="9" name="Graphic 8">
            <a:extLst>
              <a:ext uri="{FF2B5EF4-FFF2-40B4-BE49-F238E27FC236}">
                <a16:creationId xmlns:a16="http://schemas.microsoft.com/office/drawing/2014/main" id="{3C0E868F-DCAA-3547-9ADA-AF70489F1E55}"/>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19196" t="17483" r="5765" b="18272"/>
          <a:stretch/>
        </p:blipFill>
        <p:spPr>
          <a:xfrm>
            <a:off x="1023301" y="1962568"/>
            <a:ext cx="3267544" cy="2098107"/>
          </a:xfrm>
          <a:prstGeom prst="rect">
            <a:avLst/>
          </a:prstGeom>
          <a:effectLst/>
        </p:spPr>
      </p:pic>
      <p:pic>
        <p:nvPicPr>
          <p:cNvPr id="10" name="Graphic 9">
            <a:extLst>
              <a:ext uri="{FF2B5EF4-FFF2-40B4-BE49-F238E27FC236}">
                <a16:creationId xmlns:a16="http://schemas.microsoft.com/office/drawing/2014/main" id="{9CCF6585-4274-E2D9-A716-1E169C8280A6}"/>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6937" t="6885" r="12535" b="4250"/>
          <a:stretch/>
        </p:blipFill>
        <p:spPr>
          <a:xfrm>
            <a:off x="5070315" y="1984929"/>
            <a:ext cx="2735689" cy="2264208"/>
          </a:xfrm>
          <a:prstGeom prst="rect">
            <a:avLst/>
          </a:prstGeom>
        </p:spPr>
      </p:pic>
      <p:sp>
        <p:nvSpPr>
          <p:cNvPr id="12" name="Fumetto: rettangolo con angoli arrotondati 1">
            <a:extLst>
              <a:ext uri="{FF2B5EF4-FFF2-40B4-BE49-F238E27FC236}">
                <a16:creationId xmlns:a16="http://schemas.microsoft.com/office/drawing/2014/main" id="{BBA72FE1-FD27-0FD1-F242-F09FE7AA6F86}"/>
              </a:ext>
            </a:extLst>
          </p:cNvPr>
          <p:cNvSpPr/>
          <p:nvPr/>
        </p:nvSpPr>
        <p:spPr>
          <a:xfrm>
            <a:off x="1774964" y="4298132"/>
            <a:ext cx="1920422" cy="482393"/>
          </a:xfrm>
          <a:prstGeom prst="wedgeRoundRectCallout">
            <a:avLst>
              <a:gd name="adj1" fmla="val -20340"/>
              <a:gd name="adj2" fmla="val 4862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Stand by me</a:t>
            </a:r>
          </a:p>
          <a:p>
            <a:pPr algn="ctr"/>
            <a:r>
              <a:rPr lang="en-US" sz="1100" dirty="0">
                <a:solidFill>
                  <a:schemeClr val="tx1"/>
                </a:solidFill>
              </a:rPr>
              <a:t>Ben E King</a:t>
            </a:r>
          </a:p>
        </p:txBody>
      </p:sp>
      <p:sp>
        <p:nvSpPr>
          <p:cNvPr id="13" name="Fumetto: rettangolo con angoli arrotondati 4">
            <a:extLst>
              <a:ext uri="{FF2B5EF4-FFF2-40B4-BE49-F238E27FC236}">
                <a16:creationId xmlns:a16="http://schemas.microsoft.com/office/drawing/2014/main" id="{027E0B1F-EC5D-52E6-DC03-CB071B3DC78D}"/>
              </a:ext>
            </a:extLst>
          </p:cNvPr>
          <p:cNvSpPr/>
          <p:nvPr/>
        </p:nvSpPr>
        <p:spPr>
          <a:xfrm>
            <a:off x="5531743" y="4268638"/>
            <a:ext cx="1994651" cy="547015"/>
          </a:xfrm>
          <a:prstGeom prst="wedgeRoundRectCallout">
            <a:avLst>
              <a:gd name="adj1" fmla="val -20535"/>
              <a:gd name="adj2" fmla="val 4800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I </a:t>
            </a:r>
            <a:r>
              <a:rPr lang="en-US" sz="1400" dirty="0" err="1">
                <a:solidFill>
                  <a:schemeClr val="tx1"/>
                </a:solidFill>
              </a:rPr>
              <a:t>gotta</a:t>
            </a:r>
            <a:r>
              <a:rPr lang="en-US" sz="1400" dirty="0">
                <a:solidFill>
                  <a:schemeClr val="tx1"/>
                </a:solidFill>
              </a:rPr>
              <a:t> feeling</a:t>
            </a:r>
          </a:p>
          <a:p>
            <a:pPr algn="ctr"/>
            <a:r>
              <a:rPr lang="en-US" sz="1100" dirty="0">
                <a:solidFill>
                  <a:schemeClr val="tx1"/>
                </a:solidFill>
              </a:rPr>
              <a:t>The Black Eyed Peas</a:t>
            </a:r>
          </a:p>
        </p:txBody>
      </p:sp>
    </p:spTree>
    <p:extLst>
      <p:ext uri="{BB962C8B-B14F-4D97-AF65-F5344CB8AC3E}">
        <p14:creationId xmlns:p14="http://schemas.microsoft.com/office/powerpoint/2010/main" val="457998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B2FA9-0A82-CA15-A71A-B57B5C6AB70C}"/>
              </a:ext>
            </a:extLst>
          </p:cNvPr>
          <p:cNvSpPr>
            <a:spLocks noGrp="1"/>
          </p:cNvSpPr>
          <p:nvPr>
            <p:ph type="title"/>
          </p:nvPr>
        </p:nvSpPr>
        <p:spPr/>
        <p:txBody>
          <a:bodyPr/>
          <a:lstStyle/>
          <a:p>
            <a:r>
              <a:rPr lang="en-US" dirty="0"/>
              <a:t>Workflow: 01 Text processing</a:t>
            </a:r>
          </a:p>
        </p:txBody>
      </p:sp>
      <p:pic>
        <p:nvPicPr>
          <p:cNvPr id="7" name="Picture 6">
            <a:extLst>
              <a:ext uri="{FF2B5EF4-FFF2-40B4-BE49-F238E27FC236}">
                <a16:creationId xmlns:a16="http://schemas.microsoft.com/office/drawing/2014/main" id="{A6E20B1B-C93B-8235-D139-380EAA5E6C0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25473" y="1460320"/>
            <a:ext cx="7846929" cy="198006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3218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76621-25EE-8C0A-8CCC-963592630049}"/>
              </a:ext>
            </a:extLst>
          </p:cNvPr>
          <p:cNvSpPr>
            <a:spLocks noGrp="1"/>
          </p:cNvSpPr>
          <p:nvPr>
            <p:ph type="title"/>
          </p:nvPr>
        </p:nvSpPr>
        <p:spPr/>
        <p:txBody>
          <a:bodyPr/>
          <a:lstStyle/>
          <a:p>
            <a:r>
              <a:rPr lang="en-US" dirty="0"/>
              <a:t>New Node – Strings to Document</a:t>
            </a:r>
          </a:p>
        </p:txBody>
      </p:sp>
      <p:sp>
        <p:nvSpPr>
          <p:cNvPr id="3" name="Content Placeholder 2">
            <a:extLst>
              <a:ext uri="{FF2B5EF4-FFF2-40B4-BE49-F238E27FC236}">
                <a16:creationId xmlns:a16="http://schemas.microsoft.com/office/drawing/2014/main" id="{3F71C5F4-6BB1-2074-AAD9-DD50E4C73FE5}"/>
              </a:ext>
            </a:extLst>
          </p:cNvPr>
          <p:cNvSpPr>
            <a:spLocks noGrp="1"/>
          </p:cNvSpPr>
          <p:nvPr>
            <p:ph idx="1"/>
          </p:nvPr>
        </p:nvSpPr>
        <p:spPr/>
        <p:txBody>
          <a:bodyPr/>
          <a:lstStyle/>
          <a:p>
            <a:r>
              <a:rPr lang="en-US" dirty="0"/>
              <a:t>Converts a string and other meta-information (author, title, </a:t>
            </a:r>
            <a:r>
              <a:rPr lang="en-US" dirty="0" err="1"/>
              <a:t>etc</a:t>
            </a:r>
            <a:r>
              <a:rPr lang="en-US" dirty="0"/>
              <a:t>) into document data type</a:t>
            </a:r>
          </a:p>
          <a:p>
            <a:r>
              <a:rPr lang="en-US" dirty="0"/>
              <a:t>Document data contains</a:t>
            </a:r>
          </a:p>
          <a:p>
            <a:pPr lvl="1"/>
            <a:r>
              <a:rPr lang="en-US" dirty="0"/>
              <a:t>Title, text, author, source, category, document type, etc.</a:t>
            </a:r>
          </a:p>
          <a:p>
            <a:r>
              <a:rPr lang="en-US" dirty="0"/>
              <a:t>Why document data type? Because there are many tools for that!</a:t>
            </a:r>
          </a:p>
          <a:p>
            <a:r>
              <a:rPr lang="en-US" dirty="0"/>
              <a:t>A document is represented by the title in KNIME Table</a:t>
            </a:r>
          </a:p>
          <a:p>
            <a:pPr lvl="1"/>
            <a:r>
              <a:rPr lang="en-US" dirty="0"/>
              <a:t>Other information is hidden, but still there</a:t>
            </a:r>
          </a:p>
        </p:txBody>
      </p:sp>
      <p:pic>
        <p:nvPicPr>
          <p:cNvPr id="5" name="Picture 4">
            <a:extLst>
              <a:ext uri="{FF2B5EF4-FFF2-40B4-BE49-F238E27FC236}">
                <a16:creationId xmlns:a16="http://schemas.microsoft.com/office/drawing/2014/main" id="{9EDFEB85-B3EC-1E8E-2143-23BBC0AF15B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71804" y="3660133"/>
            <a:ext cx="7955902" cy="403906"/>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43ED38E1-22DD-367D-1833-7B081437349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65476" y="1643771"/>
            <a:ext cx="1081626" cy="924299"/>
          </a:xfrm>
          <a:prstGeom prst="rect">
            <a:avLst/>
          </a:prstGeom>
        </p:spPr>
      </p:pic>
      <p:sp>
        <p:nvSpPr>
          <p:cNvPr id="4" name="Rettangolo con angoli arrotondati 3">
            <a:extLst>
              <a:ext uri="{FF2B5EF4-FFF2-40B4-BE49-F238E27FC236}">
                <a16:creationId xmlns:a16="http://schemas.microsoft.com/office/drawing/2014/main" id="{AC6783C6-C951-C392-3E17-4F7F6A1A3D69}"/>
              </a:ext>
            </a:extLst>
          </p:cNvPr>
          <p:cNvSpPr/>
          <p:nvPr/>
        </p:nvSpPr>
        <p:spPr>
          <a:xfrm>
            <a:off x="6984872" y="3608285"/>
            <a:ext cx="1642833" cy="50760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3421345459"/>
      </p:ext>
    </p:extLst>
  </p:cSld>
  <p:clrMapOvr>
    <a:masterClrMapping/>
  </p:clrMapOvr>
</p:sld>
</file>

<file path=ppt/theme/theme1.xml><?xml version="1.0" encoding="utf-8"?>
<a:theme xmlns:a="http://schemas.openxmlformats.org/drawingml/2006/main" name="1_Office Theme">
  <a:themeElements>
    <a:clrScheme name="KNIME">
      <a:dk1>
        <a:srgbClr val="3E3A39"/>
      </a:dk1>
      <a:lt1>
        <a:srgbClr val="FFFFFF"/>
      </a:lt1>
      <a:dk2>
        <a:srgbClr val="3E3A39"/>
      </a:dk2>
      <a:lt2>
        <a:srgbClr val="EFF1F2"/>
      </a:lt2>
      <a:accent1>
        <a:srgbClr val="FFD800"/>
      </a:accent1>
      <a:accent2>
        <a:srgbClr val="C0C4C6"/>
      </a:accent2>
      <a:accent3>
        <a:srgbClr val="6E6E6E"/>
      </a:accent3>
      <a:accent4>
        <a:srgbClr val="FFE240"/>
      </a:accent4>
      <a:accent5>
        <a:srgbClr val="FFEB74"/>
      </a:accent5>
      <a:accent6>
        <a:srgbClr val="FF645C"/>
      </a:accent6>
      <a:hlink>
        <a:srgbClr val="3333FF"/>
      </a:hlink>
      <a:folHlink>
        <a:srgbClr val="FFD800"/>
      </a:folHlink>
    </a:clrScheme>
    <a:fontScheme name="KNIME Avenir">
      <a:majorFont>
        <a:latin typeface="Avenir Next LT Pro Demi"/>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0">
          <a:solidFill>
            <a:schemeClr val="accent1"/>
          </a:solidFill>
          <a:miter lim="800000"/>
        </a:ln>
      </a:spPr>
      <a:bodyPr wrap="square" lIns="108000" tIns="108000" rIns="108000" bIns="108000" rtlCol="0" anchor="ctr"/>
      <a:lstStyle>
        <a:defPPr algn="ctr">
          <a:defRPr sz="14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1750">
          <a:solidFill>
            <a:schemeClr val="accent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ln w="15875">
          <a:noFill/>
        </a:ln>
      </a:spPr>
      <a:bodyPr wrap="square" lIns="36000" tIns="36000" rIns="36000" bIns="36000" rtlCol="0" anchor="ctr" anchorCtr="0">
        <a:spAutoFit/>
      </a:bodyPr>
      <a:lstStyle>
        <a:defPPr algn="l">
          <a:defRPr dirty="0" err="1" smtClean="0"/>
        </a:defPPr>
      </a:lstStyle>
    </a:txDef>
  </a:objectDefaults>
  <a:extraClrSchemeLst/>
  <a:custClrLst>
    <a:custClr name="Node-Color Olive">
      <a:srgbClr val="9B9B61"/>
    </a:custClr>
    <a:custClr name="Node-Color Green">
      <a:srgbClr val="1F773F"/>
    </a:custClr>
    <a:custClr name="Node-Color Teal">
      <a:srgbClr val="005559"/>
    </a:custClr>
    <a:custClr name="Node-Color Aqua">
      <a:srgbClr val="2B94B1"/>
    </a:custClr>
    <a:custClr name="Node-Color Navy">
      <a:srgbClr val="1A417A"/>
    </a:custClr>
    <a:custClr name="Node-Color Purple">
      <a:srgbClr val="623266"/>
    </a:custClr>
    <a:custClr name="Node-Color Pink">
      <a:srgbClr val="DC2D87"/>
    </a:custClr>
    <a:custClr name="Node-Color Red">
      <a:srgbClr val="B22020"/>
    </a:custClr>
    <a:custClr name="Node-Color Orange">
      <a:srgbClr val="DD691B"/>
    </a:custClr>
    <a:custClr name="Node-Color Brown">
      <a:srgbClr val="77563C"/>
    </a:custClr>
  </a:custClrLst>
  <a:extLst>
    <a:ext uri="{05A4C25C-085E-4340-85A3-A5531E510DB2}">
      <thm15:themeFamily xmlns:thm15="http://schemas.microsoft.com/office/thememl/2012/main" name="Presentation1" id="{C27638F7-7FDE-1B41-8F7B-218D429429B7}" vid="{E5FE8898-8507-954C-8DE9-FE08787474E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3E31740070594596117FEC384DD67F" ma:contentTypeVersion="18" ma:contentTypeDescription="Create a new document." ma:contentTypeScope="" ma:versionID="49aa72344bdd426e0b38491ef584f14a">
  <xsd:schema xmlns:xsd="http://www.w3.org/2001/XMLSchema" xmlns:xs="http://www.w3.org/2001/XMLSchema" xmlns:p="http://schemas.microsoft.com/office/2006/metadata/properties" xmlns:ns1="http://schemas.microsoft.com/sharepoint/v3" xmlns:ns2="a1d3deca-49d0-46fa-a3f9-6e0c4e618558" xmlns:ns3="32a7ba11-dde9-4cf2-a6ac-8f31dc36ce67" targetNamespace="http://schemas.microsoft.com/office/2006/metadata/properties" ma:root="true" ma:fieldsID="281ee772328fffea8ee3aebc8ee29d69" ns1:_="" ns2:_="" ns3:_="">
    <xsd:import namespace="http://schemas.microsoft.com/sharepoint/v3"/>
    <xsd:import namespace="a1d3deca-49d0-46fa-a3f9-6e0c4e618558"/>
    <xsd:import namespace="32a7ba11-dde9-4cf2-a6ac-8f31dc36ce6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Location" minOccurs="0"/>
                <xsd:element ref="ns3:MediaServiceGenerationTime" minOccurs="0"/>
                <xsd:element ref="ns3:MediaServiceEventHashCode" minOccurs="0"/>
                <xsd:element ref="ns3:MediaServiceAutoTags" minOccurs="0"/>
                <xsd:element ref="ns3:MediaServiceOCR" minOccurs="0"/>
                <xsd:element ref="ns3:MediaServiceAutoKeyPoints" minOccurs="0"/>
                <xsd:element ref="ns3:MediaServiceKeyPoints" minOccurs="0"/>
                <xsd:element ref="ns1:_ip_UnifiedCompliancePolicyProperties" minOccurs="0"/>
                <xsd:element ref="ns1:_ip_UnifiedCompliancePolicyUIAction" minOccurs="0"/>
                <xsd:element ref="ns2:_dlc_DocId" minOccurs="0"/>
                <xsd:element ref="ns2:_dlc_DocIdUrl" minOccurs="0"/>
                <xsd:element ref="ns2:_dlc_DocIdPersistId"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1d3deca-49d0-46fa-a3f9-6e0c4e61855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_dlc_DocId" ma:index="22" nillable="true" ma:displayName="Document ID Value" ma:description="The value of the document ID assigned to this item." ma:internalName="_dlc_DocId" ma:readOnly="true">
      <xsd:simpleType>
        <xsd:restriction base="dms:Text"/>
      </xsd:simpleType>
    </xsd:element>
    <xsd:element name="_dlc_DocIdUrl" ma:index="2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4" nillable="true" ma:displayName="Persist ID" ma:description="Keep ID on add." ma:hidden="true" ma:internalName="_dlc_DocIdPersistId" ma:readOnly="true">
      <xsd:simpleType>
        <xsd:restriction base="dms:Boolean"/>
      </xsd:simpleType>
    </xsd:element>
    <xsd:element name="TaxCatchAll" ma:index="28" nillable="true" ma:displayName="Taxonomy Catch All Column" ma:hidden="true" ma:list="{cdf888eb-8435-4f9d-9d06-71d3a1695069}" ma:internalName="TaxCatchAll" ma:showField="CatchAllData" ma:web="a1d3deca-49d0-46fa-a3f9-6e0c4e61855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2a7ba11-dde9-4cf2-a6ac-8f31dc36ce6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Tags" ma:index="16" nillable="true" ma:displayName="Tags" ma:description=""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5b91888-5ea6-45ea-a327-1c65e8174445"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14D2FF7C-6A83-458F-A5D5-9E7D1BB613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1d3deca-49d0-46fa-a3f9-6e0c4e618558"/>
    <ds:schemaRef ds:uri="32a7ba11-dde9-4cf2-a6ac-8f31dc36ce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90BD73D-C2F8-4D5A-98D9-41C7CAEB4316}">
  <ds:schemaRefs>
    <ds:schemaRef ds:uri="http://schemas.microsoft.com/sharepoint/v3/contenttype/forms"/>
  </ds:schemaRefs>
</ds:datastoreItem>
</file>

<file path=customXml/itemProps3.xml><?xml version="1.0" encoding="utf-8"?>
<ds:datastoreItem xmlns:ds="http://schemas.openxmlformats.org/officeDocument/2006/customXml" ds:itemID="{127EFBB1-9DF2-443E-B9B2-435F458B8FAF}">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KNIME_PPT_Template_2023</Template>
  <TotalTime>16</TotalTime>
  <Words>1341</Words>
  <Application>Microsoft Macintosh PowerPoint</Application>
  <PresentationFormat>On-screen Show (16:9)</PresentationFormat>
  <Paragraphs>264</Paragraphs>
  <Slides>46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Arial</vt:lpstr>
      <vt:lpstr>Avenir Next LT Pro</vt:lpstr>
      <vt:lpstr>Avenir Next LT Pro Demi</vt:lpstr>
      <vt:lpstr>Calibri</vt:lpstr>
      <vt:lpstr>Wingdings</vt:lpstr>
      <vt:lpstr>1_Office Theme</vt:lpstr>
      <vt:lpstr>Teens Crunch Data: The Bootcamp</vt:lpstr>
      <vt:lpstr>Outline</vt:lpstr>
      <vt:lpstr>Word Cloud</vt:lpstr>
      <vt:lpstr>Installing Extensions</vt:lpstr>
      <vt:lpstr>What is Word Cloud</vt:lpstr>
      <vt:lpstr>What is Word Cloud</vt:lpstr>
      <vt:lpstr>What is Word Cloud</vt:lpstr>
      <vt:lpstr>Workflow: 01 Text processing</vt:lpstr>
      <vt:lpstr>New Node – Strings to Document</vt:lpstr>
      <vt:lpstr>New Node – Strings to Document</vt:lpstr>
      <vt:lpstr>New Node – Document Viewer</vt:lpstr>
      <vt:lpstr>New Node – Document Viewer</vt:lpstr>
      <vt:lpstr>New Node – Document Viewer</vt:lpstr>
      <vt:lpstr>Standardizing Words</vt:lpstr>
      <vt:lpstr>Standardizing Words</vt:lpstr>
      <vt:lpstr>Standardizing Words</vt:lpstr>
      <vt:lpstr>Standardizing Words</vt:lpstr>
      <vt:lpstr>New Node – Bag of Words Creator</vt:lpstr>
      <vt:lpstr>New Node – Bag of Words Creator</vt:lpstr>
      <vt:lpstr>New Node – TF</vt:lpstr>
      <vt:lpstr>New Node – Term to String</vt:lpstr>
      <vt:lpstr>New Node – Tag Cloud</vt:lpstr>
      <vt:lpstr>New Node – Tag Cloud</vt:lpstr>
      <vt:lpstr>Exercise</vt:lpstr>
      <vt:lpstr>Cleaning Up the Workflow</vt:lpstr>
      <vt:lpstr>Data Visualization</vt:lpstr>
      <vt:lpstr>Workflow: 02 Data visualization</vt:lpstr>
      <vt:lpstr>New Node – Sorter</vt:lpstr>
      <vt:lpstr>New Node – Sorter</vt:lpstr>
      <vt:lpstr>Top 10 Most Frequent Words</vt:lpstr>
      <vt:lpstr>New Node – Bar Chart</vt:lpstr>
      <vt:lpstr>New Node – Bar Chart</vt:lpstr>
      <vt:lpstr>Exercises</vt:lpstr>
      <vt:lpstr>Components and  Composite Views</vt:lpstr>
      <vt:lpstr>Workflow: 03 Composite View</vt:lpstr>
      <vt:lpstr>Separate Views vs Composite View</vt:lpstr>
      <vt:lpstr>Creating a Component</vt:lpstr>
      <vt:lpstr>Creating a Component</vt:lpstr>
      <vt:lpstr>Editing a Component</vt:lpstr>
      <vt:lpstr>Configuring a Composite View</vt:lpstr>
      <vt:lpstr>Configuring a Composite View</vt:lpstr>
      <vt:lpstr>Configuring a Composite View</vt:lpstr>
      <vt:lpstr>Configuring a Composite View</vt:lpstr>
      <vt:lpstr>Configuring a Composite View</vt:lpstr>
      <vt:lpstr>Configuring a Composite View</vt:lpstr>
      <vt:lpstr>Configuring a Composite 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Teens Crunch Data: The Bootcamp</dc:title>
  <dc:creator>Satoru Hayasaka</dc:creator>
  <cp:lastModifiedBy>Stefan Helfrich</cp:lastModifiedBy>
  <cp:revision>110</cp:revision>
  <dcterms:created xsi:type="dcterms:W3CDTF">2023-06-12T22:09:44Z</dcterms:created>
  <dcterms:modified xsi:type="dcterms:W3CDTF">2023-08-24T11:46:02Z</dcterms:modified>
</cp:coreProperties>
</file>