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4"/>
  </p:sldMasterIdLst>
  <p:notesMasterIdLst>
    <p:notesMasterId r:id="rId46"/>
  </p:notesMasterIdLst>
  <p:sldIdLst>
    <p:sldId id="256" r:id="rId5"/>
    <p:sldId id="258" r:id="rId6"/>
    <p:sldId id="270" r:id="rId7"/>
    <p:sldId id="271" r:id="rId8"/>
    <p:sldId id="272" r:id="rId9"/>
    <p:sldId id="273" r:id="rId10"/>
    <p:sldId id="274" r:id="rId11"/>
    <p:sldId id="3582" r:id="rId12"/>
    <p:sldId id="3583" r:id="rId13"/>
    <p:sldId id="3584" r:id="rId14"/>
    <p:sldId id="3585" r:id="rId15"/>
    <p:sldId id="3604" r:id="rId16"/>
    <p:sldId id="3586" r:id="rId17"/>
    <p:sldId id="3587" r:id="rId18"/>
    <p:sldId id="3588" r:id="rId19"/>
    <p:sldId id="3590" r:id="rId20"/>
    <p:sldId id="3589" r:id="rId21"/>
    <p:sldId id="3591" r:id="rId22"/>
    <p:sldId id="3592" r:id="rId23"/>
    <p:sldId id="3593" r:id="rId24"/>
    <p:sldId id="3594" r:id="rId25"/>
    <p:sldId id="3595" r:id="rId26"/>
    <p:sldId id="3596" r:id="rId27"/>
    <p:sldId id="3597" r:id="rId28"/>
    <p:sldId id="3598" r:id="rId29"/>
    <p:sldId id="3599" r:id="rId30"/>
    <p:sldId id="3600" r:id="rId31"/>
    <p:sldId id="3601" r:id="rId32"/>
    <p:sldId id="3602" r:id="rId33"/>
    <p:sldId id="3603" r:id="rId34"/>
    <p:sldId id="3609" r:id="rId35"/>
    <p:sldId id="3605" r:id="rId36"/>
    <p:sldId id="3614" r:id="rId37"/>
    <p:sldId id="3606" r:id="rId38"/>
    <p:sldId id="3607" r:id="rId39"/>
    <p:sldId id="3608" r:id="rId40"/>
    <p:sldId id="3610" r:id="rId41"/>
    <p:sldId id="3611" r:id="rId42"/>
    <p:sldId id="3612" r:id="rId43"/>
    <p:sldId id="3613" r:id="rId44"/>
    <p:sldId id="3615" r:id="rId45"/>
  </p:sldIdLst>
  <p:sldSz cx="9144000" cy="5143500" type="screen16x9"/>
  <p:notesSz cx="6858000" cy="9144000"/>
  <p:defaultTextStyle>
    <a:defPPr>
      <a:defRPr lang="en-US"/>
    </a:defPPr>
    <a:lvl1pPr marL="0" algn="l" defTabSz="356616" rtl="0" eaLnBrk="1" latinLnBrk="0" hangingPunct="1">
      <a:defRPr sz="1404" kern="1200">
        <a:solidFill>
          <a:schemeClr val="tx1"/>
        </a:solidFill>
        <a:latin typeface="+mn-lt"/>
        <a:ea typeface="+mn-ea"/>
        <a:cs typeface="+mn-cs"/>
      </a:defRPr>
    </a:lvl1pPr>
    <a:lvl2pPr marL="356616" algn="l" defTabSz="356616" rtl="0" eaLnBrk="1" latinLnBrk="0" hangingPunct="1">
      <a:defRPr sz="1404" kern="1200">
        <a:solidFill>
          <a:schemeClr val="tx1"/>
        </a:solidFill>
        <a:latin typeface="+mn-lt"/>
        <a:ea typeface="+mn-ea"/>
        <a:cs typeface="+mn-cs"/>
      </a:defRPr>
    </a:lvl2pPr>
    <a:lvl3pPr marL="713232" algn="l" defTabSz="356616" rtl="0" eaLnBrk="1" latinLnBrk="0" hangingPunct="1">
      <a:defRPr sz="1404" kern="1200">
        <a:solidFill>
          <a:schemeClr val="tx1"/>
        </a:solidFill>
        <a:latin typeface="+mn-lt"/>
        <a:ea typeface="+mn-ea"/>
        <a:cs typeface="+mn-cs"/>
      </a:defRPr>
    </a:lvl3pPr>
    <a:lvl4pPr marL="1069848" algn="l" defTabSz="356616" rtl="0" eaLnBrk="1" latinLnBrk="0" hangingPunct="1">
      <a:defRPr sz="1404" kern="1200">
        <a:solidFill>
          <a:schemeClr val="tx1"/>
        </a:solidFill>
        <a:latin typeface="+mn-lt"/>
        <a:ea typeface="+mn-ea"/>
        <a:cs typeface="+mn-cs"/>
      </a:defRPr>
    </a:lvl4pPr>
    <a:lvl5pPr marL="1426464" algn="l" defTabSz="356616" rtl="0" eaLnBrk="1" latinLnBrk="0" hangingPunct="1">
      <a:defRPr sz="1404" kern="1200">
        <a:solidFill>
          <a:schemeClr val="tx1"/>
        </a:solidFill>
        <a:latin typeface="+mn-lt"/>
        <a:ea typeface="+mn-ea"/>
        <a:cs typeface="+mn-cs"/>
      </a:defRPr>
    </a:lvl5pPr>
    <a:lvl6pPr marL="1783080" algn="l" defTabSz="356616" rtl="0" eaLnBrk="1" latinLnBrk="0" hangingPunct="1">
      <a:defRPr sz="1404" kern="1200">
        <a:solidFill>
          <a:schemeClr val="tx1"/>
        </a:solidFill>
        <a:latin typeface="+mn-lt"/>
        <a:ea typeface="+mn-ea"/>
        <a:cs typeface="+mn-cs"/>
      </a:defRPr>
    </a:lvl6pPr>
    <a:lvl7pPr marL="2139696" algn="l" defTabSz="356616" rtl="0" eaLnBrk="1" latinLnBrk="0" hangingPunct="1">
      <a:defRPr sz="1404" kern="1200">
        <a:solidFill>
          <a:schemeClr val="tx1"/>
        </a:solidFill>
        <a:latin typeface="+mn-lt"/>
        <a:ea typeface="+mn-ea"/>
        <a:cs typeface="+mn-cs"/>
      </a:defRPr>
    </a:lvl7pPr>
    <a:lvl8pPr marL="2496312" algn="l" defTabSz="356616" rtl="0" eaLnBrk="1" latinLnBrk="0" hangingPunct="1">
      <a:defRPr sz="1404" kern="1200">
        <a:solidFill>
          <a:schemeClr val="tx1"/>
        </a:solidFill>
        <a:latin typeface="+mn-lt"/>
        <a:ea typeface="+mn-ea"/>
        <a:cs typeface="+mn-cs"/>
      </a:defRPr>
    </a:lvl8pPr>
    <a:lvl9pPr marL="2852928" algn="l" defTabSz="356616"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800"/>
    <a:srgbClr val="FFF8CF"/>
    <a:srgbClr val="FFFF00"/>
    <a:srgbClr val="FFC000"/>
    <a:srgbClr val="FF4B4B"/>
    <a:srgbClr val="9B9B9B"/>
    <a:srgbClr val="979797"/>
    <a:srgbClr val="FFC1BE"/>
    <a:srgbClr val="0070C0"/>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38188C-740A-433D-A7BD-5E10808C3608}" v="12" dt="2023-08-24T10:03:39.9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89" autoAdjust="0"/>
    <p:restoredTop sz="94694"/>
  </p:normalViewPr>
  <p:slideViewPr>
    <p:cSldViewPr snapToGrid="0">
      <p:cViewPr varScale="1">
        <p:scale>
          <a:sx n="156" d="100"/>
          <a:sy n="156" d="100"/>
        </p:scale>
        <p:origin x="616" y="168"/>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F8A2EE-79CE-4B6F-A9B4-7B14BB7ACD23}" type="datetimeFigureOut">
              <a:rPr lang="en-US" smtClean="0"/>
              <a:t>8/24/23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888490-21BB-4313-A7EA-94D21A7AE52E}" type="slidenum">
              <a:rPr lang="en-US" smtClean="0"/>
              <a:t>‹#›</a:t>
            </a:fld>
            <a:endParaRPr lang="en-US"/>
          </a:p>
        </p:txBody>
      </p:sp>
    </p:spTree>
    <p:extLst>
      <p:ext uri="{BB962C8B-B14F-4D97-AF65-F5344CB8AC3E}">
        <p14:creationId xmlns:p14="http://schemas.microsoft.com/office/powerpoint/2010/main" val="2218274944"/>
      </p:ext>
    </p:extLst>
  </p:cSld>
  <p:clrMap bg1="lt1" tx1="dk1" bg2="lt2" tx2="dk2" accent1="accent1" accent2="accent2" accent3="accent3" accent4="accent4" accent5="accent5" accent6="accent6" hlink="hlink" folHlink="folHlink"/>
  <p:notesStyle>
    <a:lvl1pPr marL="0" algn="l" defTabSz="713232" rtl="0" eaLnBrk="1" latinLnBrk="0" hangingPunct="1">
      <a:defRPr sz="936" kern="1200">
        <a:solidFill>
          <a:schemeClr val="tx1"/>
        </a:solidFill>
        <a:latin typeface="+mn-lt"/>
        <a:ea typeface="+mn-ea"/>
        <a:cs typeface="+mn-cs"/>
      </a:defRPr>
    </a:lvl1pPr>
    <a:lvl2pPr marL="356616" algn="l" defTabSz="713232" rtl="0" eaLnBrk="1" latinLnBrk="0" hangingPunct="1">
      <a:defRPr sz="936" kern="1200">
        <a:solidFill>
          <a:schemeClr val="tx1"/>
        </a:solidFill>
        <a:latin typeface="+mn-lt"/>
        <a:ea typeface="+mn-ea"/>
        <a:cs typeface="+mn-cs"/>
      </a:defRPr>
    </a:lvl2pPr>
    <a:lvl3pPr marL="713232" algn="l" defTabSz="713232" rtl="0" eaLnBrk="1" latinLnBrk="0" hangingPunct="1">
      <a:defRPr sz="936" kern="1200">
        <a:solidFill>
          <a:schemeClr val="tx1"/>
        </a:solidFill>
        <a:latin typeface="+mn-lt"/>
        <a:ea typeface="+mn-ea"/>
        <a:cs typeface="+mn-cs"/>
      </a:defRPr>
    </a:lvl3pPr>
    <a:lvl4pPr marL="1069848" algn="l" defTabSz="713232" rtl="0" eaLnBrk="1" latinLnBrk="0" hangingPunct="1">
      <a:defRPr sz="936" kern="1200">
        <a:solidFill>
          <a:schemeClr val="tx1"/>
        </a:solidFill>
        <a:latin typeface="+mn-lt"/>
        <a:ea typeface="+mn-ea"/>
        <a:cs typeface="+mn-cs"/>
      </a:defRPr>
    </a:lvl4pPr>
    <a:lvl5pPr marL="1426464" algn="l" defTabSz="713232" rtl="0" eaLnBrk="1" latinLnBrk="0" hangingPunct="1">
      <a:defRPr sz="936" kern="1200">
        <a:solidFill>
          <a:schemeClr val="tx1"/>
        </a:solidFill>
        <a:latin typeface="+mn-lt"/>
        <a:ea typeface="+mn-ea"/>
        <a:cs typeface="+mn-cs"/>
      </a:defRPr>
    </a:lvl5pPr>
    <a:lvl6pPr marL="1783080" algn="l" defTabSz="713232" rtl="0" eaLnBrk="1" latinLnBrk="0" hangingPunct="1">
      <a:defRPr sz="936" kern="1200">
        <a:solidFill>
          <a:schemeClr val="tx1"/>
        </a:solidFill>
        <a:latin typeface="+mn-lt"/>
        <a:ea typeface="+mn-ea"/>
        <a:cs typeface="+mn-cs"/>
      </a:defRPr>
    </a:lvl6pPr>
    <a:lvl7pPr marL="2139696" algn="l" defTabSz="713232" rtl="0" eaLnBrk="1" latinLnBrk="0" hangingPunct="1">
      <a:defRPr sz="936" kern="1200">
        <a:solidFill>
          <a:schemeClr val="tx1"/>
        </a:solidFill>
        <a:latin typeface="+mn-lt"/>
        <a:ea typeface="+mn-ea"/>
        <a:cs typeface="+mn-cs"/>
      </a:defRPr>
    </a:lvl7pPr>
    <a:lvl8pPr marL="2496312" algn="l" defTabSz="713232" rtl="0" eaLnBrk="1" latinLnBrk="0" hangingPunct="1">
      <a:defRPr sz="936" kern="1200">
        <a:solidFill>
          <a:schemeClr val="tx1"/>
        </a:solidFill>
        <a:latin typeface="+mn-lt"/>
        <a:ea typeface="+mn-ea"/>
        <a:cs typeface="+mn-cs"/>
      </a:defRPr>
    </a:lvl8pPr>
    <a:lvl9pPr marL="2852928" algn="l" defTabSz="713232" rtl="0" eaLnBrk="1" latinLnBrk="0" hangingPunct="1">
      <a:defRPr sz="93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Slide Image Placeholder 1"/>
          <p:cNvSpPr>
            <a:spLocks noGrp="1" noRot="1" noChangeAspect="1" noTextEdit="1"/>
          </p:cNvSpPr>
          <p:nvPr>
            <p:ph type="sldImg"/>
          </p:nvPr>
        </p:nvSpPr>
        <p:spPr>
          <a:xfrm>
            <a:off x="139700" y="768350"/>
            <a:ext cx="6819900" cy="3836988"/>
          </a:xfrm>
          <a:ln/>
        </p:spPr>
      </p:sp>
      <p:sp>
        <p:nvSpPr>
          <p:cNvPr id="185347" name="Notes Placeholder 2"/>
          <p:cNvSpPr>
            <a:spLocks noGrp="1"/>
          </p:cNvSpPr>
          <p:nvPr>
            <p:ph type="body" idx="1"/>
          </p:nvPr>
        </p:nvSpPr>
        <p:spPr>
          <a:ln/>
        </p:spPr>
        <p:txBody>
          <a:bodyPr/>
          <a:lstStyle/>
          <a:p>
            <a:pPr>
              <a:defRPr/>
            </a:pPr>
            <a:endParaRPr lang="en-US" dirty="0"/>
          </a:p>
        </p:txBody>
      </p:sp>
    </p:spTree>
    <p:extLst>
      <p:ext uri="{BB962C8B-B14F-4D97-AF65-F5344CB8AC3E}">
        <p14:creationId xmlns:p14="http://schemas.microsoft.com/office/powerpoint/2010/main" val="13127322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image" Target="../media/image2.svg"/><Relationship Id="rId7" Type="http://schemas.openxmlformats.org/officeDocument/2006/relationships/hyperlink" Target="https://www.knime.com/"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33926" y="2015288"/>
            <a:ext cx="4812632" cy="767871"/>
          </a:xfrm>
        </p:spPr>
        <p:txBody>
          <a:bodyPr lIns="91440" tIns="0" rIns="0" anchor="ctr" anchorCtr="0">
            <a:noAutofit/>
          </a:bodyPr>
          <a:lstStyle>
            <a:lvl1pPr algn="l">
              <a:defRPr sz="2400">
                <a:latin typeface="+mj-lt"/>
              </a:defRPr>
            </a:lvl1pPr>
          </a:lstStyle>
          <a:p>
            <a:r>
              <a:rPr lang="en-GB" dirty="0"/>
              <a:t>Click to edit Title</a:t>
            </a:r>
            <a:br>
              <a:rPr lang="en-GB" dirty="0"/>
            </a:br>
            <a:r>
              <a:rPr lang="en-GB" dirty="0"/>
              <a:t>Max 2 Lines</a:t>
            </a:r>
            <a:endParaRPr lang="en-US" dirty="0"/>
          </a:p>
        </p:txBody>
      </p:sp>
      <p:sp>
        <p:nvSpPr>
          <p:cNvPr id="3" name="Subtitle 2"/>
          <p:cNvSpPr>
            <a:spLocks noGrp="1"/>
          </p:cNvSpPr>
          <p:nvPr>
            <p:ph type="subTitle" idx="1" hasCustomPrompt="1"/>
          </p:nvPr>
        </p:nvSpPr>
        <p:spPr>
          <a:xfrm>
            <a:off x="733926" y="2913680"/>
            <a:ext cx="3946074" cy="226799"/>
          </a:xfrm>
        </p:spPr>
        <p:txBody>
          <a:bodyPr lIns="91440" anchor="ctr" anchorCtr="0">
            <a:noAutofit/>
          </a:bodyPr>
          <a:lstStyle>
            <a:lvl1pPr marL="0" indent="0" algn="l">
              <a:spcBef>
                <a:spcPts val="0"/>
              </a:spcBef>
              <a:buNone/>
              <a:defRPr sz="1400">
                <a:latin typeface="+mn-lt"/>
              </a:defRPr>
            </a:lvl1pPr>
            <a:lvl2pPr marL="308610" indent="0" algn="ctr">
              <a:buNone/>
              <a:defRPr sz="1350"/>
            </a:lvl2pPr>
            <a:lvl3pPr marL="617220" indent="0" algn="ctr">
              <a:buNone/>
              <a:defRPr sz="1215"/>
            </a:lvl3pPr>
            <a:lvl4pPr marL="925830" indent="0" algn="ctr">
              <a:buNone/>
              <a:defRPr sz="1080"/>
            </a:lvl4pPr>
            <a:lvl5pPr marL="1234440" indent="0" algn="ctr">
              <a:buNone/>
              <a:defRPr sz="1080"/>
            </a:lvl5pPr>
            <a:lvl6pPr marL="1543050" indent="0" algn="ctr">
              <a:buNone/>
              <a:defRPr sz="1080"/>
            </a:lvl6pPr>
            <a:lvl7pPr marL="1851660" indent="0" algn="ctr">
              <a:buNone/>
              <a:defRPr sz="1080"/>
            </a:lvl7pPr>
            <a:lvl8pPr marL="2160270" indent="0" algn="ctr">
              <a:buNone/>
              <a:defRPr sz="1080"/>
            </a:lvl8pPr>
            <a:lvl9pPr marL="2468880" indent="0" algn="ctr">
              <a:buNone/>
              <a:defRPr sz="1080"/>
            </a:lvl9pPr>
          </a:lstStyle>
          <a:p>
            <a:r>
              <a:rPr lang="en-GB" dirty="0"/>
              <a:t>Presenter Name and Title</a:t>
            </a:r>
            <a:endParaRPr lang="en-US" dirty="0"/>
          </a:p>
        </p:txBody>
      </p:sp>
      <p:sp>
        <p:nvSpPr>
          <p:cNvPr id="6" name="Slide Number Placeholder 5" hidden="1">
            <a:extLst>
              <a:ext uri="{FF2B5EF4-FFF2-40B4-BE49-F238E27FC236}">
                <a16:creationId xmlns:a16="http://schemas.microsoft.com/office/drawing/2014/main" id="{0B01FEE6-F0A8-B441-9C55-EBE6F3D0E13A}"/>
              </a:ext>
            </a:extLst>
          </p:cNvPr>
          <p:cNvSpPr>
            <a:spLocks noGrp="1"/>
          </p:cNvSpPr>
          <p:nvPr>
            <p:ph type="sldNum" sz="quarter" idx="14"/>
          </p:nvPr>
        </p:nvSpPr>
        <p:spPr/>
        <p:txBody>
          <a:bodyPr/>
          <a:lstStyle/>
          <a:p>
            <a:fld id="{220B6647-BD7A-7942-B66E-0DFF9B72D92D}" type="slidenum">
              <a:rPr lang="en-US" smtClean="0"/>
              <a:pPr/>
              <a:t>‹#›</a:t>
            </a:fld>
            <a:endParaRPr lang="en-US"/>
          </a:p>
        </p:txBody>
      </p:sp>
      <p:cxnSp>
        <p:nvCxnSpPr>
          <p:cNvPr id="12" name="Straight Connector 11">
            <a:extLst>
              <a:ext uri="{FF2B5EF4-FFF2-40B4-BE49-F238E27FC236}">
                <a16:creationId xmlns:a16="http://schemas.microsoft.com/office/drawing/2014/main" id="{D64267AA-8E58-B72C-82FC-FD41309A9117}"/>
              </a:ext>
            </a:extLst>
          </p:cNvPr>
          <p:cNvCxnSpPr>
            <a:cxnSpLocks/>
          </p:cNvCxnSpPr>
          <p:nvPr userDrawn="1"/>
        </p:nvCxnSpPr>
        <p:spPr>
          <a:xfrm>
            <a:off x="659006" y="2015288"/>
            <a:ext cx="0" cy="1472818"/>
          </a:xfrm>
          <a:prstGeom prst="line">
            <a:avLst/>
          </a:prstGeom>
          <a:ln w="12700">
            <a:solidFill>
              <a:srgbClr val="201E1E"/>
            </a:solidFill>
            <a:miter lim="800000"/>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1587F054-1D96-EEC4-FA17-6801B69E9118}"/>
              </a:ext>
            </a:extLst>
          </p:cNvPr>
          <p:cNvSpPr>
            <a:spLocks noGrp="1"/>
          </p:cNvSpPr>
          <p:nvPr>
            <p:ph type="body" sz="quarter" idx="15" hasCustomPrompt="1"/>
          </p:nvPr>
        </p:nvSpPr>
        <p:spPr>
          <a:xfrm>
            <a:off x="733425" y="3227885"/>
            <a:ext cx="4324350" cy="236157"/>
          </a:xfrm>
        </p:spPr>
        <p:txBody>
          <a:bodyPr lIns="90000" anchor="ctr"/>
          <a:lstStyle>
            <a:lvl1pPr marL="0" indent="0">
              <a:buNone/>
              <a:defRPr sz="1200"/>
            </a:lvl1pPr>
          </a:lstStyle>
          <a:p>
            <a:pPr lvl="0"/>
            <a:r>
              <a:rPr lang="en-GB" dirty="0"/>
              <a:t>Date</a:t>
            </a:r>
            <a:endParaRPr lang="en-DE" dirty="0"/>
          </a:p>
        </p:txBody>
      </p:sp>
      <p:sp>
        <p:nvSpPr>
          <p:cNvPr id="4" name="TextBox 3">
            <a:extLst>
              <a:ext uri="{FF2B5EF4-FFF2-40B4-BE49-F238E27FC236}">
                <a16:creationId xmlns:a16="http://schemas.microsoft.com/office/drawing/2014/main" id="{1FC3AC66-2B90-6ACE-3E0E-9F7D54FA3671}"/>
              </a:ext>
            </a:extLst>
          </p:cNvPr>
          <p:cNvSpPr txBox="1"/>
          <p:nvPr userDrawn="1"/>
        </p:nvSpPr>
        <p:spPr>
          <a:xfrm>
            <a:off x="5999433" y="157866"/>
            <a:ext cx="2999490" cy="2934534"/>
          </a:xfrm>
          <a:prstGeom prst="rect">
            <a:avLst/>
          </a:prstGeom>
          <a:solidFill>
            <a:schemeClr val="bg2"/>
          </a:solidFill>
          <a:ln w="15875">
            <a:solidFill>
              <a:schemeClr val="accent2"/>
            </a:solidFill>
          </a:ln>
        </p:spPr>
        <p:txBody>
          <a:bodyPr wrap="square" lIns="108000" tIns="108000" rIns="108000" bIns="108000" rtlCol="0">
            <a:noAutofit/>
          </a:bodyPr>
          <a:lstStyle/>
          <a:p>
            <a:pPr algn="l"/>
            <a:r>
              <a:rPr lang="en-US" sz="1200" dirty="0"/>
              <a:t>You are free to:</a:t>
            </a:r>
          </a:p>
          <a:p>
            <a:pPr algn="l"/>
            <a:r>
              <a:rPr lang="en-US" sz="1200" b="1" dirty="0"/>
              <a:t>Share</a:t>
            </a:r>
          </a:p>
          <a:p>
            <a:pPr algn="l"/>
            <a:r>
              <a:rPr lang="en-US" sz="1200" b="1" dirty="0"/>
              <a:t>	</a:t>
            </a:r>
            <a:r>
              <a:rPr lang="en-US" sz="1200" dirty="0"/>
              <a:t>copy and redistribute the 	material in any medium or format</a:t>
            </a:r>
          </a:p>
          <a:p>
            <a:pPr algn="l"/>
            <a:r>
              <a:rPr lang="en-US" sz="1200" b="1" dirty="0"/>
              <a:t>Adapt</a:t>
            </a:r>
          </a:p>
          <a:p>
            <a:pPr algn="l"/>
            <a:r>
              <a:rPr lang="en-US" sz="1200" b="1" dirty="0"/>
              <a:t>	</a:t>
            </a:r>
            <a:r>
              <a:rPr lang="en-US" sz="1200" dirty="0"/>
              <a:t>remix, transform, and build upon 	the material for any purpose, 	even commercially.</a:t>
            </a:r>
          </a:p>
          <a:p>
            <a:pPr algn="l"/>
            <a:endParaRPr lang="en-US" sz="1200" dirty="0"/>
          </a:p>
          <a:p>
            <a:pPr algn="l"/>
            <a:r>
              <a:rPr lang="en-US" sz="1200" dirty="0"/>
              <a:t>You must give </a:t>
            </a:r>
            <a:r>
              <a:rPr lang="en-US" sz="1200" b="1" dirty="0"/>
              <a:t>appropriate credit</a:t>
            </a:r>
            <a:r>
              <a:rPr lang="en-US" sz="1200" dirty="0"/>
              <a:t>, provide a link to the license, and indicate if changes were made. You may do so in any reasonable manner, but not in any way that suggests the licensor endorses you or your use.</a:t>
            </a:r>
          </a:p>
        </p:txBody>
      </p:sp>
      <p:sp>
        <p:nvSpPr>
          <p:cNvPr id="8" name="Freihandform 10">
            <a:extLst>
              <a:ext uri="{FF2B5EF4-FFF2-40B4-BE49-F238E27FC236}">
                <a16:creationId xmlns:a16="http://schemas.microsoft.com/office/drawing/2014/main" id="{D6D62795-ADBA-66B5-9FBE-EACD290C6316}"/>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4042945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3" name="Title 2">
            <a:extLst>
              <a:ext uri="{FF2B5EF4-FFF2-40B4-BE49-F238E27FC236}">
                <a16:creationId xmlns:a16="http://schemas.microsoft.com/office/drawing/2014/main" id="{38F7D926-E37B-FADF-0A5A-1CDA9E0562CE}"/>
              </a:ext>
            </a:extLst>
          </p:cNvPr>
          <p:cNvSpPr>
            <a:spLocks noGrp="1"/>
          </p:cNvSpPr>
          <p:nvPr>
            <p:ph type="title" hasCustomPrompt="1"/>
          </p:nvPr>
        </p:nvSpPr>
        <p:spPr/>
        <p:txBody>
          <a:bodyPr/>
          <a:lstStyle/>
          <a:p>
            <a:r>
              <a:rPr lang="en-US" dirty="0"/>
              <a:t>Click to edit Title</a:t>
            </a:r>
            <a:endParaRPr lang="en-DE" dirty="0"/>
          </a:p>
        </p:txBody>
      </p:sp>
    </p:spTree>
    <p:extLst>
      <p:ext uri="{BB962C8B-B14F-4D97-AF65-F5344CB8AC3E}">
        <p14:creationId xmlns:p14="http://schemas.microsoft.com/office/powerpoint/2010/main" val="2136355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3B35208-EA6F-8B4A-A07B-820525C98C32}"/>
              </a:ext>
            </a:extLst>
          </p:cNvPr>
          <p:cNvSpPr>
            <a:spLocks noGrp="1"/>
          </p:cNvSpPr>
          <p:nvPr>
            <p:ph type="sldNum" sz="quarter" idx="12"/>
          </p:nvPr>
        </p:nvSpPr>
        <p:spPr/>
        <p:txBody>
          <a:bodyPr/>
          <a:lstStyle/>
          <a:p>
            <a:fld id="{220B6647-BD7A-7942-B66E-0DFF9B72D92D}" type="slidenum">
              <a:rPr lang="en-US" smtClean="0"/>
              <a:pPr/>
              <a:t>‹#›</a:t>
            </a:fld>
            <a:endParaRPr lang="en-US"/>
          </a:p>
        </p:txBody>
      </p:sp>
    </p:spTree>
    <p:extLst>
      <p:ext uri="{BB962C8B-B14F-4D97-AF65-F5344CB8AC3E}">
        <p14:creationId xmlns:p14="http://schemas.microsoft.com/office/powerpoint/2010/main" val="38372387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y in Touch">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000" y="1425600"/>
            <a:ext cx="5400000" cy="648000"/>
          </a:xfrm>
        </p:spPr>
        <p:txBody>
          <a:bodyPr tIns="0" rIns="0" anchor="ctr">
            <a:normAutofit/>
          </a:bodyPr>
          <a:lstStyle>
            <a:lvl1pPr algn="l">
              <a:defRPr sz="2400"/>
            </a:lvl1pPr>
          </a:lstStyle>
          <a:p>
            <a:r>
              <a:rPr lang="en-US" dirty="0"/>
              <a:t>Let's Stay in Touch!</a:t>
            </a:r>
          </a:p>
        </p:txBody>
      </p:sp>
      <p:sp>
        <p:nvSpPr>
          <p:cNvPr id="7" name="Slide Number Placeholder 6">
            <a:extLst>
              <a:ext uri="{FF2B5EF4-FFF2-40B4-BE49-F238E27FC236}">
                <a16:creationId xmlns:a16="http://schemas.microsoft.com/office/drawing/2014/main" id="{8386C1EC-AB07-F94A-9F69-EA2C58DD858B}"/>
              </a:ext>
            </a:extLst>
          </p:cNvPr>
          <p:cNvSpPr>
            <a:spLocks noGrp="1"/>
          </p:cNvSpPr>
          <p:nvPr>
            <p:ph type="sldNum" sz="quarter" idx="12"/>
          </p:nvPr>
        </p:nvSpPr>
        <p:spPr/>
        <p:txBody>
          <a:bodyPr/>
          <a:lstStyle/>
          <a:p>
            <a:fld id="{220B6647-BD7A-7942-B66E-0DFF9B72D92D}" type="slidenum">
              <a:rPr lang="en-US" smtClean="0"/>
              <a:pPr/>
              <a:t>‹#›</a:t>
            </a:fld>
            <a:endParaRPr lang="en-US"/>
          </a:p>
        </p:txBody>
      </p:sp>
      <p:pic>
        <p:nvPicPr>
          <p:cNvPr id="11" name="Graphic 10">
            <a:extLst>
              <a:ext uri="{FF2B5EF4-FFF2-40B4-BE49-F238E27FC236}">
                <a16:creationId xmlns:a16="http://schemas.microsoft.com/office/drawing/2014/main" id="{D126442A-B2A7-42DF-B149-2E441431435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53454" y="3453002"/>
            <a:ext cx="304800" cy="274320"/>
          </a:xfrm>
          <a:prstGeom prst="rect">
            <a:avLst/>
          </a:prstGeom>
        </p:spPr>
      </p:pic>
      <p:pic>
        <p:nvPicPr>
          <p:cNvPr id="15" name="Picture 14">
            <a:extLst>
              <a:ext uri="{FF2B5EF4-FFF2-40B4-BE49-F238E27FC236}">
                <a16:creationId xmlns:a16="http://schemas.microsoft.com/office/drawing/2014/main" id="{3D224257-2FB5-4259-BD0E-7E754DD93A1E}"/>
              </a:ext>
            </a:extLst>
          </p:cNvPr>
          <p:cNvPicPr>
            <a:picLocks noChangeAspect="1"/>
          </p:cNvPicPr>
          <p:nvPr userDrawn="1"/>
        </p:nvPicPr>
        <p:blipFill>
          <a:blip r:embed="rId4"/>
          <a:stretch>
            <a:fillRect/>
          </a:stretch>
        </p:blipFill>
        <p:spPr>
          <a:xfrm>
            <a:off x="1035155" y="2581225"/>
            <a:ext cx="741401" cy="199411"/>
          </a:xfrm>
          <a:prstGeom prst="rect">
            <a:avLst/>
          </a:prstGeom>
        </p:spPr>
      </p:pic>
      <p:pic>
        <p:nvPicPr>
          <p:cNvPr id="9" name="Graphic 8">
            <a:extLst>
              <a:ext uri="{FF2B5EF4-FFF2-40B4-BE49-F238E27FC236}">
                <a16:creationId xmlns:a16="http://schemas.microsoft.com/office/drawing/2014/main" id="{2F00EA32-EFF0-48A0-9916-33080861F892}"/>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253454" y="3000790"/>
            <a:ext cx="304800" cy="274320"/>
          </a:xfrm>
          <a:prstGeom prst="rect">
            <a:avLst/>
          </a:prstGeom>
        </p:spPr>
      </p:pic>
      <p:sp>
        <p:nvSpPr>
          <p:cNvPr id="27" name="Text Placeholder 7">
            <a:extLst>
              <a:ext uri="{FF2B5EF4-FFF2-40B4-BE49-F238E27FC236}">
                <a16:creationId xmlns:a16="http://schemas.microsoft.com/office/drawing/2014/main" id="{85F266D7-F232-4CAE-8862-CB17F8FE7F01}"/>
              </a:ext>
            </a:extLst>
          </p:cNvPr>
          <p:cNvSpPr>
            <a:spLocks noGrp="1"/>
          </p:cNvSpPr>
          <p:nvPr>
            <p:ph type="body" sz="quarter" idx="17" hasCustomPrompt="1"/>
          </p:nvPr>
        </p:nvSpPr>
        <p:spPr>
          <a:xfrm>
            <a:off x="1966025" y="2988759"/>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Your E-Mail Address</a:t>
            </a:r>
          </a:p>
        </p:txBody>
      </p:sp>
      <p:sp>
        <p:nvSpPr>
          <p:cNvPr id="13" name="Text Placeholder 12">
            <a:extLst>
              <a:ext uri="{FF2B5EF4-FFF2-40B4-BE49-F238E27FC236}">
                <a16:creationId xmlns:a16="http://schemas.microsoft.com/office/drawing/2014/main" id="{7BEA622E-3344-40E0-A98D-23AFB914490E}"/>
              </a:ext>
            </a:extLst>
          </p:cNvPr>
          <p:cNvSpPr>
            <a:spLocks noGrp="1"/>
          </p:cNvSpPr>
          <p:nvPr>
            <p:ph type="body" sz="quarter" idx="18" hasCustomPrompt="1"/>
          </p:nvPr>
        </p:nvSpPr>
        <p:spPr>
          <a:xfrm>
            <a:off x="1966025" y="3440970"/>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Link to your LinkedIn Profile</a:t>
            </a:r>
          </a:p>
        </p:txBody>
      </p:sp>
      <p:sp>
        <p:nvSpPr>
          <p:cNvPr id="28" name="Text Placeholder 27">
            <a:extLst>
              <a:ext uri="{FF2B5EF4-FFF2-40B4-BE49-F238E27FC236}">
                <a16:creationId xmlns:a16="http://schemas.microsoft.com/office/drawing/2014/main" id="{3ED0C215-C366-4B59-943B-9B6EF6FA8670}"/>
              </a:ext>
            </a:extLst>
          </p:cNvPr>
          <p:cNvSpPr>
            <a:spLocks noGrp="1"/>
          </p:cNvSpPr>
          <p:nvPr>
            <p:ph type="body" sz="quarter" idx="19" hasCustomPrompt="1"/>
          </p:nvPr>
        </p:nvSpPr>
        <p:spPr>
          <a:xfrm>
            <a:off x="1966025" y="2536547"/>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Link to your KNIME Hub Profile</a:t>
            </a:r>
          </a:p>
        </p:txBody>
      </p:sp>
      <p:sp>
        <p:nvSpPr>
          <p:cNvPr id="35" name="Picture Placeholder 34">
            <a:extLst>
              <a:ext uri="{FF2B5EF4-FFF2-40B4-BE49-F238E27FC236}">
                <a16:creationId xmlns:a16="http://schemas.microsoft.com/office/drawing/2014/main" id="{F4640EEF-C454-44D1-AA48-27DDA09035FC}"/>
              </a:ext>
            </a:extLst>
          </p:cNvPr>
          <p:cNvSpPr>
            <a:spLocks noGrp="1"/>
          </p:cNvSpPr>
          <p:nvPr>
            <p:ph type="pic" sz="quarter" idx="21" hasCustomPrompt="1"/>
          </p:nvPr>
        </p:nvSpPr>
        <p:spPr>
          <a:xfrm>
            <a:off x="831338" y="181723"/>
            <a:ext cx="1080655" cy="1069848"/>
          </a:xfrm>
          <a:prstGeom prst="ellipse">
            <a:avLst/>
          </a:prstGeom>
        </p:spPr>
        <p:txBody>
          <a:bodyPr/>
          <a:lstStyle>
            <a:lvl1pPr marL="0" indent="0">
              <a:buNone/>
              <a:defRPr/>
            </a:lvl1pPr>
          </a:lstStyle>
          <a:p>
            <a:r>
              <a:rPr lang="en-US" dirty="0"/>
              <a:t>Picture</a:t>
            </a:r>
          </a:p>
        </p:txBody>
      </p:sp>
      <p:sp>
        <p:nvSpPr>
          <p:cNvPr id="4" name="Freihandform 10">
            <a:extLst>
              <a:ext uri="{FF2B5EF4-FFF2-40B4-BE49-F238E27FC236}">
                <a16:creationId xmlns:a16="http://schemas.microsoft.com/office/drawing/2014/main" id="{CA8FE17D-3BD8-0AD1-6CBB-76C965F7018F}"/>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7"/>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8"/>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4176913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360000" y="3923640"/>
            <a:ext cx="5774469" cy="648000"/>
          </a:xfrm>
        </p:spPr>
        <p:txBody>
          <a:bodyPr>
            <a:noAutofit/>
          </a:bodyPr>
          <a:lstStyle>
            <a:lvl1pPr marL="0" indent="0" algn="l">
              <a:buClr>
                <a:schemeClr val="tx1"/>
              </a:buClr>
              <a:buFont typeface="+mj-lt"/>
              <a:buNone/>
              <a:defRPr sz="2000" b="0"/>
            </a:lvl1pPr>
            <a:lvl2pPr marL="617220" indent="-308610" algn="ctr">
              <a:buClr>
                <a:schemeClr val="tx1"/>
              </a:buClr>
              <a:buFont typeface="+mj-lt"/>
              <a:buAutoNum type="arabicPeriod"/>
              <a:defRPr sz="1620"/>
            </a:lvl2pPr>
            <a:lvl3pPr marL="617220" indent="0" algn="ctr">
              <a:buNone/>
              <a:defRPr sz="1215"/>
            </a:lvl3pPr>
            <a:lvl4pPr marL="925830" indent="0" algn="ctr">
              <a:buNone/>
              <a:defRPr sz="1080"/>
            </a:lvl4pPr>
            <a:lvl5pPr marL="1234440" indent="0" algn="ctr">
              <a:buNone/>
              <a:defRPr sz="1080"/>
            </a:lvl5pPr>
            <a:lvl6pPr marL="1543050" indent="0" algn="ctr">
              <a:buNone/>
              <a:defRPr sz="1080"/>
            </a:lvl6pPr>
            <a:lvl7pPr marL="1851660" indent="0" algn="ctr">
              <a:buNone/>
              <a:defRPr sz="1080"/>
            </a:lvl7pPr>
            <a:lvl8pPr marL="2160270" indent="0" algn="ctr">
              <a:buNone/>
              <a:defRPr sz="1080"/>
            </a:lvl8pPr>
            <a:lvl9pPr marL="2468880" indent="0" algn="ctr">
              <a:buNone/>
              <a:defRPr sz="1080"/>
            </a:lvl9pPr>
          </a:lstStyle>
          <a:p>
            <a:pPr lvl="0"/>
            <a:r>
              <a:rPr lang="en-US" dirty="0"/>
              <a:t>Short summarizing or engaging text</a:t>
            </a:r>
          </a:p>
        </p:txBody>
      </p:sp>
      <p:sp>
        <p:nvSpPr>
          <p:cNvPr id="16" name="Slide Number Placeholder 15" hidden="1">
            <a:extLst>
              <a:ext uri="{FF2B5EF4-FFF2-40B4-BE49-F238E27FC236}">
                <a16:creationId xmlns:a16="http://schemas.microsoft.com/office/drawing/2014/main" id="{4AE3E3AD-1296-8D48-AFA8-764EA91DEF29}"/>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5" name="Picture Placeholder 4">
            <a:extLst>
              <a:ext uri="{FF2B5EF4-FFF2-40B4-BE49-F238E27FC236}">
                <a16:creationId xmlns:a16="http://schemas.microsoft.com/office/drawing/2014/main" id="{7A50A599-BBE0-7141-B5B5-23DA5ED35F4A}"/>
              </a:ext>
            </a:extLst>
          </p:cNvPr>
          <p:cNvSpPr>
            <a:spLocks noGrp="1"/>
          </p:cNvSpPr>
          <p:nvPr>
            <p:ph type="pic" sz="quarter" idx="16" hasCustomPrompt="1"/>
          </p:nvPr>
        </p:nvSpPr>
        <p:spPr>
          <a:xfrm>
            <a:off x="360000" y="907200"/>
            <a:ext cx="5774470" cy="2916000"/>
          </a:xfrm>
          <a:solidFill>
            <a:schemeClr val="bg2"/>
          </a:solidFill>
          <a:effectLst/>
        </p:spPr>
        <p:txBody>
          <a:bodyPr lIns="108000" tIns="108000" rIns="108000" bIns="108000"/>
          <a:lstStyle>
            <a:lvl1pPr marL="0" indent="0">
              <a:buNone/>
              <a:defRPr sz="1600"/>
            </a:lvl1pPr>
          </a:lstStyle>
          <a:p>
            <a:r>
              <a:rPr lang="en-US" dirty="0"/>
              <a:t>Image with key message or point to discuss</a:t>
            </a:r>
          </a:p>
        </p:txBody>
      </p:sp>
    </p:spTree>
    <p:extLst>
      <p:ext uri="{BB962C8B-B14F-4D97-AF65-F5344CB8AC3E}">
        <p14:creationId xmlns:p14="http://schemas.microsoft.com/office/powerpoint/2010/main" val="4069967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84942" y="2246644"/>
            <a:ext cx="4975058" cy="648000"/>
          </a:xfrm>
        </p:spPr>
        <p:txBody>
          <a:bodyPr tIns="0" rIns="0" anchor="ctr" anchorCtr="0">
            <a:normAutofit/>
          </a:bodyPr>
          <a:lstStyle>
            <a:lvl1pPr algn="l">
              <a:defRPr sz="2400">
                <a:solidFill>
                  <a:schemeClr val="tx1"/>
                </a:solidFill>
              </a:defRPr>
            </a:lvl1pPr>
          </a:lstStyle>
          <a:p>
            <a:r>
              <a:rPr lang="en-GB" dirty="0"/>
              <a:t>Divider headline</a:t>
            </a:r>
            <a:endParaRPr lang="en-US" dirty="0"/>
          </a:p>
        </p:txBody>
      </p:sp>
      <p:cxnSp>
        <p:nvCxnSpPr>
          <p:cNvPr id="5" name="Straight Connector 4">
            <a:extLst>
              <a:ext uri="{FF2B5EF4-FFF2-40B4-BE49-F238E27FC236}">
                <a16:creationId xmlns:a16="http://schemas.microsoft.com/office/drawing/2014/main" id="{89FAE86F-4B93-F91D-3A44-7C5E2C68EE23}"/>
              </a:ext>
            </a:extLst>
          </p:cNvPr>
          <p:cNvCxnSpPr/>
          <p:nvPr userDrawn="1"/>
        </p:nvCxnSpPr>
        <p:spPr>
          <a:xfrm>
            <a:off x="556087" y="1968703"/>
            <a:ext cx="0" cy="1261631"/>
          </a:xfrm>
          <a:prstGeom prst="line">
            <a:avLst/>
          </a:prstGeom>
          <a:ln w="6350">
            <a:solidFill>
              <a:srgbClr val="201E1E"/>
            </a:solidFill>
            <a:miter lim="800000"/>
          </a:ln>
        </p:spPr>
        <p:style>
          <a:lnRef idx="1">
            <a:schemeClr val="accent1"/>
          </a:lnRef>
          <a:fillRef idx="0">
            <a:schemeClr val="accent1"/>
          </a:fillRef>
          <a:effectRef idx="0">
            <a:schemeClr val="accent1"/>
          </a:effectRef>
          <a:fontRef idx="minor">
            <a:schemeClr val="tx1"/>
          </a:fontRef>
        </p:style>
      </p:cxnSp>
      <p:sp>
        <p:nvSpPr>
          <p:cNvPr id="3" name="Freihandform 10">
            <a:extLst>
              <a:ext uri="{FF2B5EF4-FFF2-40B4-BE49-F238E27FC236}">
                <a16:creationId xmlns:a16="http://schemas.microsoft.com/office/drawing/2014/main" id="{A028A127-EA5B-056A-159D-6BDE4957034F}"/>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3160744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orange">
    <p:bg>
      <p:bgPr>
        <a:solidFill>
          <a:schemeClr val="accent2"/>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BD56F7F-AF67-A049-85EA-CB88A5802836}"/>
              </a:ext>
            </a:extLst>
          </p:cNvPr>
          <p:cNvSpPr>
            <a:spLocks noGrp="1"/>
          </p:cNvSpPr>
          <p:nvPr>
            <p:ph type="title" hasCustomPrompt="1"/>
          </p:nvPr>
        </p:nvSpPr>
        <p:spPr>
          <a:xfrm>
            <a:off x="785698" y="2247750"/>
            <a:ext cx="4974304" cy="648000"/>
          </a:xfrm>
        </p:spPr>
        <p:txBody>
          <a:bodyPr>
            <a:normAutofit/>
          </a:bodyPr>
          <a:lstStyle>
            <a:lvl1pPr>
              <a:defRPr sz="2400">
                <a:solidFill>
                  <a:schemeClr val="bg1"/>
                </a:solidFill>
              </a:defRPr>
            </a:lvl1pPr>
          </a:lstStyle>
          <a:p>
            <a:r>
              <a:rPr lang="en-GB" dirty="0"/>
              <a:t>Divider headline</a:t>
            </a:r>
            <a:endParaRPr lang="en-US" dirty="0"/>
          </a:p>
        </p:txBody>
      </p:sp>
      <p:cxnSp>
        <p:nvCxnSpPr>
          <p:cNvPr id="5" name="Straight Connector 4">
            <a:extLst>
              <a:ext uri="{FF2B5EF4-FFF2-40B4-BE49-F238E27FC236}">
                <a16:creationId xmlns:a16="http://schemas.microsoft.com/office/drawing/2014/main" id="{36303E8F-5CBB-9E09-C828-8569B4C1FEA2}"/>
              </a:ext>
            </a:extLst>
          </p:cNvPr>
          <p:cNvCxnSpPr/>
          <p:nvPr userDrawn="1"/>
        </p:nvCxnSpPr>
        <p:spPr>
          <a:xfrm>
            <a:off x="556087" y="1968703"/>
            <a:ext cx="0" cy="1261631"/>
          </a:xfrm>
          <a:prstGeom prst="line">
            <a:avLst/>
          </a:prstGeom>
          <a:ln w="6350">
            <a:solidFill>
              <a:schemeClr val="bg1"/>
            </a:solidFill>
            <a:miter lim="800000"/>
          </a:ln>
        </p:spPr>
        <p:style>
          <a:lnRef idx="1">
            <a:schemeClr val="accent1"/>
          </a:lnRef>
          <a:fillRef idx="0">
            <a:schemeClr val="accent1"/>
          </a:fillRef>
          <a:effectRef idx="0">
            <a:schemeClr val="accent1"/>
          </a:effectRef>
          <a:fontRef idx="minor">
            <a:schemeClr val="tx1"/>
          </a:fontRef>
        </p:style>
      </p:cxnSp>
      <p:sp>
        <p:nvSpPr>
          <p:cNvPr id="2" name="Freihandform 10">
            <a:extLst>
              <a:ext uri="{FF2B5EF4-FFF2-40B4-BE49-F238E27FC236}">
                <a16:creationId xmlns:a16="http://schemas.microsoft.com/office/drawing/2014/main" id="{129B2575-0BE6-B6FB-6C86-059E79B78C54}"/>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3081841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000" y="1425600"/>
            <a:ext cx="4320000" cy="648000"/>
          </a:xfrm>
        </p:spPr>
        <p:txBody>
          <a:bodyPr tIns="0" rIns="0" anchor="b">
            <a:normAutofit/>
          </a:bodyPr>
          <a:lstStyle>
            <a:lvl1pPr algn="l">
              <a:defRPr sz="2400"/>
            </a:lvl1pPr>
          </a:lstStyle>
          <a:p>
            <a:r>
              <a:rPr lang="en-GB" dirty="0"/>
              <a:t>Agenda</a:t>
            </a:r>
            <a:endParaRPr lang="en-US" dirty="0"/>
          </a:p>
        </p:txBody>
      </p:sp>
      <p:sp>
        <p:nvSpPr>
          <p:cNvPr id="16" name="Slide Number Placeholder 15">
            <a:extLst>
              <a:ext uri="{FF2B5EF4-FFF2-40B4-BE49-F238E27FC236}">
                <a16:creationId xmlns:a16="http://schemas.microsoft.com/office/drawing/2014/main" id="{4AE3E3AD-1296-8D48-AFA8-764EA91DEF29}"/>
              </a:ext>
            </a:extLst>
          </p:cNvPr>
          <p:cNvSpPr>
            <a:spLocks noGrp="1"/>
          </p:cNvSpPr>
          <p:nvPr>
            <p:ph type="sldNum" sz="quarter" idx="12"/>
          </p:nvPr>
        </p:nvSpPr>
        <p:spPr>
          <a:xfrm>
            <a:off x="1864894" y="4895506"/>
            <a:ext cx="576000" cy="241773"/>
          </a:xfrm>
        </p:spPr>
        <p:txBody>
          <a:bodyPr/>
          <a:lstStyle/>
          <a:p>
            <a:fld id="{220B6647-BD7A-7942-B66E-0DFF9B72D92D}" type="slidenum">
              <a:rPr lang="en-US" smtClean="0"/>
              <a:pPr/>
              <a:t>‹#›</a:t>
            </a:fld>
            <a:endParaRPr lang="en-US"/>
          </a:p>
        </p:txBody>
      </p:sp>
      <p:sp>
        <p:nvSpPr>
          <p:cNvPr id="18" name="Agenda">
            <a:extLst>
              <a:ext uri="{FF2B5EF4-FFF2-40B4-BE49-F238E27FC236}">
                <a16:creationId xmlns:a16="http://schemas.microsoft.com/office/drawing/2014/main" id="{27C2714F-8722-2B4A-B0DF-939CDC022D42}"/>
              </a:ext>
            </a:extLst>
          </p:cNvPr>
          <p:cNvSpPr>
            <a:spLocks noGrp="1"/>
          </p:cNvSpPr>
          <p:nvPr>
            <p:ph type="body" sz="quarter" idx="13" hasCustomPrompt="1"/>
          </p:nvPr>
        </p:nvSpPr>
        <p:spPr>
          <a:xfrm>
            <a:off x="360000" y="2183761"/>
            <a:ext cx="4320000" cy="2384583"/>
          </a:xfrm>
        </p:spPr>
        <p:txBody>
          <a:bodyPr>
            <a:noAutofit/>
          </a:bodyPr>
          <a:lstStyle>
            <a:lvl1pPr marL="259200" indent="-259200">
              <a:spcBef>
                <a:spcPts val="540"/>
              </a:spcBef>
              <a:buClr>
                <a:schemeClr val="tx1"/>
              </a:buClr>
              <a:buFont typeface="+mj-lt"/>
              <a:buAutoNum type="arabicPeriod"/>
              <a:defRPr sz="1600">
                <a:solidFill>
                  <a:schemeClr val="tx2"/>
                </a:solidFill>
              </a:defRPr>
            </a:lvl1pPr>
            <a:lvl2pPr marL="259200" indent="-259200">
              <a:spcBef>
                <a:spcPts val="540"/>
              </a:spcBef>
              <a:buClr>
                <a:schemeClr val="tx1"/>
              </a:buClr>
              <a:buFont typeface="+mj-lt"/>
              <a:buAutoNum type="arabicPeriod"/>
              <a:defRPr sz="1600" b="1">
                <a:solidFill>
                  <a:schemeClr val="tx2"/>
                </a:solidFill>
              </a:defRPr>
            </a:lvl2pPr>
          </a:lstStyle>
          <a:p>
            <a:pPr lvl="0"/>
            <a:r>
              <a:rPr lang="en-US" dirty="0"/>
              <a:t>Agenda point</a:t>
            </a:r>
          </a:p>
          <a:p>
            <a:pPr lvl="1"/>
            <a:r>
              <a:rPr lang="en-US" dirty="0"/>
              <a:t>Agenda point highlighted</a:t>
            </a:r>
          </a:p>
        </p:txBody>
      </p:sp>
      <p:sp>
        <p:nvSpPr>
          <p:cNvPr id="3" name="Freihandform 10">
            <a:extLst>
              <a:ext uri="{FF2B5EF4-FFF2-40B4-BE49-F238E27FC236}">
                <a16:creationId xmlns:a16="http://schemas.microsoft.com/office/drawing/2014/main" id="{0F3257C4-869B-C2A0-F84A-899F089A68D6}"/>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35575268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genda + Timin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000" y="1425600"/>
            <a:ext cx="5400000" cy="648000"/>
          </a:xfrm>
        </p:spPr>
        <p:txBody>
          <a:bodyPr tIns="0" rIns="0" anchor="b">
            <a:normAutofit/>
          </a:bodyPr>
          <a:lstStyle>
            <a:lvl1pPr algn="l">
              <a:defRPr sz="2400"/>
            </a:lvl1pPr>
          </a:lstStyle>
          <a:p>
            <a:r>
              <a:rPr lang="en-GB" dirty="0"/>
              <a:t>Agenda + Timing</a:t>
            </a:r>
            <a:endParaRPr lang="en-US" dirty="0"/>
          </a:p>
        </p:txBody>
      </p:sp>
      <p:sp>
        <p:nvSpPr>
          <p:cNvPr id="7" name="Slide Number Placeholder 6">
            <a:extLst>
              <a:ext uri="{FF2B5EF4-FFF2-40B4-BE49-F238E27FC236}">
                <a16:creationId xmlns:a16="http://schemas.microsoft.com/office/drawing/2014/main" id="{8386C1EC-AB07-F94A-9F69-EA2C58DD858B}"/>
              </a:ext>
            </a:extLst>
          </p:cNvPr>
          <p:cNvSpPr>
            <a:spLocks noGrp="1"/>
          </p:cNvSpPr>
          <p:nvPr>
            <p:ph type="sldNum" sz="quarter" idx="12"/>
          </p:nvPr>
        </p:nvSpPr>
        <p:spPr>
          <a:xfrm>
            <a:off x="1864894" y="4901727"/>
            <a:ext cx="576000" cy="236856"/>
          </a:xfrm>
        </p:spPr>
        <p:txBody>
          <a:bodyPr/>
          <a:lstStyle/>
          <a:p>
            <a:fld id="{220B6647-BD7A-7942-B66E-0DFF9B72D92D}" type="slidenum">
              <a:rPr lang="en-US" smtClean="0"/>
              <a:pPr/>
              <a:t>‹#›</a:t>
            </a:fld>
            <a:endParaRPr lang="en-US" dirty="0"/>
          </a:p>
        </p:txBody>
      </p:sp>
      <p:sp>
        <p:nvSpPr>
          <p:cNvPr id="18" name="Agenda">
            <a:extLst>
              <a:ext uri="{FF2B5EF4-FFF2-40B4-BE49-F238E27FC236}">
                <a16:creationId xmlns:a16="http://schemas.microsoft.com/office/drawing/2014/main" id="{7434CDEC-8F5C-7843-B6A0-2E657F60A273}"/>
              </a:ext>
            </a:extLst>
          </p:cNvPr>
          <p:cNvSpPr>
            <a:spLocks noGrp="1"/>
          </p:cNvSpPr>
          <p:nvPr>
            <p:ph type="body" sz="quarter" idx="13" hasCustomPrompt="1"/>
          </p:nvPr>
        </p:nvSpPr>
        <p:spPr>
          <a:xfrm>
            <a:off x="3390902" y="2184560"/>
            <a:ext cx="4103687" cy="2384583"/>
          </a:xfrm>
        </p:spPr>
        <p:txBody>
          <a:bodyPr>
            <a:noAutofit/>
          </a:bodyPr>
          <a:lstStyle>
            <a:lvl1pPr marL="259200" indent="-259200">
              <a:spcBef>
                <a:spcPts val="540"/>
              </a:spcBef>
              <a:buClr>
                <a:schemeClr val="tx1"/>
              </a:buClr>
              <a:buFont typeface="+mj-lt"/>
              <a:buAutoNum type="arabicPeriod"/>
              <a:defRPr sz="1600"/>
            </a:lvl1pPr>
            <a:lvl2pPr marL="259200" indent="-259200">
              <a:spcBef>
                <a:spcPts val="540"/>
              </a:spcBef>
              <a:buClr>
                <a:schemeClr val="tx1"/>
              </a:buClr>
              <a:buFont typeface="+mj-lt"/>
              <a:buAutoNum type="arabicPeriod"/>
              <a:defRPr sz="1600" b="1"/>
            </a:lvl2pPr>
          </a:lstStyle>
          <a:p>
            <a:pPr lvl="0"/>
            <a:r>
              <a:rPr lang="en-US" dirty="0"/>
              <a:t>Agenda point</a:t>
            </a:r>
          </a:p>
          <a:p>
            <a:pPr lvl="1"/>
            <a:r>
              <a:rPr lang="en-US" dirty="0"/>
              <a:t>Agenda point highlighted</a:t>
            </a:r>
          </a:p>
        </p:txBody>
      </p:sp>
      <p:sp>
        <p:nvSpPr>
          <p:cNvPr id="19" name="Timing">
            <a:extLst>
              <a:ext uri="{FF2B5EF4-FFF2-40B4-BE49-F238E27FC236}">
                <a16:creationId xmlns:a16="http://schemas.microsoft.com/office/drawing/2014/main" id="{F09CFB1E-8125-5448-8C55-3F12FED985DF}"/>
              </a:ext>
            </a:extLst>
          </p:cNvPr>
          <p:cNvSpPr>
            <a:spLocks noGrp="1"/>
          </p:cNvSpPr>
          <p:nvPr>
            <p:ph type="body" sz="quarter" idx="14" hasCustomPrompt="1"/>
          </p:nvPr>
        </p:nvSpPr>
        <p:spPr>
          <a:xfrm>
            <a:off x="360000" y="2184560"/>
            <a:ext cx="2813050" cy="2384583"/>
          </a:xfrm>
        </p:spPr>
        <p:txBody>
          <a:bodyPr>
            <a:noAutofit/>
          </a:bodyPr>
          <a:lstStyle>
            <a:lvl1pPr marL="0" indent="0">
              <a:spcBef>
                <a:spcPts val="540"/>
              </a:spcBef>
              <a:buFontTx/>
              <a:buNone/>
              <a:defRPr sz="1600"/>
            </a:lvl1pPr>
            <a:lvl2pPr marL="0" indent="0">
              <a:spcBef>
                <a:spcPts val="540"/>
              </a:spcBef>
              <a:buFontTx/>
              <a:buNone/>
              <a:defRPr sz="1600" b="1"/>
            </a:lvl2pPr>
          </a:lstStyle>
          <a:p>
            <a:pPr lvl="0"/>
            <a:r>
              <a:rPr lang="en-US" dirty="0"/>
              <a:t>Agenda point – timing</a:t>
            </a:r>
          </a:p>
          <a:p>
            <a:pPr lvl="1"/>
            <a:r>
              <a:rPr lang="en-US" dirty="0"/>
              <a:t>Agenda point – timing highlighted</a:t>
            </a:r>
          </a:p>
        </p:txBody>
      </p:sp>
      <p:sp>
        <p:nvSpPr>
          <p:cNvPr id="8" name="Freihandform 10">
            <a:extLst>
              <a:ext uri="{FF2B5EF4-FFF2-40B4-BE49-F238E27FC236}">
                <a16:creationId xmlns:a16="http://schemas.microsoft.com/office/drawing/2014/main" id="{9C66CF74-FC96-0397-1B8B-476D0FD888BA}"/>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2429189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lvl1pPr>
              <a:defRPr sz="2400"/>
            </a:lvl1pPr>
          </a:lstStyle>
          <a:p>
            <a:r>
              <a:rPr lang="en-US" dirty="0"/>
              <a:t>Click to edit Title</a:t>
            </a:r>
          </a:p>
        </p:txBody>
      </p:sp>
      <p:sp>
        <p:nvSpPr>
          <p:cNvPr id="3" name="Content Placeholder 2"/>
          <p:cNvSpPr>
            <a:spLocks noGrp="1"/>
          </p:cNvSpPr>
          <p:nvPr>
            <p:ph idx="1" hasCustomPrompt="1"/>
          </p:nvPr>
        </p:nvSpPr>
        <p:spPr>
          <a:xfrm>
            <a:off x="360000" y="907200"/>
            <a:ext cx="8427600" cy="366444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a:xfrm>
            <a:off x="1864894" y="4901727"/>
            <a:ext cx="576000" cy="236856"/>
          </a:xfrm>
        </p:spPr>
        <p:txBody>
          <a:bodyPr/>
          <a:lstStyle/>
          <a:p>
            <a:fld id="{220B6647-BD7A-7942-B66E-0DFF9B72D92D}" type="slidenum">
              <a:rPr lang="en-US" smtClean="0"/>
              <a:pPr/>
              <a:t>‹#›</a:t>
            </a:fld>
            <a:endParaRPr lang="en-US"/>
          </a:p>
        </p:txBody>
      </p:sp>
    </p:spTree>
    <p:extLst>
      <p:ext uri="{BB962C8B-B14F-4D97-AF65-F5344CB8AC3E}">
        <p14:creationId xmlns:p14="http://schemas.microsoft.com/office/powerpoint/2010/main" val="1985620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60000" y="1166400"/>
            <a:ext cx="8427600" cy="340200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7" name="Text Placeholder 6">
            <a:extLst>
              <a:ext uri="{FF2B5EF4-FFF2-40B4-BE49-F238E27FC236}">
                <a16:creationId xmlns:a16="http://schemas.microsoft.com/office/drawing/2014/main" id="{46DB905E-E99C-3641-BF4C-1FCE98B4950F}"/>
              </a:ext>
            </a:extLst>
          </p:cNvPr>
          <p:cNvSpPr>
            <a:spLocks noGrp="1"/>
          </p:cNvSpPr>
          <p:nvPr>
            <p:ph type="body" sz="quarter" idx="13" hasCustomPrompt="1"/>
          </p:nvPr>
        </p:nvSpPr>
        <p:spPr>
          <a:xfrm>
            <a:off x="360363" y="680401"/>
            <a:ext cx="8427600" cy="285118"/>
          </a:xfrm>
        </p:spPr>
        <p:txBody>
          <a:bodyPr anchor="ctr" anchorCtr="0">
            <a:noAutofit/>
          </a:bodyPr>
          <a:lstStyle>
            <a:lvl1pPr marL="0" indent="0">
              <a:buNone/>
              <a:defRPr sz="1600" b="1" i="0">
                <a:latin typeface="+mj-lt"/>
              </a:defRPr>
            </a:lvl1pPr>
            <a:lvl2pPr marL="259200" indent="0">
              <a:buNone/>
              <a:defRPr/>
            </a:lvl2pPr>
            <a:lvl3pPr marL="583200" indent="0">
              <a:buNone/>
              <a:defRPr/>
            </a:lvl3pPr>
            <a:lvl4pPr marL="907200" indent="0">
              <a:buNone/>
              <a:defRPr/>
            </a:lvl4pPr>
            <a:lvl5pPr marL="1231200" indent="0">
              <a:buNone/>
              <a:defRPr/>
            </a:lvl5pPr>
          </a:lstStyle>
          <a:p>
            <a:pPr lvl="0"/>
            <a:r>
              <a:rPr lang="en-US" dirty="0"/>
              <a:t>Click to edit Subtitle</a:t>
            </a:r>
          </a:p>
        </p:txBody>
      </p:sp>
      <p:sp>
        <p:nvSpPr>
          <p:cNvPr id="5" name="Title 4">
            <a:extLst>
              <a:ext uri="{FF2B5EF4-FFF2-40B4-BE49-F238E27FC236}">
                <a16:creationId xmlns:a16="http://schemas.microsoft.com/office/drawing/2014/main" id="{E9F50E69-DAF1-0E58-6025-2F6E6A1BD104}"/>
              </a:ext>
            </a:extLst>
          </p:cNvPr>
          <p:cNvSpPr>
            <a:spLocks noGrp="1"/>
          </p:cNvSpPr>
          <p:nvPr>
            <p:ph type="title" hasCustomPrompt="1"/>
          </p:nvPr>
        </p:nvSpPr>
        <p:spPr/>
        <p:txBody>
          <a:bodyPr/>
          <a:lstStyle/>
          <a:p>
            <a:r>
              <a:rPr lang="en-US" dirty="0"/>
              <a:t>Click to edit Title</a:t>
            </a:r>
            <a:endParaRPr lang="en-DE" dirty="0"/>
          </a:p>
        </p:txBody>
      </p:sp>
    </p:spTree>
    <p:extLst>
      <p:ext uri="{BB962C8B-B14F-4D97-AF65-F5344CB8AC3E}">
        <p14:creationId xmlns:p14="http://schemas.microsoft.com/office/powerpoint/2010/main" val="3377434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smal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60000" y="907200"/>
            <a:ext cx="5727600" cy="366444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5" name="Title 4">
            <a:extLst>
              <a:ext uri="{FF2B5EF4-FFF2-40B4-BE49-F238E27FC236}">
                <a16:creationId xmlns:a16="http://schemas.microsoft.com/office/drawing/2014/main" id="{FF6BB43A-8A53-F372-989B-B8AAB0A584E2}"/>
              </a:ext>
            </a:extLst>
          </p:cNvPr>
          <p:cNvSpPr>
            <a:spLocks noGrp="1"/>
          </p:cNvSpPr>
          <p:nvPr>
            <p:ph type="title" hasCustomPrompt="1"/>
          </p:nvPr>
        </p:nvSpPr>
        <p:spPr/>
        <p:txBody>
          <a:bodyPr/>
          <a:lstStyle/>
          <a:p>
            <a:r>
              <a:rPr lang="en-US" dirty="0"/>
              <a:t>Click to edit Title</a:t>
            </a:r>
            <a:endParaRPr lang="en-DE" dirty="0"/>
          </a:p>
        </p:txBody>
      </p:sp>
    </p:spTree>
    <p:extLst>
      <p:ext uri="{BB962C8B-B14F-4D97-AF65-F5344CB8AC3E}">
        <p14:creationId xmlns:p14="http://schemas.microsoft.com/office/powerpoint/2010/main" val="874209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60000" y="907200"/>
            <a:ext cx="4104000" cy="3664440"/>
          </a:xfrm>
          <a:noFill/>
          <a:ln w="15875">
            <a:noFill/>
            <a:miter lim="800000"/>
          </a:ln>
        </p:spPr>
        <p:txBody>
          <a:bodyPr lIns="108000" tIns="108000" rIns="108000" bIns="108000">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220B6647-BD7A-7942-B66E-0DFF9B72D92D}" type="slidenum">
              <a:rPr lang="en-US" smtClean="0"/>
              <a:t>‹#›</a:t>
            </a:fld>
            <a:endParaRPr lang="en-US"/>
          </a:p>
        </p:txBody>
      </p:sp>
      <p:sp>
        <p:nvSpPr>
          <p:cNvPr id="9" name="Text Placeholder 5">
            <a:extLst>
              <a:ext uri="{FF2B5EF4-FFF2-40B4-BE49-F238E27FC236}">
                <a16:creationId xmlns:a16="http://schemas.microsoft.com/office/drawing/2014/main" id="{9603632F-4CD5-4F12-B58B-285C1B2C72A1}"/>
              </a:ext>
            </a:extLst>
          </p:cNvPr>
          <p:cNvSpPr>
            <a:spLocks noGrp="1"/>
          </p:cNvSpPr>
          <p:nvPr>
            <p:ph type="body" sz="quarter" idx="13" hasCustomPrompt="1"/>
          </p:nvPr>
        </p:nvSpPr>
        <p:spPr>
          <a:xfrm>
            <a:off x="4680000" y="902905"/>
            <a:ext cx="4103998" cy="3668736"/>
          </a:xfrm>
          <a:noFill/>
          <a:ln w="15875">
            <a:noFill/>
            <a:miter lim="800000"/>
          </a:ln>
        </p:spPr>
        <p:txBody>
          <a:bodyPr vert="horz" lIns="108000" tIns="108000" rIns="108000" bIns="108000" rtlCol="0">
            <a:noAutofit/>
          </a:bodyPr>
          <a:lstStyle>
            <a:lvl1pPr>
              <a:defRPr lang="en-US" sz="1600" smtClean="0"/>
            </a:lvl1pPr>
            <a:lvl2pPr>
              <a:defRPr lang="en-US" sz="1400" smtClean="0"/>
            </a:lvl2pPr>
            <a:lvl3pPr>
              <a:defRPr lang="en-US" sz="1200" smtClean="0"/>
            </a:lvl3pPr>
            <a:lvl4pPr>
              <a:defRPr lang="en-US" sz="1200" smtClean="0"/>
            </a:lvl4pPr>
            <a:lvl5pPr>
              <a:defRPr lang="en-DE"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DE" dirty="0"/>
          </a:p>
        </p:txBody>
      </p:sp>
      <p:sp>
        <p:nvSpPr>
          <p:cNvPr id="5" name="Title 4">
            <a:extLst>
              <a:ext uri="{FF2B5EF4-FFF2-40B4-BE49-F238E27FC236}">
                <a16:creationId xmlns:a16="http://schemas.microsoft.com/office/drawing/2014/main" id="{AA911F0B-4171-E6F2-16F9-0102EB503DE9}"/>
              </a:ext>
            </a:extLst>
          </p:cNvPr>
          <p:cNvSpPr>
            <a:spLocks noGrp="1"/>
          </p:cNvSpPr>
          <p:nvPr>
            <p:ph type="title" hasCustomPrompt="1"/>
          </p:nvPr>
        </p:nvSpPr>
        <p:spPr/>
        <p:txBody>
          <a:bodyPr/>
          <a:lstStyle/>
          <a:p>
            <a:r>
              <a:rPr lang="en-US" dirty="0"/>
              <a:t>Click to edit Title</a:t>
            </a:r>
            <a:endParaRPr lang="en-DE" dirty="0"/>
          </a:p>
        </p:txBody>
      </p:sp>
    </p:spTree>
    <p:extLst>
      <p:ext uri="{BB962C8B-B14F-4D97-AF65-F5344CB8AC3E}">
        <p14:creationId xmlns:p14="http://schemas.microsoft.com/office/powerpoint/2010/main" val="444496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s://creativecommons.org/licenses/by/4.0"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s://www.knime.com/"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0000" y="258645"/>
            <a:ext cx="8427600" cy="362104"/>
          </a:xfrm>
          <a:prstGeom prst="rect">
            <a:avLst/>
          </a:prstGeom>
        </p:spPr>
        <p:txBody>
          <a:bodyPr vert="horz" lIns="0" tIns="0" rIns="0" bIns="0" rtlCol="0" anchor="ctr" anchorCtr="0">
            <a:noAutofit/>
          </a:bodyPr>
          <a:lstStyle/>
          <a:p>
            <a:r>
              <a:rPr lang="en-US" dirty="0"/>
              <a:t>Click to edit Title</a:t>
            </a:r>
          </a:p>
        </p:txBody>
      </p:sp>
      <p:sp>
        <p:nvSpPr>
          <p:cNvPr id="3" name="Text Placeholder 2"/>
          <p:cNvSpPr>
            <a:spLocks noGrp="1"/>
          </p:cNvSpPr>
          <p:nvPr>
            <p:ph type="body" idx="1"/>
          </p:nvPr>
        </p:nvSpPr>
        <p:spPr>
          <a:xfrm>
            <a:off x="360000" y="907200"/>
            <a:ext cx="8427600" cy="3661200"/>
          </a:xfrm>
          <a:prstGeom prst="rect">
            <a:avLst/>
          </a:prstGeom>
        </p:spPr>
        <p:txBody>
          <a:bodyPr vert="horz" lIns="0" tIns="0" rIns="0" bIns="0" rtlCol="0">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864894" y="4901727"/>
            <a:ext cx="576000" cy="236856"/>
          </a:xfrm>
          <a:prstGeom prst="rect">
            <a:avLst/>
          </a:prstGeom>
        </p:spPr>
        <p:txBody>
          <a:bodyPr vert="horz" lIns="0" tIns="0" rIns="0" bIns="0" rtlCol="0" anchor="ctr"/>
          <a:lstStyle>
            <a:lvl1pPr algn="l">
              <a:defRPr sz="800">
                <a:solidFill>
                  <a:schemeClr val="tx1"/>
                </a:solidFill>
                <a:latin typeface="Avenir Next LT Pro" panose="020B0504020202020204" pitchFamily="34" charset="0"/>
              </a:defRPr>
            </a:lvl1pPr>
          </a:lstStyle>
          <a:p>
            <a:fld id="{220B6647-BD7A-7942-B66E-0DFF9B72D92D}" type="slidenum">
              <a:rPr lang="en-US" smtClean="0"/>
              <a:pPr/>
              <a:t>‹#›</a:t>
            </a:fld>
            <a:endParaRPr lang="en-US"/>
          </a:p>
        </p:txBody>
      </p:sp>
      <p:sp>
        <p:nvSpPr>
          <p:cNvPr id="8" name="Freihandform 10">
            <a:extLst>
              <a:ext uri="{FF2B5EF4-FFF2-40B4-BE49-F238E27FC236}">
                <a16:creationId xmlns:a16="http://schemas.microsoft.com/office/drawing/2014/main" id="{63487C87-382A-A90A-2E3A-D7E43E2BAB0D}"/>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15"/>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16"/>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177610872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Lst>
  <p:hf hdr="0" ftr="0" dt="0"/>
  <p:txStyles>
    <p:titleStyle>
      <a:lvl1pPr algn="l" defTabSz="617220" rtl="0" eaLnBrk="1" latinLnBrk="0" hangingPunct="1">
        <a:lnSpc>
          <a:spcPct val="100000"/>
        </a:lnSpc>
        <a:spcBef>
          <a:spcPct val="0"/>
        </a:spcBef>
        <a:buNone/>
        <a:defRPr sz="2400" b="1" kern="1200">
          <a:solidFill>
            <a:schemeClr val="tx1"/>
          </a:solidFill>
          <a:latin typeface="+mj-lt"/>
          <a:ea typeface="+mj-ea"/>
          <a:cs typeface="+mj-cs"/>
        </a:defRPr>
      </a:lvl1pPr>
    </p:titleStyle>
    <p:bodyStyle>
      <a:lvl1pPr marL="259200" indent="-259200" algn="l" defTabSz="617220" rtl="0" eaLnBrk="1" latinLnBrk="0" hangingPunct="1">
        <a:lnSpc>
          <a:spcPct val="100000"/>
        </a:lnSpc>
        <a:spcBef>
          <a:spcPts val="540"/>
        </a:spcBef>
        <a:buClr>
          <a:schemeClr val="accent2"/>
        </a:buClr>
        <a:buFont typeface="Wingdings" pitchFamily="2" charset="2"/>
        <a:buChar char="§"/>
        <a:defRPr sz="1600" kern="1200">
          <a:solidFill>
            <a:schemeClr val="tx1"/>
          </a:solidFill>
          <a:latin typeface="+mn-lt"/>
          <a:ea typeface="+mn-ea"/>
          <a:cs typeface="+mn-cs"/>
        </a:defRPr>
      </a:lvl1pPr>
      <a:lvl2pPr marL="421200" indent="-162000" algn="l" defTabSz="617220" rtl="0" eaLnBrk="1" latinLnBrk="0" hangingPunct="1">
        <a:lnSpc>
          <a:spcPct val="100000"/>
        </a:lnSpc>
        <a:spcBef>
          <a:spcPts val="270"/>
        </a:spcBef>
        <a:buClr>
          <a:schemeClr val="accent2"/>
        </a:buClr>
        <a:buFont typeface="Wingdings" pitchFamily="2" charset="2"/>
        <a:buChar char="§"/>
        <a:defRPr sz="1400" kern="1200">
          <a:solidFill>
            <a:schemeClr val="tx1"/>
          </a:solidFill>
          <a:latin typeface="+mn-lt"/>
          <a:ea typeface="+mn-ea"/>
          <a:cs typeface="+mn-cs"/>
        </a:defRPr>
      </a:lvl2pPr>
      <a:lvl3pPr marL="745200" indent="-162000" algn="l" defTabSz="617220" rtl="0" eaLnBrk="1" latinLnBrk="0" hangingPunct="1">
        <a:lnSpc>
          <a:spcPct val="100000"/>
        </a:lnSpc>
        <a:spcBef>
          <a:spcPts val="270"/>
        </a:spcBef>
        <a:buClr>
          <a:schemeClr val="accent2"/>
        </a:buClr>
        <a:buFont typeface="Wingdings" pitchFamily="2" charset="2"/>
        <a:buChar char="§"/>
        <a:defRPr sz="1200" kern="1200">
          <a:solidFill>
            <a:schemeClr val="tx1"/>
          </a:solidFill>
          <a:latin typeface="+mn-lt"/>
          <a:ea typeface="+mn-ea"/>
          <a:cs typeface="+mn-cs"/>
        </a:defRPr>
      </a:lvl3pPr>
      <a:lvl4pPr marL="1069200" indent="-162000" algn="l" defTabSz="617220" rtl="0" eaLnBrk="1" latinLnBrk="0" hangingPunct="1">
        <a:lnSpc>
          <a:spcPct val="100000"/>
        </a:lnSpc>
        <a:spcBef>
          <a:spcPts val="270"/>
        </a:spcBef>
        <a:buClr>
          <a:schemeClr val="accent2"/>
        </a:buClr>
        <a:buFont typeface="Wingdings" pitchFamily="2" charset="2"/>
        <a:buChar char="§"/>
        <a:defRPr sz="1200" kern="1200">
          <a:solidFill>
            <a:schemeClr val="tx1"/>
          </a:solidFill>
          <a:latin typeface="+mn-lt"/>
          <a:ea typeface="+mn-ea"/>
          <a:cs typeface="+mn-cs"/>
        </a:defRPr>
      </a:lvl4pPr>
      <a:lvl5pPr marL="1393200" indent="-162000" algn="l" defTabSz="617220" rtl="0" eaLnBrk="1" latinLnBrk="0" hangingPunct="1">
        <a:lnSpc>
          <a:spcPct val="100000"/>
        </a:lnSpc>
        <a:spcBef>
          <a:spcPts val="270"/>
        </a:spcBef>
        <a:buClr>
          <a:schemeClr val="accent2"/>
        </a:buClr>
        <a:buFont typeface="Wingdings" pitchFamily="2" charset="2"/>
        <a:buChar char="§"/>
        <a:defRPr sz="1200" kern="1200">
          <a:solidFill>
            <a:schemeClr val="tx1"/>
          </a:solidFill>
          <a:latin typeface="+mn-lt"/>
          <a:ea typeface="+mn-ea"/>
          <a:cs typeface="+mn-cs"/>
        </a:defRPr>
      </a:lvl5pPr>
      <a:lvl6pPr marL="1717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6pPr>
      <a:lvl7pPr marL="2041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7pPr>
      <a:lvl8pPr marL="2365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8pPr>
      <a:lvl9pPr marL="2623185" indent="-154305" algn="l" defTabSz="617220"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9pPr>
    </p:bodyStyle>
    <p:otherStyle>
      <a:defPPr>
        <a:defRPr lang="en-US"/>
      </a:defPPr>
      <a:lvl1pPr marL="0" algn="l" defTabSz="617220" rtl="0" eaLnBrk="1" latinLnBrk="0" hangingPunct="1">
        <a:defRPr sz="1215" kern="1200">
          <a:solidFill>
            <a:schemeClr val="tx1"/>
          </a:solidFill>
          <a:latin typeface="+mn-lt"/>
          <a:ea typeface="+mn-ea"/>
          <a:cs typeface="+mn-cs"/>
        </a:defRPr>
      </a:lvl1pPr>
      <a:lvl2pPr marL="308610" algn="l" defTabSz="617220" rtl="0" eaLnBrk="1" latinLnBrk="0" hangingPunct="1">
        <a:defRPr sz="1215" kern="1200">
          <a:solidFill>
            <a:schemeClr val="tx1"/>
          </a:solidFill>
          <a:latin typeface="+mn-lt"/>
          <a:ea typeface="+mn-ea"/>
          <a:cs typeface="+mn-cs"/>
        </a:defRPr>
      </a:lvl2pPr>
      <a:lvl3pPr marL="617220" algn="l" defTabSz="617220" rtl="0" eaLnBrk="1" latinLnBrk="0" hangingPunct="1">
        <a:defRPr sz="1215" kern="1200">
          <a:solidFill>
            <a:schemeClr val="tx1"/>
          </a:solidFill>
          <a:latin typeface="+mn-lt"/>
          <a:ea typeface="+mn-ea"/>
          <a:cs typeface="+mn-cs"/>
        </a:defRPr>
      </a:lvl3pPr>
      <a:lvl4pPr marL="925830" algn="l" defTabSz="617220" rtl="0" eaLnBrk="1" latinLnBrk="0" hangingPunct="1">
        <a:defRPr sz="1215" kern="1200">
          <a:solidFill>
            <a:schemeClr val="tx1"/>
          </a:solidFill>
          <a:latin typeface="+mn-lt"/>
          <a:ea typeface="+mn-ea"/>
          <a:cs typeface="+mn-cs"/>
        </a:defRPr>
      </a:lvl4pPr>
      <a:lvl5pPr marL="1234440" algn="l" defTabSz="617220" rtl="0" eaLnBrk="1" latinLnBrk="0" hangingPunct="1">
        <a:defRPr sz="1215" kern="1200">
          <a:solidFill>
            <a:schemeClr val="tx1"/>
          </a:solidFill>
          <a:latin typeface="+mn-lt"/>
          <a:ea typeface="+mn-ea"/>
          <a:cs typeface="+mn-cs"/>
        </a:defRPr>
      </a:lvl5pPr>
      <a:lvl6pPr marL="1543050" algn="l" defTabSz="617220" rtl="0" eaLnBrk="1" latinLnBrk="0" hangingPunct="1">
        <a:defRPr sz="1215" kern="1200">
          <a:solidFill>
            <a:schemeClr val="tx1"/>
          </a:solidFill>
          <a:latin typeface="+mn-lt"/>
          <a:ea typeface="+mn-ea"/>
          <a:cs typeface="+mn-cs"/>
        </a:defRPr>
      </a:lvl6pPr>
      <a:lvl7pPr marL="1851660" algn="l" defTabSz="617220" rtl="0" eaLnBrk="1" latinLnBrk="0" hangingPunct="1">
        <a:defRPr sz="1215" kern="1200">
          <a:solidFill>
            <a:schemeClr val="tx1"/>
          </a:solidFill>
          <a:latin typeface="+mn-lt"/>
          <a:ea typeface="+mn-ea"/>
          <a:cs typeface="+mn-cs"/>
        </a:defRPr>
      </a:lvl7pPr>
      <a:lvl8pPr marL="2160270" algn="l" defTabSz="617220" rtl="0" eaLnBrk="1" latinLnBrk="0" hangingPunct="1">
        <a:defRPr sz="1215" kern="1200">
          <a:solidFill>
            <a:schemeClr val="tx1"/>
          </a:solidFill>
          <a:latin typeface="+mn-lt"/>
          <a:ea typeface="+mn-ea"/>
          <a:cs typeface="+mn-cs"/>
        </a:defRPr>
      </a:lvl8pPr>
      <a:lvl9pPr marL="2468880" algn="l" defTabSz="617220" rtl="0" eaLnBrk="1" latinLnBrk="0" hangingPunct="1">
        <a:defRPr sz="1215"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2B94B1"/>
          </p15:clr>
        </p15:guide>
        <p15:guide id="2" pos="158">
          <p15:clr>
            <a:srgbClr val="2B94B1"/>
          </p15:clr>
        </p15:guide>
        <p15:guide id="3" orient="horz" pos="571">
          <p15:clr>
            <a:srgbClr val="2B94B1"/>
          </p15:clr>
        </p15:guide>
        <p15:guide id="4" pos="5602">
          <p15:clr>
            <a:srgbClr val="2B94B1"/>
          </p15:clr>
        </p15:guide>
        <p15:guide id="5" pos="5534">
          <p15:clr>
            <a:srgbClr val="2B94B1"/>
          </p15:clr>
        </p15:guide>
        <p15:guide id="8" orient="horz" pos="2878">
          <p15:clr>
            <a:srgbClr val="2B94B1"/>
          </p15:clr>
        </p15:guide>
        <p15:guide id="9" orient="horz" pos="3078">
          <p15:clr>
            <a:srgbClr val="2B94B1"/>
          </p15:clr>
        </p15:guide>
        <p15:guide id="10" pos="3833">
          <p15:clr>
            <a:srgbClr val="2B94B1"/>
          </p15:clr>
        </p15:guide>
        <p15:guide id="11" pos="2812">
          <p15:clr>
            <a:srgbClr val="2B94B1"/>
          </p15:clr>
        </p15:guide>
        <p15:guide id="12" pos="4721">
          <p15:clr>
            <a:srgbClr val="2B94B1"/>
          </p15:clr>
        </p15:guide>
        <p15:guide id="13" pos="2948">
          <p15:clr>
            <a:srgbClr val="2B94B1"/>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014B0-3D75-D8BE-E7DB-08A781F4AA8B}"/>
              </a:ext>
            </a:extLst>
          </p:cNvPr>
          <p:cNvSpPr>
            <a:spLocks noGrp="1"/>
          </p:cNvSpPr>
          <p:nvPr>
            <p:ph type="ctrTitle"/>
          </p:nvPr>
        </p:nvSpPr>
        <p:spPr/>
        <p:txBody>
          <a:bodyPr/>
          <a:lstStyle/>
          <a:p>
            <a:r>
              <a:rPr lang="en-US" dirty="0"/>
              <a:t>Teens Crunch Data:</a:t>
            </a:r>
            <a:br>
              <a:rPr lang="en-US" dirty="0"/>
            </a:br>
            <a:r>
              <a:rPr lang="en-US" dirty="0"/>
              <a:t>The Bootcamp</a:t>
            </a:r>
          </a:p>
        </p:txBody>
      </p:sp>
      <p:sp>
        <p:nvSpPr>
          <p:cNvPr id="3" name="Subtitle 2">
            <a:extLst>
              <a:ext uri="{FF2B5EF4-FFF2-40B4-BE49-F238E27FC236}">
                <a16:creationId xmlns:a16="http://schemas.microsoft.com/office/drawing/2014/main" id="{6C109AD3-EBD8-B2CD-3B17-D6FD0ADCE3DE}"/>
              </a:ext>
            </a:extLst>
          </p:cNvPr>
          <p:cNvSpPr>
            <a:spLocks noGrp="1"/>
          </p:cNvSpPr>
          <p:nvPr>
            <p:ph type="subTitle" idx="1"/>
          </p:nvPr>
        </p:nvSpPr>
        <p:spPr/>
        <p:txBody>
          <a:bodyPr/>
          <a:lstStyle/>
          <a:p>
            <a:r>
              <a:rPr lang="en-US" dirty="0"/>
              <a:t>Day 4 – Morning</a:t>
            </a:r>
          </a:p>
        </p:txBody>
      </p:sp>
      <p:sp>
        <p:nvSpPr>
          <p:cNvPr id="5" name="Text Placeholder 4">
            <a:extLst>
              <a:ext uri="{FF2B5EF4-FFF2-40B4-BE49-F238E27FC236}">
                <a16:creationId xmlns:a16="http://schemas.microsoft.com/office/drawing/2014/main" id="{12902D5D-1AA9-EF88-86C7-1D56ECB965BE}"/>
              </a:ext>
            </a:extLst>
          </p:cNvPr>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1518875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E6A2D-E082-C6A8-F771-DBBC0303F765}"/>
              </a:ext>
            </a:extLst>
          </p:cNvPr>
          <p:cNvSpPr>
            <a:spLocks noGrp="1"/>
          </p:cNvSpPr>
          <p:nvPr>
            <p:ph type="title"/>
          </p:nvPr>
        </p:nvSpPr>
        <p:spPr/>
        <p:txBody>
          <a:bodyPr/>
          <a:lstStyle/>
          <a:p>
            <a:r>
              <a:rPr lang="en-US" dirty="0"/>
              <a:t>New Node – Variable Loop End</a:t>
            </a:r>
          </a:p>
        </p:txBody>
      </p:sp>
      <p:sp>
        <p:nvSpPr>
          <p:cNvPr id="3" name="Content Placeholder 2">
            <a:extLst>
              <a:ext uri="{FF2B5EF4-FFF2-40B4-BE49-F238E27FC236}">
                <a16:creationId xmlns:a16="http://schemas.microsoft.com/office/drawing/2014/main" id="{01C8B37C-722F-ADB0-35EE-BFE37E0A1297}"/>
              </a:ext>
            </a:extLst>
          </p:cNvPr>
          <p:cNvSpPr>
            <a:spLocks noGrp="1"/>
          </p:cNvSpPr>
          <p:nvPr>
            <p:ph idx="1"/>
          </p:nvPr>
        </p:nvSpPr>
        <p:spPr/>
        <p:txBody>
          <a:bodyPr/>
          <a:lstStyle/>
          <a:p>
            <a:r>
              <a:rPr lang="en-US" dirty="0"/>
              <a:t>Takes a flow variable connection from the last node in the loop body</a:t>
            </a:r>
          </a:p>
          <a:p>
            <a:r>
              <a:rPr lang="en-US" dirty="0"/>
              <a:t>Keeps track of how many times the loop body has been executed</a:t>
            </a:r>
          </a:p>
          <a:p>
            <a:r>
              <a:rPr lang="en-US" dirty="0"/>
              <a:t>Only produces a table of selected flow variables (if any) for each iteration of the loop body</a:t>
            </a:r>
          </a:p>
          <a:p>
            <a:endParaRPr lang="en-US" dirty="0"/>
          </a:p>
        </p:txBody>
      </p:sp>
      <p:pic>
        <p:nvPicPr>
          <p:cNvPr id="6" name="Grafik 5" descr="Ein Bild, das Screenshot, Grafiken, Diagramm, Design enthält.&#10;&#10;Automatisch generierte Beschreibung">
            <a:extLst>
              <a:ext uri="{FF2B5EF4-FFF2-40B4-BE49-F238E27FC236}">
                <a16:creationId xmlns:a16="http://schemas.microsoft.com/office/drawing/2014/main" id="{6AECE578-EF8D-3764-F50A-C8B7193007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4556" y="428510"/>
            <a:ext cx="929445" cy="797257"/>
          </a:xfrm>
          <a:prstGeom prst="rect">
            <a:avLst/>
          </a:prstGeom>
        </p:spPr>
      </p:pic>
      <p:pic>
        <p:nvPicPr>
          <p:cNvPr id="9" name="Grafik 8" descr="Ein Bild, das Text, Screenshot, Display, Software enthält.&#10;&#10;Automatisch generierte Beschreibung">
            <a:extLst>
              <a:ext uri="{FF2B5EF4-FFF2-40B4-BE49-F238E27FC236}">
                <a16:creationId xmlns:a16="http://schemas.microsoft.com/office/drawing/2014/main" id="{FF830010-6B6A-22BF-D072-176B86D695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0968" y="2347184"/>
            <a:ext cx="3682064" cy="244666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68950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92AE636-B24B-77EA-0501-38978C18D424}"/>
              </a:ext>
            </a:extLst>
          </p:cNvPr>
          <p:cNvSpPr>
            <a:spLocks noGrp="1"/>
          </p:cNvSpPr>
          <p:nvPr>
            <p:ph type="ctrTitle"/>
          </p:nvPr>
        </p:nvSpPr>
        <p:spPr/>
        <p:txBody>
          <a:bodyPr/>
          <a:lstStyle/>
          <a:p>
            <a:r>
              <a:rPr lang="en-US" dirty="0"/>
              <a:t>Data Aggregation</a:t>
            </a:r>
          </a:p>
        </p:txBody>
      </p:sp>
    </p:spTree>
    <p:extLst>
      <p:ext uri="{BB962C8B-B14F-4D97-AF65-F5344CB8AC3E}">
        <p14:creationId xmlns:p14="http://schemas.microsoft.com/office/powerpoint/2010/main" val="191447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8AC02A-9E04-F894-18AA-C3D879F57DBE}"/>
              </a:ext>
            </a:extLst>
          </p:cNvPr>
          <p:cNvSpPr>
            <a:spLocks noGrp="1"/>
          </p:cNvSpPr>
          <p:nvPr>
            <p:ph type="title"/>
          </p:nvPr>
        </p:nvSpPr>
        <p:spPr/>
        <p:txBody>
          <a:bodyPr/>
          <a:lstStyle/>
          <a:p>
            <a:r>
              <a:rPr lang="en-US" dirty="0"/>
              <a:t>Workflow: 03 Data aggregation</a:t>
            </a:r>
          </a:p>
        </p:txBody>
      </p:sp>
      <p:pic>
        <p:nvPicPr>
          <p:cNvPr id="7" name="Grafik 6" descr="Ein Bild, das Text, Screenshot, Diagramm, Schrift enthält.&#10;&#10;Automatisch generierte Beschreibung">
            <a:extLst>
              <a:ext uri="{FF2B5EF4-FFF2-40B4-BE49-F238E27FC236}">
                <a16:creationId xmlns:a16="http://schemas.microsoft.com/office/drawing/2014/main" id="{33248420-800F-509D-8537-716057C0BD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360" y="1114766"/>
            <a:ext cx="7593280" cy="34468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73178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D34BAB-5F96-3E9F-7827-EE5FBB859BC8}"/>
              </a:ext>
            </a:extLst>
          </p:cNvPr>
          <p:cNvSpPr>
            <a:spLocks noGrp="1"/>
          </p:cNvSpPr>
          <p:nvPr>
            <p:ph type="title"/>
          </p:nvPr>
        </p:nvSpPr>
        <p:spPr/>
        <p:txBody>
          <a:bodyPr/>
          <a:lstStyle/>
          <a:p>
            <a:r>
              <a:rPr lang="en-US" dirty="0"/>
              <a:t>Player Statistics: Guess the Song Game</a:t>
            </a:r>
          </a:p>
        </p:txBody>
      </p:sp>
      <p:sp>
        <p:nvSpPr>
          <p:cNvPr id="4" name="Content Placeholder 3">
            <a:extLst>
              <a:ext uri="{FF2B5EF4-FFF2-40B4-BE49-F238E27FC236}">
                <a16:creationId xmlns:a16="http://schemas.microsoft.com/office/drawing/2014/main" id="{78D64AFA-BE67-1B09-5C75-F7E631146044}"/>
              </a:ext>
            </a:extLst>
          </p:cNvPr>
          <p:cNvSpPr>
            <a:spLocks noGrp="1"/>
          </p:cNvSpPr>
          <p:nvPr>
            <p:ph idx="1"/>
          </p:nvPr>
        </p:nvSpPr>
        <p:spPr/>
        <p:txBody>
          <a:bodyPr/>
          <a:lstStyle/>
          <a:p>
            <a:r>
              <a:rPr lang="en-US" dirty="0"/>
              <a:t>The folder “</a:t>
            </a:r>
            <a:r>
              <a:rPr lang="en-US" dirty="0" err="1"/>
              <a:t>game_stats_folder</a:t>
            </a:r>
            <a:r>
              <a:rPr lang="en-US" dirty="0"/>
              <a:t>” under the “data” folder</a:t>
            </a:r>
          </a:p>
          <a:p>
            <a:pPr lvl="1"/>
            <a:r>
              <a:rPr lang="en-US" dirty="0"/>
              <a:t>Contains player statistics of all players who played the Guess the Song game</a:t>
            </a:r>
          </a:p>
          <a:p>
            <a:pPr lvl="1"/>
            <a:r>
              <a:rPr lang="en-US" dirty="0"/>
              <a:t>The file name: “</a:t>
            </a:r>
            <a:r>
              <a:rPr lang="en-US" dirty="0" err="1"/>
              <a:t>game_stats</a:t>
            </a:r>
            <a:r>
              <a:rPr lang="en-US" dirty="0"/>
              <a:t>_[username]_[</a:t>
            </a:r>
            <a:r>
              <a:rPr lang="en-US" dirty="0" err="1"/>
              <a:t>date&amp;time</a:t>
            </a:r>
            <a:r>
              <a:rPr lang="en-US" dirty="0"/>
              <a:t>].table”</a:t>
            </a:r>
          </a:p>
          <a:p>
            <a:pPr lvl="2"/>
            <a:r>
              <a:rPr lang="en-US" dirty="0"/>
              <a:t>Username: username of the player</a:t>
            </a:r>
          </a:p>
          <a:p>
            <a:pPr lvl="2"/>
            <a:r>
              <a:rPr lang="en-US" dirty="0" err="1"/>
              <a:t>Date&amp;time</a:t>
            </a:r>
            <a:r>
              <a:rPr lang="en-US" dirty="0"/>
              <a:t>: the time stamp (date &amp; time) of the answer to each question</a:t>
            </a:r>
          </a:p>
          <a:p>
            <a:pPr lvl="2"/>
            <a:endParaRPr lang="en-US" dirty="0"/>
          </a:p>
          <a:p>
            <a:pPr lvl="2"/>
            <a:r>
              <a:rPr lang="en-US" dirty="0"/>
              <a:t>Example: game_stats_aaa_2023-06-19T175210.table</a:t>
            </a:r>
          </a:p>
        </p:txBody>
      </p:sp>
      <p:pic>
        <p:nvPicPr>
          <p:cNvPr id="5" name="Grafik 4" descr="Ein Bild, das Text, Screenshot, Zahl, Schrift enthält.&#10;&#10;Automatisch generierte Beschreibung">
            <a:extLst>
              <a:ext uri="{FF2B5EF4-FFF2-40B4-BE49-F238E27FC236}">
                <a16:creationId xmlns:a16="http://schemas.microsoft.com/office/drawing/2014/main" id="{EBA0EF7B-7E71-2344-0A79-240EBE80A9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9057" y="2739420"/>
            <a:ext cx="5985885" cy="196805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108176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6DDC6-DADB-3239-9FA6-513E7EE68ECC}"/>
              </a:ext>
            </a:extLst>
          </p:cNvPr>
          <p:cNvSpPr>
            <a:spLocks noGrp="1"/>
          </p:cNvSpPr>
          <p:nvPr>
            <p:ph type="title"/>
          </p:nvPr>
        </p:nvSpPr>
        <p:spPr/>
        <p:txBody>
          <a:bodyPr/>
          <a:lstStyle/>
          <a:p>
            <a:r>
              <a:rPr lang="en-US" dirty="0"/>
              <a:t>Player Statistics: Guess the Song Game</a:t>
            </a:r>
          </a:p>
        </p:txBody>
      </p:sp>
      <p:sp>
        <p:nvSpPr>
          <p:cNvPr id="3" name="Content Placeholder 2">
            <a:extLst>
              <a:ext uri="{FF2B5EF4-FFF2-40B4-BE49-F238E27FC236}">
                <a16:creationId xmlns:a16="http://schemas.microsoft.com/office/drawing/2014/main" id="{8B2EB4AB-CE3E-AE92-F180-64D0091D8FEA}"/>
              </a:ext>
            </a:extLst>
          </p:cNvPr>
          <p:cNvSpPr>
            <a:spLocks noGrp="1"/>
          </p:cNvSpPr>
          <p:nvPr>
            <p:ph idx="1"/>
          </p:nvPr>
        </p:nvSpPr>
        <p:spPr/>
        <p:txBody>
          <a:bodyPr/>
          <a:lstStyle/>
          <a:p>
            <a:r>
              <a:rPr lang="en-US" dirty="0"/>
              <a:t>We want to evaluate how players did in their game</a:t>
            </a:r>
          </a:p>
          <a:p>
            <a:pPr lvl="1"/>
            <a:r>
              <a:rPr lang="en-US" dirty="0"/>
              <a:t>How much was the total score?</a:t>
            </a:r>
          </a:p>
          <a:p>
            <a:pPr lvl="1"/>
            <a:r>
              <a:rPr lang="en-US" dirty="0"/>
              <a:t>How long did it take from the start to the end of each game?</a:t>
            </a:r>
          </a:p>
          <a:p>
            <a:pPr lvl="1"/>
            <a:r>
              <a:rPr lang="en-US" dirty="0"/>
              <a:t>How many of their answers were correct, incorrect, or no response?</a:t>
            </a:r>
          </a:p>
          <a:p>
            <a:pPr lvl="1"/>
            <a:endParaRPr lang="en-US" dirty="0"/>
          </a:p>
          <a:p>
            <a:r>
              <a:rPr lang="en-US" dirty="0"/>
              <a:t>We extract such information through some data aggregation</a:t>
            </a:r>
          </a:p>
          <a:p>
            <a:pPr lvl="1"/>
            <a:r>
              <a:rPr lang="en-US" dirty="0"/>
              <a:t>Data aggregation: data is gathered and summarized</a:t>
            </a:r>
          </a:p>
          <a:p>
            <a:r>
              <a:rPr lang="en-US" dirty="0"/>
              <a:t>We aggregate the player statistics by each game they played</a:t>
            </a:r>
          </a:p>
          <a:p>
            <a:pPr lvl="1"/>
            <a:r>
              <a:rPr lang="en-US" dirty="0"/>
              <a:t>In other words, each data file </a:t>
            </a:r>
            <a:r>
              <a:rPr lang="en-US" dirty="0">
                <a:sym typeface="Wingdings" panose="05000000000000000000" pitchFamily="2" charset="2"/>
              </a:rPr>
              <a:t> each play</a:t>
            </a:r>
            <a:endParaRPr lang="en-US" dirty="0"/>
          </a:p>
        </p:txBody>
      </p:sp>
    </p:spTree>
    <p:extLst>
      <p:ext uri="{BB962C8B-B14F-4D97-AF65-F5344CB8AC3E}">
        <p14:creationId xmlns:p14="http://schemas.microsoft.com/office/powerpoint/2010/main" val="5682043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2F255-7FD8-D4C0-FEA9-8F0B05875854}"/>
              </a:ext>
            </a:extLst>
          </p:cNvPr>
          <p:cNvSpPr>
            <a:spLocks noGrp="1"/>
          </p:cNvSpPr>
          <p:nvPr>
            <p:ph type="title"/>
          </p:nvPr>
        </p:nvSpPr>
        <p:spPr/>
        <p:txBody>
          <a:bodyPr/>
          <a:lstStyle/>
          <a:p>
            <a:r>
              <a:rPr lang="en-US" dirty="0"/>
              <a:t>Reading All the Data</a:t>
            </a:r>
          </a:p>
        </p:txBody>
      </p:sp>
      <p:sp>
        <p:nvSpPr>
          <p:cNvPr id="3" name="Content Placeholder 2">
            <a:extLst>
              <a:ext uri="{FF2B5EF4-FFF2-40B4-BE49-F238E27FC236}">
                <a16:creationId xmlns:a16="http://schemas.microsoft.com/office/drawing/2014/main" id="{3D3738FE-C2A6-3F35-3580-85BCBD449FBC}"/>
              </a:ext>
            </a:extLst>
          </p:cNvPr>
          <p:cNvSpPr>
            <a:spLocks noGrp="1"/>
          </p:cNvSpPr>
          <p:nvPr>
            <p:ph idx="1"/>
          </p:nvPr>
        </p:nvSpPr>
        <p:spPr/>
        <p:txBody>
          <a:bodyPr/>
          <a:lstStyle/>
          <a:p>
            <a:r>
              <a:rPr lang="en-US" dirty="0"/>
              <a:t>We read multiple player statistics data files by Table Reader</a:t>
            </a:r>
          </a:p>
          <a:p>
            <a:pPr marL="0" indent="0">
              <a:buNone/>
            </a:pPr>
            <a:endParaRPr lang="en-US" dirty="0"/>
          </a:p>
        </p:txBody>
      </p:sp>
      <p:pic>
        <p:nvPicPr>
          <p:cNvPr id="8" name="Grafik 7" descr="Ein Bild, das Text, Screenshot, Zahl, parallel enthält.&#10;&#10;Automatisch generierte Beschreibung">
            <a:extLst>
              <a:ext uri="{FF2B5EF4-FFF2-40B4-BE49-F238E27FC236}">
                <a16:creationId xmlns:a16="http://schemas.microsoft.com/office/drawing/2014/main" id="{DA550B98-455B-FEE0-68A1-B942B70779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7972" y="1283767"/>
            <a:ext cx="4828056" cy="328787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622519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6E996-0703-95C8-444D-8EDBFD8D3DEF}"/>
              </a:ext>
            </a:extLst>
          </p:cNvPr>
          <p:cNvSpPr>
            <a:spLocks noGrp="1"/>
          </p:cNvSpPr>
          <p:nvPr>
            <p:ph type="title"/>
          </p:nvPr>
        </p:nvSpPr>
        <p:spPr/>
        <p:txBody>
          <a:bodyPr/>
          <a:lstStyle/>
          <a:p>
            <a:r>
              <a:rPr lang="en-US" dirty="0"/>
              <a:t>New Node – Rule Engine</a:t>
            </a:r>
          </a:p>
        </p:txBody>
      </p:sp>
      <p:sp>
        <p:nvSpPr>
          <p:cNvPr id="3" name="Content Placeholder 2">
            <a:extLst>
              <a:ext uri="{FF2B5EF4-FFF2-40B4-BE49-F238E27FC236}">
                <a16:creationId xmlns:a16="http://schemas.microsoft.com/office/drawing/2014/main" id="{E96BD0F0-CCB3-9A78-92C2-460F40C897BE}"/>
              </a:ext>
            </a:extLst>
          </p:cNvPr>
          <p:cNvSpPr>
            <a:spLocks noGrp="1"/>
          </p:cNvSpPr>
          <p:nvPr>
            <p:ph idx="1"/>
          </p:nvPr>
        </p:nvSpPr>
        <p:spPr/>
        <p:txBody>
          <a:bodyPr/>
          <a:lstStyle/>
          <a:p>
            <a:r>
              <a:rPr lang="en-US" dirty="0"/>
              <a:t>Creates a column value based on rules of other columns</a:t>
            </a:r>
          </a:p>
          <a:p>
            <a:r>
              <a:rPr lang="en-US" dirty="0"/>
              <a:t>Similar to the Rule Engine Variable node, but for data table</a:t>
            </a:r>
          </a:p>
          <a:p>
            <a:pPr lvl="1"/>
            <a:endParaRPr lang="en-US" dirty="0"/>
          </a:p>
        </p:txBody>
      </p:sp>
      <p:pic>
        <p:nvPicPr>
          <p:cNvPr id="6" name="Grafik 5" descr="Ein Bild, das Screenshot, Text, Design enthält.&#10;&#10;Automatisch generierte Beschreibung">
            <a:extLst>
              <a:ext uri="{FF2B5EF4-FFF2-40B4-BE49-F238E27FC236}">
                <a16:creationId xmlns:a16="http://schemas.microsoft.com/office/drawing/2014/main" id="{E754C273-85F1-1714-2401-4F88ACB7AE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3339" y="722251"/>
            <a:ext cx="761312" cy="969483"/>
          </a:xfrm>
          <a:prstGeom prst="rect">
            <a:avLst/>
          </a:prstGeom>
        </p:spPr>
      </p:pic>
    </p:spTree>
    <p:extLst>
      <p:ext uri="{BB962C8B-B14F-4D97-AF65-F5344CB8AC3E}">
        <p14:creationId xmlns:p14="http://schemas.microsoft.com/office/powerpoint/2010/main" val="2560476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6E996-0703-95C8-444D-8EDBFD8D3DEF}"/>
              </a:ext>
            </a:extLst>
          </p:cNvPr>
          <p:cNvSpPr>
            <a:spLocks noGrp="1"/>
          </p:cNvSpPr>
          <p:nvPr>
            <p:ph type="title"/>
          </p:nvPr>
        </p:nvSpPr>
        <p:spPr/>
        <p:txBody>
          <a:bodyPr/>
          <a:lstStyle/>
          <a:p>
            <a:r>
              <a:rPr lang="en-US" dirty="0"/>
              <a:t>New Node – Rule Engine</a:t>
            </a:r>
          </a:p>
        </p:txBody>
      </p:sp>
      <p:sp>
        <p:nvSpPr>
          <p:cNvPr id="3" name="Content Placeholder 2">
            <a:extLst>
              <a:ext uri="{FF2B5EF4-FFF2-40B4-BE49-F238E27FC236}">
                <a16:creationId xmlns:a16="http://schemas.microsoft.com/office/drawing/2014/main" id="{E96BD0F0-CCB3-9A78-92C2-460F40C897BE}"/>
              </a:ext>
            </a:extLst>
          </p:cNvPr>
          <p:cNvSpPr>
            <a:spLocks noGrp="1"/>
          </p:cNvSpPr>
          <p:nvPr>
            <p:ph idx="1"/>
          </p:nvPr>
        </p:nvSpPr>
        <p:spPr/>
        <p:txBody>
          <a:bodyPr/>
          <a:lstStyle/>
          <a:p>
            <a:r>
              <a:rPr lang="en-US" dirty="0"/>
              <a:t>In our case, create a new column “response”</a:t>
            </a:r>
          </a:p>
          <a:p>
            <a:pPr lvl="1"/>
            <a:endParaRPr lang="en-US" dirty="0"/>
          </a:p>
        </p:txBody>
      </p:sp>
      <p:grpSp>
        <p:nvGrpSpPr>
          <p:cNvPr id="15" name="Gruppieren 14">
            <a:extLst>
              <a:ext uri="{FF2B5EF4-FFF2-40B4-BE49-F238E27FC236}">
                <a16:creationId xmlns:a16="http://schemas.microsoft.com/office/drawing/2014/main" id="{1559285C-DAC6-B131-4FA6-5ECAF5E63070}"/>
              </a:ext>
            </a:extLst>
          </p:cNvPr>
          <p:cNvGrpSpPr>
            <a:grpSpLocks noChangeAspect="1"/>
          </p:cNvGrpSpPr>
          <p:nvPr/>
        </p:nvGrpSpPr>
        <p:grpSpPr>
          <a:xfrm>
            <a:off x="1130400" y="1245671"/>
            <a:ext cx="6998156" cy="3612420"/>
            <a:chOff x="684244" y="1307599"/>
            <a:chExt cx="7775512" cy="4013688"/>
          </a:xfrm>
        </p:grpSpPr>
        <p:pic>
          <p:nvPicPr>
            <p:cNvPr id="10" name="Grafik 9" descr="Ein Bild, das Text, Screenshot, Display, Software enthält.&#10;&#10;Automatisch generierte Beschreibung">
              <a:extLst>
                <a:ext uri="{FF2B5EF4-FFF2-40B4-BE49-F238E27FC236}">
                  <a16:creationId xmlns:a16="http://schemas.microsoft.com/office/drawing/2014/main" id="{E2D3A5FB-C699-B46D-6F90-9E0EE2599A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244" y="1307599"/>
              <a:ext cx="5081282" cy="4013688"/>
            </a:xfrm>
            <a:prstGeom prst="rect">
              <a:avLst/>
            </a:prstGeom>
            <a:effectLst>
              <a:outerShdw blurRad="50800" dist="38100" dir="2700000" algn="tl" rotWithShape="0">
                <a:prstClr val="black">
                  <a:alpha val="40000"/>
                </a:prstClr>
              </a:outerShdw>
            </a:effectLst>
          </p:spPr>
        </p:pic>
        <p:sp>
          <p:nvSpPr>
            <p:cNvPr id="4" name="Fumetto: rettangolo con angoli arrotondati 10">
              <a:extLst>
                <a:ext uri="{FF2B5EF4-FFF2-40B4-BE49-F238E27FC236}">
                  <a16:creationId xmlns:a16="http://schemas.microsoft.com/office/drawing/2014/main" id="{5CBED1A3-2E83-55D5-8A6A-6906C1365B78}"/>
                </a:ext>
              </a:extLst>
            </p:cNvPr>
            <p:cNvSpPr/>
            <p:nvPr/>
          </p:nvSpPr>
          <p:spPr>
            <a:xfrm>
              <a:off x="5047045" y="4073855"/>
              <a:ext cx="3412711" cy="529559"/>
            </a:xfrm>
            <a:prstGeom prst="wedgeRoundRectCallout">
              <a:avLst>
                <a:gd name="adj1" fmla="val -63048"/>
                <a:gd name="adj2" fmla="val 46792"/>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New column “response” is appended</a:t>
              </a:r>
            </a:p>
          </p:txBody>
        </p:sp>
        <p:sp>
          <p:nvSpPr>
            <p:cNvPr id="5" name="Fumetto: rettangolo con angoli arrotondati 10">
              <a:extLst>
                <a:ext uri="{FF2B5EF4-FFF2-40B4-BE49-F238E27FC236}">
                  <a16:creationId xmlns:a16="http://schemas.microsoft.com/office/drawing/2014/main" id="{5EBECB91-68D5-154D-C52F-C703D7CEDA74}"/>
                </a:ext>
              </a:extLst>
            </p:cNvPr>
            <p:cNvSpPr/>
            <p:nvPr/>
          </p:nvSpPr>
          <p:spPr>
            <a:xfrm>
              <a:off x="2880293" y="2475488"/>
              <a:ext cx="5081282" cy="933135"/>
            </a:xfrm>
            <a:prstGeom prst="wedgeRoundRectCallout">
              <a:avLst>
                <a:gd name="adj1" fmla="val -54199"/>
                <a:gd name="adj2" fmla="val 114096"/>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If column “correct”=0 </a:t>
              </a:r>
              <a:r>
                <a:rPr lang="en-US" sz="1400" dirty="0">
                  <a:solidFill>
                    <a:schemeClr val="tx1"/>
                  </a:solidFill>
                  <a:sym typeface="Wingdings" panose="05000000000000000000" pitchFamily="2" charset="2"/>
                </a:rPr>
                <a:t> “response”=“incorrect”</a:t>
              </a:r>
            </a:p>
            <a:p>
              <a:pPr algn="ctr"/>
              <a:r>
                <a:rPr lang="en-US" sz="1400" dirty="0">
                  <a:solidFill>
                    <a:schemeClr val="tx1"/>
                  </a:solidFill>
                  <a:sym typeface="Wingdings" panose="05000000000000000000" pitchFamily="2" charset="2"/>
                </a:rPr>
                <a:t>If column “correct”=1  “response”=“correct”</a:t>
              </a:r>
            </a:p>
            <a:p>
              <a:pPr algn="ctr"/>
              <a:r>
                <a:rPr lang="en-US" sz="1400" dirty="0">
                  <a:solidFill>
                    <a:schemeClr val="tx1"/>
                  </a:solidFill>
                  <a:sym typeface="Wingdings" panose="05000000000000000000" pitchFamily="2" charset="2"/>
                </a:rPr>
                <a:t>If column “correct”=2  “response”=“no response”</a:t>
              </a:r>
              <a:r>
                <a:rPr lang="en-US" sz="1400" dirty="0">
                  <a:solidFill>
                    <a:schemeClr val="tx1"/>
                  </a:solidFill>
                </a:rPr>
                <a:t> </a:t>
              </a:r>
            </a:p>
          </p:txBody>
        </p:sp>
        <p:sp>
          <p:nvSpPr>
            <p:cNvPr id="12" name="Rechteck: abgerundete Ecken 11">
              <a:extLst>
                <a:ext uri="{FF2B5EF4-FFF2-40B4-BE49-F238E27FC236}">
                  <a16:creationId xmlns:a16="http://schemas.microsoft.com/office/drawing/2014/main" id="{D570B0A7-86AE-14E3-83CA-ED000ACF8FDC}"/>
                </a:ext>
              </a:extLst>
            </p:cNvPr>
            <p:cNvSpPr/>
            <p:nvPr/>
          </p:nvSpPr>
          <p:spPr>
            <a:xfrm>
              <a:off x="1673290" y="4073855"/>
              <a:ext cx="1536441" cy="340980"/>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DE" sz="1400" dirty="0">
                <a:solidFill>
                  <a:schemeClr val="tx1"/>
                </a:solidFill>
              </a:endParaRPr>
            </a:p>
          </p:txBody>
        </p:sp>
        <p:sp>
          <p:nvSpPr>
            <p:cNvPr id="13" name="Rechteck: abgerundete Ecken 12">
              <a:extLst>
                <a:ext uri="{FF2B5EF4-FFF2-40B4-BE49-F238E27FC236}">
                  <a16:creationId xmlns:a16="http://schemas.microsoft.com/office/drawing/2014/main" id="{815887E1-7AA8-7E36-7982-FF116557F856}"/>
                </a:ext>
              </a:extLst>
            </p:cNvPr>
            <p:cNvSpPr/>
            <p:nvPr/>
          </p:nvSpPr>
          <p:spPr>
            <a:xfrm>
              <a:off x="1902231" y="4490225"/>
              <a:ext cx="2612571" cy="224209"/>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DE" sz="1400" dirty="0">
                <a:solidFill>
                  <a:schemeClr val="tx1"/>
                </a:solidFill>
              </a:endParaRPr>
            </a:p>
          </p:txBody>
        </p:sp>
      </p:grpSp>
    </p:spTree>
    <p:extLst>
      <p:ext uri="{BB962C8B-B14F-4D97-AF65-F5344CB8AC3E}">
        <p14:creationId xmlns:p14="http://schemas.microsoft.com/office/powerpoint/2010/main" val="4011383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45DE72-A34E-57BD-1696-3CB33F2987CB}"/>
              </a:ext>
            </a:extLst>
          </p:cNvPr>
          <p:cNvSpPr>
            <a:spLocks noGrp="1"/>
          </p:cNvSpPr>
          <p:nvPr>
            <p:ph sz="half" idx="1"/>
          </p:nvPr>
        </p:nvSpPr>
        <p:spPr/>
        <p:txBody>
          <a:bodyPr/>
          <a:lstStyle/>
          <a:p>
            <a:r>
              <a:rPr lang="en-US" dirty="0"/>
              <a:t>Aggregates (summarizes) the data for each group</a:t>
            </a:r>
          </a:p>
          <a:p>
            <a:r>
              <a:rPr lang="en-US" dirty="0"/>
              <a:t>Groups are defined by a categorical column</a:t>
            </a:r>
          </a:p>
          <a:p>
            <a:pPr lvl="1"/>
            <a:r>
              <a:rPr lang="en-US" dirty="0"/>
              <a:t>In our case “Path” (unique to each game play)</a:t>
            </a:r>
          </a:p>
        </p:txBody>
      </p:sp>
      <p:sp>
        <p:nvSpPr>
          <p:cNvPr id="5" name="Text Placeholder 4">
            <a:extLst>
              <a:ext uri="{FF2B5EF4-FFF2-40B4-BE49-F238E27FC236}">
                <a16:creationId xmlns:a16="http://schemas.microsoft.com/office/drawing/2014/main" id="{24A7ADBE-1B24-C4CB-3513-F24719ACC167}"/>
              </a:ext>
            </a:extLst>
          </p:cNvPr>
          <p:cNvSpPr>
            <a:spLocks noGrp="1"/>
          </p:cNvSpPr>
          <p:nvPr>
            <p:ph type="body" sz="quarter" idx="13"/>
          </p:nvPr>
        </p:nvSpPr>
        <p:spPr/>
        <p:txBody>
          <a:bodyPr/>
          <a:lstStyle/>
          <a:p>
            <a:endParaRPr lang="en-US"/>
          </a:p>
        </p:txBody>
      </p:sp>
      <p:sp>
        <p:nvSpPr>
          <p:cNvPr id="2" name="Title 1">
            <a:extLst>
              <a:ext uri="{FF2B5EF4-FFF2-40B4-BE49-F238E27FC236}">
                <a16:creationId xmlns:a16="http://schemas.microsoft.com/office/drawing/2014/main" id="{80E53AA3-54D7-516A-9A7A-6DC7154F6B27}"/>
              </a:ext>
            </a:extLst>
          </p:cNvPr>
          <p:cNvSpPr>
            <a:spLocks noGrp="1"/>
          </p:cNvSpPr>
          <p:nvPr>
            <p:ph type="title"/>
          </p:nvPr>
        </p:nvSpPr>
        <p:spPr/>
        <p:txBody>
          <a:bodyPr/>
          <a:lstStyle/>
          <a:p>
            <a:r>
              <a:rPr lang="en-US" dirty="0"/>
              <a:t>New Node – </a:t>
            </a:r>
            <a:r>
              <a:rPr lang="en-US" dirty="0" err="1"/>
              <a:t>GroupBy</a:t>
            </a:r>
            <a:endParaRPr lang="en-US" dirty="0"/>
          </a:p>
        </p:txBody>
      </p:sp>
      <p:pic>
        <p:nvPicPr>
          <p:cNvPr id="8" name="Grafik 7" descr="Ein Bild, das Symbol, Screenshot, Text, Schrift enthält.&#10;&#10;Automatisch generierte Beschreibung">
            <a:extLst>
              <a:ext uri="{FF2B5EF4-FFF2-40B4-BE49-F238E27FC236}">
                <a16:creationId xmlns:a16="http://schemas.microsoft.com/office/drawing/2014/main" id="{B05AB8AD-B6A2-82B4-44C1-9FA125B39F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4918" y="3203945"/>
            <a:ext cx="859551" cy="1033866"/>
          </a:xfrm>
          <a:prstGeom prst="rect">
            <a:avLst/>
          </a:prstGeom>
        </p:spPr>
      </p:pic>
      <p:pic>
        <p:nvPicPr>
          <p:cNvPr id="10" name="Grafik 9" descr="Ein Bild, das Text, Screenshot, Display, Software enthält.&#10;&#10;Automatisch generierte Beschreibung">
            <a:extLst>
              <a:ext uri="{FF2B5EF4-FFF2-40B4-BE49-F238E27FC236}">
                <a16:creationId xmlns:a16="http://schemas.microsoft.com/office/drawing/2014/main" id="{09111DC5-37B9-BBF8-66C4-960B216B53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4000" y="845867"/>
            <a:ext cx="4495324" cy="381959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02167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D12DB1-0EFE-FBEA-D157-3E56CD5D42E0}"/>
              </a:ext>
            </a:extLst>
          </p:cNvPr>
          <p:cNvSpPr>
            <a:spLocks noGrp="1"/>
          </p:cNvSpPr>
          <p:nvPr>
            <p:ph sz="half" idx="1"/>
          </p:nvPr>
        </p:nvSpPr>
        <p:spPr/>
        <p:txBody>
          <a:bodyPr/>
          <a:lstStyle/>
          <a:p>
            <a:r>
              <a:rPr lang="en-US" dirty="0"/>
              <a:t>Aggregation methods: select a column, then its aggregation method</a:t>
            </a:r>
          </a:p>
          <a:p>
            <a:pPr lvl="1"/>
            <a:r>
              <a:rPr lang="en-US" dirty="0"/>
              <a:t>Sum for “points”</a:t>
            </a:r>
          </a:p>
          <a:p>
            <a:pPr lvl="2"/>
            <a:r>
              <a:rPr lang="en-US" dirty="0">
                <a:sym typeface="Wingdings" panose="05000000000000000000" pitchFamily="2" charset="2"/>
              </a:rPr>
              <a:t>Total score for each game</a:t>
            </a:r>
          </a:p>
          <a:p>
            <a:pPr lvl="1"/>
            <a:r>
              <a:rPr lang="en-US" dirty="0">
                <a:sym typeface="Wingdings" panose="05000000000000000000" pitchFamily="2" charset="2"/>
              </a:rPr>
              <a:t>First &amp; last for “time-stamp”</a:t>
            </a:r>
          </a:p>
          <a:p>
            <a:pPr lvl="2"/>
            <a:r>
              <a:rPr lang="en-US" dirty="0">
                <a:sym typeface="Wingdings" panose="05000000000000000000" pitchFamily="2" charset="2"/>
              </a:rPr>
              <a:t>Beginning &amp; end of each game</a:t>
            </a:r>
          </a:p>
          <a:p>
            <a:pPr lvl="1"/>
            <a:r>
              <a:rPr lang="en-US" dirty="0">
                <a:sym typeface="Wingdings" panose="05000000000000000000" pitchFamily="2" charset="2"/>
              </a:rPr>
              <a:t>First for “username” </a:t>
            </a:r>
          </a:p>
          <a:p>
            <a:pPr lvl="2"/>
            <a:r>
              <a:rPr lang="en-US" dirty="0">
                <a:sym typeface="Wingdings" panose="05000000000000000000" pitchFamily="2" charset="2"/>
              </a:rPr>
              <a:t>To include the username information in the output</a:t>
            </a:r>
          </a:p>
          <a:p>
            <a:pPr lvl="1"/>
            <a:endParaRPr lang="en-US" dirty="0"/>
          </a:p>
        </p:txBody>
      </p:sp>
      <p:sp>
        <p:nvSpPr>
          <p:cNvPr id="7" name="Text Placeholder 6">
            <a:extLst>
              <a:ext uri="{FF2B5EF4-FFF2-40B4-BE49-F238E27FC236}">
                <a16:creationId xmlns:a16="http://schemas.microsoft.com/office/drawing/2014/main" id="{38BCA515-B633-372B-2C10-6B36E115463F}"/>
              </a:ext>
            </a:extLst>
          </p:cNvPr>
          <p:cNvSpPr>
            <a:spLocks noGrp="1"/>
          </p:cNvSpPr>
          <p:nvPr>
            <p:ph type="body" sz="quarter" idx="13"/>
          </p:nvPr>
        </p:nvSpPr>
        <p:spPr/>
        <p:txBody>
          <a:bodyPr/>
          <a:lstStyle/>
          <a:p>
            <a:endParaRPr lang="en-US"/>
          </a:p>
        </p:txBody>
      </p:sp>
      <p:sp>
        <p:nvSpPr>
          <p:cNvPr id="2" name="Title 1">
            <a:extLst>
              <a:ext uri="{FF2B5EF4-FFF2-40B4-BE49-F238E27FC236}">
                <a16:creationId xmlns:a16="http://schemas.microsoft.com/office/drawing/2014/main" id="{7A9C7D54-F136-1ABB-4A90-DA24084FF3BA}"/>
              </a:ext>
            </a:extLst>
          </p:cNvPr>
          <p:cNvSpPr>
            <a:spLocks noGrp="1"/>
          </p:cNvSpPr>
          <p:nvPr>
            <p:ph type="title"/>
          </p:nvPr>
        </p:nvSpPr>
        <p:spPr/>
        <p:txBody>
          <a:bodyPr/>
          <a:lstStyle/>
          <a:p>
            <a:r>
              <a:rPr lang="en-US" dirty="0"/>
              <a:t>New Node – </a:t>
            </a:r>
            <a:r>
              <a:rPr lang="en-US" dirty="0" err="1"/>
              <a:t>GroupBy</a:t>
            </a:r>
            <a:endParaRPr lang="en-US" dirty="0"/>
          </a:p>
        </p:txBody>
      </p:sp>
      <p:pic>
        <p:nvPicPr>
          <p:cNvPr id="6" name="Grafik 5" descr="Ein Bild, das Text, Screenshot, Software, Display enthält.&#10;&#10;Automatisch generierte Beschreibung">
            <a:extLst>
              <a:ext uri="{FF2B5EF4-FFF2-40B4-BE49-F238E27FC236}">
                <a16:creationId xmlns:a16="http://schemas.microsoft.com/office/drawing/2014/main" id="{928C041F-4BCF-B7A8-4ED7-767FBBF3F4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4037" y="807311"/>
            <a:ext cx="4586078" cy="389670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80845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69E0D1-25D7-8351-0D72-4E0A38446378}"/>
              </a:ext>
            </a:extLst>
          </p:cNvPr>
          <p:cNvSpPr>
            <a:spLocks noGrp="1"/>
          </p:cNvSpPr>
          <p:nvPr>
            <p:ph type="title"/>
          </p:nvPr>
        </p:nvSpPr>
        <p:spPr/>
        <p:txBody>
          <a:bodyPr/>
          <a:lstStyle/>
          <a:p>
            <a:r>
              <a:rPr lang="en-US" dirty="0"/>
              <a:t>Outline</a:t>
            </a:r>
          </a:p>
        </p:txBody>
      </p:sp>
      <p:sp>
        <p:nvSpPr>
          <p:cNvPr id="4" name="Content Placeholder 3">
            <a:extLst>
              <a:ext uri="{FF2B5EF4-FFF2-40B4-BE49-F238E27FC236}">
                <a16:creationId xmlns:a16="http://schemas.microsoft.com/office/drawing/2014/main" id="{EE8AF108-ABE3-A877-CE7F-F56DF1095FFF}"/>
              </a:ext>
            </a:extLst>
          </p:cNvPr>
          <p:cNvSpPr>
            <a:spLocks noGrp="1"/>
          </p:cNvSpPr>
          <p:nvPr>
            <p:ph idx="1"/>
          </p:nvPr>
        </p:nvSpPr>
        <p:spPr/>
        <p:txBody>
          <a:bodyPr/>
          <a:lstStyle/>
          <a:p>
            <a:r>
              <a:rPr lang="en-US" dirty="0"/>
              <a:t>Loop</a:t>
            </a:r>
          </a:p>
          <a:p>
            <a:r>
              <a:rPr lang="en-US" dirty="0"/>
              <a:t>Data Aggregation</a:t>
            </a:r>
          </a:p>
          <a:p>
            <a:r>
              <a:rPr lang="en-US" dirty="0"/>
              <a:t>Statistical Summary</a:t>
            </a:r>
          </a:p>
          <a:p>
            <a:pPr marL="0" indent="0">
              <a:buNone/>
            </a:pPr>
            <a:endParaRPr lang="en-US" dirty="0"/>
          </a:p>
        </p:txBody>
      </p:sp>
    </p:spTree>
    <p:extLst>
      <p:ext uri="{BB962C8B-B14F-4D97-AF65-F5344CB8AC3E}">
        <p14:creationId xmlns:p14="http://schemas.microsoft.com/office/powerpoint/2010/main" val="16006825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96C9E-68D7-D191-B170-C12CD48A3D89}"/>
              </a:ext>
            </a:extLst>
          </p:cNvPr>
          <p:cNvSpPr>
            <a:spLocks noGrp="1"/>
          </p:cNvSpPr>
          <p:nvPr>
            <p:ph type="title"/>
          </p:nvPr>
        </p:nvSpPr>
        <p:spPr/>
        <p:txBody>
          <a:bodyPr/>
          <a:lstStyle/>
          <a:p>
            <a:r>
              <a:rPr lang="en-US" dirty="0"/>
              <a:t>New Node – </a:t>
            </a:r>
            <a:r>
              <a:rPr lang="en-US" dirty="0" err="1"/>
              <a:t>GroupBy</a:t>
            </a:r>
            <a:endParaRPr lang="en-US" dirty="0"/>
          </a:p>
        </p:txBody>
      </p:sp>
      <p:sp>
        <p:nvSpPr>
          <p:cNvPr id="3" name="Content Placeholder 2">
            <a:extLst>
              <a:ext uri="{FF2B5EF4-FFF2-40B4-BE49-F238E27FC236}">
                <a16:creationId xmlns:a16="http://schemas.microsoft.com/office/drawing/2014/main" id="{6C0DF3C7-3362-C054-65D4-997927BCEEDC}"/>
              </a:ext>
            </a:extLst>
          </p:cNvPr>
          <p:cNvSpPr>
            <a:spLocks noGrp="1"/>
          </p:cNvSpPr>
          <p:nvPr>
            <p:ph idx="1"/>
          </p:nvPr>
        </p:nvSpPr>
        <p:spPr/>
        <p:txBody>
          <a:bodyPr/>
          <a:lstStyle/>
          <a:p>
            <a:r>
              <a:rPr lang="en-US" dirty="0"/>
              <a:t>Output – Summary for each game</a:t>
            </a:r>
          </a:p>
        </p:txBody>
      </p:sp>
      <p:pic>
        <p:nvPicPr>
          <p:cNvPr id="6" name="Grafik 5" descr="Ein Bild, das Text, Screenshot, Schrift, Zahl enthält.&#10;&#10;Automatisch generierte Beschreibung">
            <a:extLst>
              <a:ext uri="{FF2B5EF4-FFF2-40B4-BE49-F238E27FC236}">
                <a16:creationId xmlns:a16="http://schemas.microsoft.com/office/drawing/2014/main" id="{4782AEAF-8267-4D51-0051-1E3C685304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236" y="1469672"/>
            <a:ext cx="7017528" cy="295157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806155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0ADCE-34BE-3FEE-50FF-98D3CD958690}"/>
              </a:ext>
            </a:extLst>
          </p:cNvPr>
          <p:cNvSpPr>
            <a:spLocks noGrp="1"/>
          </p:cNvSpPr>
          <p:nvPr>
            <p:ph type="title"/>
          </p:nvPr>
        </p:nvSpPr>
        <p:spPr/>
        <p:txBody>
          <a:bodyPr/>
          <a:lstStyle/>
          <a:p>
            <a:r>
              <a:rPr lang="en-US" dirty="0"/>
              <a:t>Play Time</a:t>
            </a:r>
          </a:p>
        </p:txBody>
      </p:sp>
      <p:sp>
        <p:nvSpPr>
          <p:cNvPr id="3" name="Content Placeholder 2">
            <a:extLst>
              <a:ext uri="{FF2B5EF4-FFF2-40B4-BE49-F238E27FC236}">
                <a16:creationId xmlns:a16="http://schemas.microsoft.com/office/drawing/2014/main" id="{EA81C652-6F4F-3433-1582-55E6F9C4EA3F}"/>
              </a:ext>
            </a:extLst>
          </p:cNvPr>
          <p:cNvSpPr>
            <a:spLocks noGrp="1"/>
          </p:cNvSpPr>
          <p:nvPr>
            <p:ph idx="1"/>
          </p:nvPr>
        </p:nvSpPr>
        <p:spPr/>
        <p:txBody>
          <a:bodyPr/>
          <a:lstStyle/>
          <a:p>
            <a:r>
              <a:rPr lang="en-US" dirty="0"/>
              <a:t>Play time for each game can be calculated as the difference between the begin time and the end time</a:t>
            </a:r>
          </a:p>
          <a:p>
            <a:endParaRPr lang="en-US" dirty="0"/>
          </a:p>
          <a:p>
            <a:pPr marL="0" indent="0">
              <a:buNone/>
            </a:pPr>
            <a:r>
              <a:rPr lang="en-US" dirty="0"/>
              <a:t>In brief</a:t>
            </a:r>
          </a:p>
          <a:p>
            <a:r>
              <a:rPr lang="en-US" dirty="0"/>
              <a:t>We convert the start &amp; end time stamps to </a:t>
            </a:r>
            <a:r>
              <a:rPr lang="en-US" dirty="0" err="1"/>
              <a:t>Date&amp;Time</a:t>
            </a:r>
            <a:r>
              <a:rPr lang="en-US" dirty="0"/>
              <a:t> format with the String to </a:t>
            </a:r>
            <a:r>
              <a:rPr lang="en-US" dirty="0" err="1"/>
              <a:t>Date&amp;Time</a:t>
            </a:r>
            <a:r>
              <a:rPr lang="en-US" dirty="0"/>
              <a:t> Node</a:t>
            </a:r>
          </a:p>
          <a:p>
            <a:r>
              <a:rPr lang="en-US" dirty="0"/>
              <a:t>We calculate the difference between the two times with the </a:t>
            </a:r>
            <a:r>
              <a:rPr lang="en-US" dirty="0" err="1"/>
              <a:t>Date&amp;Time</a:t>
            </a:r>
            <a:r>
              <a:rPr lang="en-US" dirty="0"/>
              <a:t> Difference Node</a:t>
            </a:r>
          </a:p>
          <a:p>
            <a:endParaRPr lang="en-US" dirty="0"/>
          </a:p>
        </p:txBody>
      </p:sp>
      <p:pic>
        <p:nvPicPr>
          <p:cNvPr id="6" name="Grafik 5" descr="Ein Bild, das Text, Screenshot, Reihe, Schrift enthält.&#10;&#10;Automatisch generierte Beschreibung">
            <a:extLst>
              <a:ext uri="{FF2B5EF4-FFF2-40B4-BE49-F238E27FC236}">
                <a16:creationId xmlns:a16="http://schemas.microsoft.com/office/drawing/2014/main" id="{3AE906C0-28AE-2106-8C25-374397271B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0671" y="3398912"/>
            <a:ext cx="2582659" cy="139493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245307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77AB5-0BAC-46E5-8F71-E66ED1BF3C78}"/>
              </a:ext>
            </a:extLst>
          </p:cNvPr>
          <p:cNvSpPr>
            <a:spLocks noGrp="1"/>
          </p:cNvSpPr>
          <p:nvPr>
            <p:ph type="title"/>
          </p:nvPr>
        </p:nvSpPr>
        <p:spPr/>
        <p:txBody>
          <a:bodyPr/>
          <a:lstStyle/>
          <a:p>
            <a:r>
              <a:rPr lang="en-US" dirty="0"/>
              <a:t>Play Time</a:t>
            </a:r>
          </a:p>
        </p:txBody>
      </p:sp>
      <p:sp>
        <p:nvSpPr>
          <p:cNvPr id="3" name="Content Placeholder 2">
            <a:extLst>
              <a:ext uri="{FF2B5EF4-FFF2-40B4-BE49-F238E27FC236}">
                <a16:creationId xmlns:a16="http://schemas.microsoft.com/office/drawing/2014/main" id="{95DCE545-0988-4771-E04A-61E67DAE5E0B}"/>
              </a:ext>
            </a:extLst>
          </p:cNvPr>
          <p:cNvSpPr>
            <a:spLocks noGrp="1"/>
          </p:cNvSpPr>
          <p:nvPr>
            <p:ph idx="1"/>
          </p:nvPr>
        </p:nvSpPr>
        <p:spPr/>
        <p:txBody>
          <a:bodyPr/>
          <a:lstStyle/>
          <a:p>
            <a:r>
              <a:rPr lang="en-US" dirty="0"/>
              <a:t>Now we have a column “playtime”, game play time in seconds (s)</a:t>
            </a:r>
          </a:p>
        </p:txBody>
      </p:sp>
      <p:pic>
        <p:nvPicPr>
          <p:cNvPr id="6" name="Grafik 5" descr="Ein Bild, das Text, Screenshot, Zahl, Schrift enthält.&#10;&#10;Automatisch generierte Beschreibung">
            <a:extLst>
              <a:ext uri="{FF2B5EF4-FFF2-40B4-BE49-F238E27FC236}">
                <a16:creationId xmlns:a16="http://schemas.microsoft.com/office/drawing/2014/main" id="{02D1FD8F-755F-EFE5-8609-9116C4206E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062" y="1579638"/>
            <a:ext cx="6937877" cy="284161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9025909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EA631-1420-0C00-486F-AF06666F4DAE}"/>
              </a:ext>
            </a:extLst>
          </p:cNvPr>
          <p:cNvSpPr>
            <a:spLocks noGrp="1"/>
          </p:cNvSpPr>
          <p:nvPr>
            <p:ph type="title"/>
          </p:nvPr>
        </p:nvSpPr>
        <p:spPr/>
        <p:txBody>
          <a:bodyPr/>
          <a:lstStyle/>
          <a:p>
            <a:r>
              <a:rPr lang="en-US" dirty="0"/>
              <a:t>Pivoting</a:t>
            </a:r>
          </a:p>
        </p:txBody>
      </p:sp>
      <p:sp>
        <p:nvSpPr>
          <p:cNvPr id="3" name="Content Placeholder 2">
            <a:extLst>
              <a:ext uri="{FF2B5EF4-FFF2-40B4-BE49-F238E27FC236}">
                <a16:creationId xmlns:a16="http://schemas.microsoft.com/office/drawing/2014/main" id="{CC7C0332-1F11-AAAC-6BC5-FE6AF6C0AEAE}"/>
              </a:ext>
            </a:extLst>
          </p:cNvPr>
          <p:cNvSpPr>
            <a:spLocks noGrp="1"/>
          </p:cNvSpPr>
          <p:nvPr>
            <p:ph idx="1"/>
          </p:nvPr>
        </p:nvSpPr>
        <p:spPr/>
        <p:txBody>
          <a:bodyPr/>
          <a:lstStyle/>
          <a:p>
            <a:r>
              <a:rPr lang="en-US" dirty="0"/>
              <a:t>We want to summarize response types for each game</a:t>
            </a:r>
          </a:p>
          <a:p>
            <a:pPr lvl="1"/>
            <a:r>
              <a:rPr lang="en-US" dirty="0"/>
              <a:t>One categorical column </a:t>
            </a:r>
            <a:r>
              <a:rPr lang="en-US" dirty="0">
                <a:sym typeface="Wingdings" panose="05000000000000000000" pitchFamily="2" charset="2"/>
              </a:rPr>
              <a:t> Group (rows)</a:t>
            </a:r>
          </a:p>
          <a:p>
            <a:pPr lvl="1"/>
            <a:r>
              <a:rPr lang="en-US" dirty="0">
                <a:sym typeface="Wingdings" panose="05000000000000000000" pitchFamily="2" charset="2"/>
              </a:rPr>
              <a:t>Another categorical column  Pivot (columns)</a:t>
            </a:r>
          </a:p>
          <a:p>
            <a:pPr lvl="1"/>
            <a:r>
              <a:rPr lang="en-US" dirty="0"/>
              <a:t>Aggregation method </a:t>
            </a:r>
            <a:r>
              <a:rPr lang="en-US" dirty="0">
                <a:sym typeface="Wingdings" panose="05000000000000000000" pitchFamily="2" charset="2"/>
              </a:rPr>
              <a:t> Counts</a:t>
            </a:r>
            <a:endParaRPr lang="en-US" dirty="0"/>
          </a:p>
        </p:txBody>
      </p:sp>
      <p:grpSp>
        <p:nvGrpSpPr>
          <p:cNvPr id="22" name="Gruppieren 21">
            <a:extLst>
              <a:ext uri="{FF2B5EF4-FFF2-40B4-BE49-F238E27FC236}">
                <a16:creationId xmlns:a16="http://schemas.microsoft.com/office/drawing/2014/main" id="{947E9722-1EAB-D6D9-5A23-1797BCF3E4F5}"/>
              </a:ext>
            </a:extLst>
          </p:cNvPr>
          <p:cNvGrpSpPr>
            <a:grpSpLocks noChangeAspect="1"/>
          </p:cNvGrpSpPr>
          <p:nvPr/>
        </p:nvGrpSpPr>
        <p:grpSpPr>
          <a:xfrm>
            <a:off x="1121407" y="1951025"/>
            <a:ext cx="2046594" cy="2847633"/>
            <a:chOff x="1020605" y="2078478"/>
            <a:chExt cx="2272867" cy="3162469"/>
          </a:xfrm>
        </p:grpSpPr>
        <p:grpSp>
          <p:nvGrpSpPr>
            <p:cNvPr id="5" name="Gruppieren 4">
              <a:extLst>
                <a:ext uri="{FF2B5EF4-FFF2-40B4-BE49-F238E27FC236}">
                  <a16:creationId xmlns:a16="http://schemas.microsoft.com/office/drawing/2014/main" id="{EA6C7488-2D7A-CEF0-99A5-5380975001D8}"/>
                </a:ext>
              </a:extLst>
            </p:cNvPr>
            <p:cNvGrpSpPr/>
            <p:nvPr/>
          </p:nvGrpSpPr>
          <p:grpSpPr>
            <a:xfrm>
              <a:off x="1075521" y="2078478"/>
              <a:ext cx="2180179" cy="3117077"/>
              <a:chOff x="1090390" y="2265148"/>
              <a:chExt cx="2180179" cy="3117077"/>
            </a:xfrm>
          </p:grpSpPr>
          <p:pic>
            <p:nvPicPr>
              <p:cNvPr id="7" name="Picture 6">
                <a:extLst>
                  <a:ext uri="{FF2B5EF4-FFF2-40B4-BE49-F238E27FC236}">
                    <a16:creationId xmlns:a16="http://schemas.microsoft.com/office/drawing/2014/main" id="{8BD57997-20F1-0543-D43C-60E582FAE4D8}"/>
                  </a:ext>
                </a:extLst>
              </p:cNvPr>
              <p:cNvPicPr>
                <a:picLocks noChangeAspect="1"/>
              </p:cNvPicPr>
              <p:nvPr/>
            </p:nvPicPr>
            <p:blipFill>
              <a:blip r:embed="rId2"/>
              <a:stretch>
                <a:fillRect/>
              </a:stretch>
            </p:blipFill>
            <p:spPr>
              <a:xfrm>
                <a:off x="1090390" y="2759062"/>
                <a:ext cx="2180179" cy="2623163"/>
              </a:xfrm>
              <a:prstGeom prst="rect">
                <a:avLst/>
              </a:prstGeom>
            </p:spPr>
          </p:pic>
          <p:sp>
            <p:nvSpPr>
              <p:cNvPr id="12" name="TextBox 11">
                <a:extLst>
                  <a:ext uri="{FF2B5EF4-FFF2-40B4-BE49-F238E27FC236}">
                    <a16:creationId xmlns:a16="http://schemas.microsoft.com/office/drawing/2014/main" id="{BF6A3500-1CD7-1B08-D586-CE3DF5FCCCC5}"/>
                  </a:ext>
                </a:extLst>
              </p:cNvPr>
              <p:cNvSpPr txBox="1"/>
              <p:nvPr/>
            </p:nvSpPr>
            <p:spPr>
              <a:xfrm>
                <a:off x="1184770" y="2265148"/>
                <a:ext cx="852200" cy="354184"/>
              </a:xfrm>
              <a:prstGeom prst="rect">
                <a:avLst/>
              </a:prstGeom>
              <a:noFill/>
              <a:ln w="15875">
                <a:noFill/>
              </a:ln>
            </p:spPr>
            <p:txBody>
              <a:bodyPr wrap="square" lIns="36000" tIns="36000" rIns="36000" bIns="36000" rtlCol="0" anchor="ctr" anchorCtr="0">
                <a:spAutoFit/>
              </a:bodyPr>
              <a:lstStyle/>
              <a:p>
                <a:pPr algn="ctr"/>
                <a:r>
                  <a:rPr lang="en-US" sz="1600" b="1" dirty="0">
                    <a:solidFill>
                      <a:srgbClr val="FFC000"/>
                    </a:solidFill>
                  </a:rPr>
                  <a:t>Group</a:t>
                </a:r>
              </a:p>
            </p:txBody>
          </p:sp>
          <p:sp>
            <p:nvSpPr>
              <p:cNvPr id="13" name="TextBox 12">
                <a:extLst>
                  <a:ext uri="{FF2B5EF4-FFF2-40B4-BE49-F238E27FC236}">
                    <a16:creationId xmlns:a16="http://schemas.microsoft.com/office/drawing/2014/main" id="{AE1EA1E8-A76A-13AC-C14C-364C27DDCFFF}"/>
                  </a:ext>
                </a:extLst>
              </p:cNvPr>
              <p:cNvSpPr txBox="1"/>
              <p:nvPr/>
            </p:nvSpPr>
            <p:spPr>
              <a:xfrm>
                <a:off x="2323105" y="2303911"/>
                <a:ext cx="709122" cy="318924"/>
              </a:xfrm>
              <a:prstGeom prst="rect">
                <a:avLst/>
              </a:prstGeom>
              <a:noFill/>
              <a:ln w="15875">
                <a:noFill/>
              </a:ln>
            </p:spPr>
            <p:txBody>
              <a:bodyPr wrap="square" lIns="36000" tIns="36000" rIns="36000" bIns="36000" rtlCol="0" anchor="ctr" anchorCtr="0">
                <a:spAutoFit/>
              </a:bodyPr>
              <a:lstStyle/>
              <a:p>
                <a:pPr algn="ctr"/>
                <a:r>
                  <a:rPr lang="en-US" sz="1600" b="1" dirty="0">
                    <a:solidFill>
                      <a:srgbClr val="FFD800"/>
                    </a:solidFill>
                  </a:rPr>
                  <a:t>Pivot</a:t>
                </a:r>
              </a:p>
            </p:txBody>
          </p:sp>
        </p:grpSp>
        <p:sp>
          <p:nvSpPr>
            <p:cNvPr id="16" name="Rechteck: abgerundete Ecken 15">
              <a:extLst>
                <a:ext uri="{FF2B5EF4-FFF2-40B4-BE49-F238E27FC236}">
                  <a16:creationId xmlns:a16="http://schemas.microsoft.com/office/drawing/2014/main" id="{924795AB-1271-E00D-97E3-EC9B83DF2F0B}"/>
                </a:ext>
              </a:extLst>
            </p:cNvPr>
            <p:cNvSpPr/>
            <p:nvPr/>
          </p:nvSpPr>
          <p:spPr>
            <a:xfrm>
              <a:off x="2165610" y="2520176"/>
              <a:ext cx="1127862" cy="2720771"/>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DE" sz="1400" dirty="0">
                <a:solidFill>
                  <a:schemeClr val="tx1"/>
                </a:solidFill>
              </a:endParaRPr>
            </a:p>
          </p:txBody>
        </p:sp>
        <p:sp>
          <p:nvSpPr>
            <p:cNvPr id="17" name="Rechteck: abgerundete Ecken 16">
              <a:extLst>
                <a:ext uri="{FF2B5EF4-FFF2-40B4-BE49-F238E27FC236}">
                  <a16:creationId xmlns:a16="http://schemas.microsoft.com/office/drawing/2014/main" id="{F3D1BB18-B979-A927-8FDF-58C9654C6F76}"/>
                </a:ext>
              </a:extLst>
            </p:cNvPr>
            <p:cNvSpPr/>
            <p:nvPr/>
          </p:nvSpPr>
          <p:spPr>
            <a:xfrm>
              <a:off x="1020605" y="2520176"/>
              <a:ext cx="1127862" cy="2720771"/>
            </a:xfrm>
            <a:prstGeom prst="roundRect">
              <a:avLst/>
            </a:prstGeom>
            <a:no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DE" sz="1400" dirty="0">
                <a:solidFill>
                  <a:schemeClr val="tx1"/>
                </a:solidFill>
              </a:endParaRPr>
            </a:p>
          </p:txBody>
        </p:sp>
      </p:grpSp>
      <p:grpSp>
        <p:nvGrpSpPr>
          <p:cNvPr id="21" name="Gruppieren 20">
            <a:extLst>
              <a:ext uri="{FF2B5EF4-FFF2-40B4-BE49-F238E27FC236}">
                <a16:creationId xmlns:a16="http://schemas.microsoft.com/office/drawing/2014/main" id="{480B49F2-9194-5D93-5424-A675B3B1B355}"/>
              </a:ext>
            </a:extLst>
          </p:cNvPr>
          <p:cNvGrpSpPr/>
          <p:nvPr/>
        </p:nvGrpSpPr>
        <p:grpSpPr>
          <a:xfrm>
            <a:off x="4217440" y="2339713"/>
            <a:ext cx="4113411" cy="1262293"/>
            <a:chOff x="4217439" y="2625462"/>
            <a:chExt cx="4113411" cy="1262293"/>
          </a:xfrm>
        </p:grpSpPr>
        <p:grpSp>
          <p:nvGrpSpPr>
            <p:cNvPr id="4" name="Gruppieren 3">
              <a:extLst>
                <a:ext uri="{FF2B5EF4-FFF2-40B4-BE49-F238E27FC236}">
                  <a16:creationId xmlns:a16="http://schemas.microsoft.com/office/drawing/2014/main" id="{D722385A-3E97-404B-20FB-027B400CAE9D}"/>
                </a:ext>
              </a:extLst>
            </p:cNvPr>
            <p:cNvGrpSpPr/>
            <p:nvPr/>
          </p:nvGrpSpPr>
          <p:grpSpPr>
            <a:xfrm>
              <a:off x="4217439" y="2625462"/>
              <a:ext cx="4075433" cy="1215132"/>
              <a:chOff x="4217439" y="2625462"/>
              <a:chExt cx="4075433" cy="1215132"/>
            </a:xfrm>
          </p:grpSpPr>
          <p:pic>
            <p:nvPicPr>
              <p:cNvPr id="6" name="Picture 5">
                <a:extLst>
                  <a:ext uri="{FF2B5EF4-FFF2-40B4-BE49-F238E27FC236}">
                    <a16:creationId xmlns:a16="http://schemas.microsoft.com/office/drawing/2014/main" id="{73976FB9-8562-FBFE-7010-305831DAF5B3}"/>
                  </a:ext>
                </a:extLst>
              </p:cNvPr>
              <p:cNvPicPr>
                <a:picLocks noChangeAspect="1"/>
              </p:cNvPicPr>
              <p:nvPr/>
            </p:nvPicPr>
            <p:blipFill>
              <a:blip r:embed="rId3"/>
              <a:stretch>
                <a:fillRect/>
              </a:stretch>
            </p:blipFill>
            <p:spPr>
              <a:xfrm>
                <a:off x="5156718" y="3103525"/>
                <a:ext cx="3136154" cy="737069"/>
              </a:xfrm>
              <a:prstGeom prst="rect">
                <a:avLst/>
              </a:prstGeom>
            </p:spPr>
          </p:pic>
          <p:sp>
            <p:nvSpPr>
              <p:cNvPr id="14" name="TextBox 13">
                <a:extLst>
                  <a:ext uri="{FF2B5EF4-FFF2-40B4-BE49-F238E27FC236}">
                    <a16:creationId xmlns:a16="http://schemas.microsoft.com/office/drawing/2014/main" id="{3529F2FA-08E3-84CE-C18E-5B3E3F7EE3FF}"/>
                  </a:ext>
                </a:extLst>
              </p:cNvPr>
              <p:cNvSpPr txBox="1"/>
              <p:nvPr/>
            </p:nvSpPr>
            <p:spPr>
              <a:xfrm>
                <a:off x="4217439" y="3349604"/>
                <a:ext cx="709122" cy="318924"/>
              </a:xfrm>
              <a:prstGeom prst="rect">
                <a:avLst/>
              </a:prstGeom>
              <a:noFill/>
              <a:ln w="15875">
                <a:noFill/>
              </a:ln>
            </p:spPr>
            <p:txBody>
              <a:bodyPr wrap="square" lIns="36000" tIns="36000" rIns="36000" bIns="36000" rtlCol="0" anchor="ctr" anchorCtr="0">
                <a:spAutoFit/>
              </a:bodyPr>
              <a:lstStyle/>
              <a:p>
                <a:pPr algn="ctr"/>
                <a:r>
                  <a:rPr lang="en-US" sz="1600" b="1" dirty="0">
                    <a:solidFill>
                      <a:srgbClr val="FFC000"/>
                    </a:solidFill>
                  </a:rPr>
                  <a:t>Group</a:t>
                </a:r>
              </a:p>
            </p:txBody>
          </p:sp>
          <p:sp>
            <p:nvSpPr>
              <p:cNvPr id="15" name="TextBox 14">
                <a:extLst>
                  <a:ext uri="{FF2B5EF4-FFF2-40B4-BE49-F238E27FC236}">
                    <a16:creationId xmlns:a16="http://schemas.microsoft.com/office/drawing/2014/main" id="{FAC0E0EB-2757-20CE-54BA-44601CBD8672}"/>
                  </a:ext>
                </a:extLst>
              </p:cNvPr>
              <p:cNvSpPr txBox="1"/>
              <p:nvPr/>
            </p:nvSpPr>
            <p:spPr>
              <a:xfrm>
                <a:off x="6722933" y="2625462"/>
                <a:ext cx="709122" cy="318924"/>
              </a:xfrm>
              <a:prstGeom prst="rect">
                <a:avLst/>
              </a:prstGeom>
              <a:noFill/>
              <a:ln w="15875">
                <a:noFill/>
              </a:ln>
            </p:spPr>
            <p:txBody>
              <a:bodyPr wrap="square" lIns="36000" tIns="36000" rIns="36000" bIns="36000" rtlCol="0" anchor="ctr" anchorCtr="0">
                <a:spAutoFit/>
              </a:bodyPr>
              <a:lstStyle/>
              <a:p>
                <a:pPr algn="ctr"/>
                <a:r>
                  <a:rPr lang="en-US" sz="1600" b="1" dirty="0">
                    <a:solidFill>
                      <a:srgbClr val="FFD800"/>
                    </a:solidFill>
                  </a:rPr>
                  <a:t>Pivot</a:t>
                </a:r>
              </a:p>
            </p:txBody>
          </p:sp>
        </p:grpSp>
        <p:sp>
          <p:nvSpPr>
            <p:cNvPr id="19" name="Rechteck: abgerundete Ecken 18">
              <a:extLst>
                <a:ext uri="{FF2B5EF4-FFF2-40B4-BE49-F238E27FC236}">
                  <a16:creationId xmlns:a16="http://schemas.microsoft.com/office/drawing/2014/main" id="{7B67EE45-DA90-E5A4-7F80-49C7BF43E942}"/>
                </a:ext>
              </a:extLst>
            </p:cNvPr>
            <p:cNvSpPr/>
            <p:nvPr/>
          </p:nvSpPr>
          <p:spPr>
            <a:xfrm>
              <a:off x="5098079" y="3048000"/>
              <a:ext cx="709122" cy="839755"/>
            </a:xfrm>
            <a:prstGeom prst="roundRect">
              <a:avLst/>
            </a:prstGeom>
            <a:no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DE" sz="1400" dirty="0">
                <a:solidFill>
                  <a:schemeClr val="tx1"/>
                </a:solidFill>
              </a:endParaRPr>
            </a:p>
          </p:txBody>
        </p:sp>
        <p:sp>
          <p:nvSpPr>
            <p:cNvPr id="20" name="Rechteck: abgerundete Ecken 19">
              <a:extLst>
                <a:ext uri="{FF2B5EF4-FFF2-40B4-BE49-F238E27FC236}">
                  <a16:creationId xmlns:a16="http://schemas.microsoft.com/office/drawing/2014/main" id="{6D9825E9-6514-C4AB-A76F-994990C76E28}"/>
                </a:ext>
              </a:extLst>
            </p:cNvPr>
            <p:cNvSpPr/>
            <p:nvPr/>
          </p:nvSpPr>
          <p:spPr>
            <a:xfrm>
              <a:off x="5807201" y="3048000"/>
              <a:ext cx="2523649" cy="839755"/>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DE" sz="1400" dirty="0">
                <a:solidFill>
                  <a:schemeClr val="tx1"/>
                </a:solidFill>
              </a:endParaRPr>
            </a:p>
          </p:txBody>
        </p:sp>
      </p:grpSp>
    </p:spTree>
    <p:extLst>
      <p:ext uri="{BB962C8B-B14F-4D97-AF65-F5344CB8AC3E}">
        <p14:creationId xmlns:p14="http://schemas.microsoft.com/office/powerpoint/2010/main" val="758311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DB96A-8F18-3BEC-4773-95A643680802}"/>
              </a:ext>
            </a:extLst>
          </p:cNvPr>
          <p:cNvSpPr>
            <a:spLocks noGrp="1"/>
          </p:cNvSpPr>
          <p:nvPr>
            <p:ph type="title"/>
          </p:nvPr>
        </p:nvSpPr>
        <p:spPr/>
        <p:txBody>
          <a:bodyPr/>
          <a:lstStyle/>
          <a:p>
            <a:r>
              <a:rPr lang="en-US" dirty="0"/>
              <a:t>New Node – Pivot</a:t>
            </a:r>
          </a:p>
        </p:txBody>
      </p:sp>
      <p:sp>
        <p:nvSpPr>
          <p:cNvPr id="3" name="Content Placeholder 2">
            <a:extLst>
              <a:ext uri="{FF2B5EF4-FFF2-40B4-BE49-F238E27FC236}">
                <a16:creationId xmlns:a16="http://schemas.microsoft.com/office/drawing/2014/main" id="{46B2A3AF-1711-3053-0EA5-1CEBA6355FC6}"/>
              </a:ext>
            </a:extLst>
          </p:cNvPr>
          <p:cNvSpPr>
            <a:spLocks noGrp="1"/>
          </p:cNvSpPr>
          <p:nvPr>
            <p:ph idx="1"/>
          </p:nvPr>
        </p:nvSpPr>
        <p:spPr/>
        <p:txBody>
          <a:bodyPr/>
          <a:lstStyle/>
          <a:p>
            <a:r>
              <a:rPr lang="en-US" dirty="0"/>
              <a:t>As the name suggests, it pivots a data table</a:t>
            </a:r>
          </a:p>
        </p:txBody>
      </p:sp>
      <p:pic>
        <p:nvPicPr>
          <p:cNvPr id="9" name="Grafik 8" descr="Ein Bild, das Screenshot, Text, Rechteck, Design enthält.&#10;&#10;Automatisch generierte Beschreibung">
            <a:extLst>
              <a:ext uri="{FF2B5EF4-FFF2-40B4-BE49-F238E27FC236}">
                <a16:creationId xmlns:a16="http://schemas.microsoft.com/office/drawing/2014/main" id="{3F935364-2F78-EA14-1793-870F5317E0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9070" y="403971"/>
            <a:ext cx="634507" cy="867160"/>
          </a:xfrm>
          <a:prstGeom prst="rect">
            <a:avLst/>
          </a:prstGeom>
        </p:spPr>
      </p:pic>
      <p:grpSp>
        <p:nvGrpSpPr>
          <p:cNvPr id="15" name="Gruppieren 14">
            <a:extLst>
              <a:ext uri="{FF2B5EF4-FFF2-40B4-BE49-F238E27FC236}">
                <a16:creationId xmlns:a16="http://schemas.microsoft.com/office/drawing/2014/main" id="{7E6B3DFB-F78B-157E-6141-866318AD5824}"/>
              </a:ext>
            </a:extLst>
          </p:cNvPr>
          <p:cNvGrpSpPr>
            <a:grpSpLocks noChangeAspect="1"/>
          </p:cNvGrpSpPr>
          <p:nvPr/>
        </p:nvGrpSpPr>
        <p:grpSpPr>
          <a:xfrm>
            <a:off x="809519" y="1219673"/>
            <a:ext cx="7067282" cy="3664440"/>
            <a:chOff x="629223" y="1411937"/>
            <a:chExt cx="7375187" cy="3824091"/>
          </a:xfrm>
        </p:grpSpPr>
        <p:pic>
          <p:nvPicPr>
            <p:cNvPr id="12" name="Grafik 11" descr="Ein Bild, das Text, Screenshot, Display, Software enthält.&#10;&#10;Automatisch generierte Beschreibung">
              <a:extLst>
                <a:ext uri="{FF2B5EF4-FFF2-40B4-BE49-F238E27FC236}">
                  <a16:creationId xmlns:a16="http://schemas.microsoft.com/office/drawing/2014/main" id="{D5074BAF-3793-F9E5-49FB-E1C613CBD5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223" y="1411937"/>
              <a:ext cx="4675821" cy="3824091"/>
            </a:xfrm>
            <a:prstGeom prst="rect">
              <a:avLst/>
            </a:prstGeom>
            <a:effectLst>
              <a:outerShdw blurRad="50800" dist="38100" dir="2700000" algn="tl" rotWithShape="0">
                <a:prstClr val="black">
                  <a:alpha val="40000"/>
                </a:prstClr>
              </a:outerShdw>
            </a:effectLst>
          </p:spPr>
        </p:pic>
        <p:sp>
          <p:nvSpPr>
            <p:cNvPr id="4" name="Rechteck: abgerundete Ecken 3">
              <a:extLst>
                <a:ext uri="{FF2B5EF4-FFF2-40B4-BE49-F238E27FC236}">
                  <a16:creationId xmlns:a16="http://schemas.microsoft.com/office/drawing/2014/main" id="{1BE16BA9-50F3-DF17-3ECD-A8E8C4783123}"/>
                </a:ext>
              </a:extLst>
            </p:cNvPr>
            <p:cNvSpPr/>
            <p:nvPr/>
          </p:nvSpPr>
          <p:spPr>
            <a:xfrm>
              <a:off x="3096801" y="2106139"/>
              <a:ext cx="2144272" cy="2196923"/>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DE" sz="1400" dirty="0">
                <a:solidFill>
                  <a:schemeClr val="tx1"/>
                </a:solidFill>
              </a:endParaRPr>
            </a:p>
          </p:txBody>
        </p:sp>
        <p:sp>
          <p:nvSpPr>
            <p:cNvPr id="5" name="Rechteck: abgerundete Ecken 4">
              <a:extLst>
                <a:ext uri="{FF2B5EF4-FFF2-40B4-BE49-F238E27FC236}">
                  <a16:creationId xmlns:a16="http://schemas.microsoft.com/office/drawing/2014/main" id="{591B35D6-4AC2-6A10-FB8D-3CA094E52F4F}"/>
                </a:ext>
              </a:extLst>
            </p:cNvPr>
            <p:cNvSpPr/>
            <p:nvPr/>
          </p:nvSpPr>
          <p:spPr>
            <a:xfrm>
              <a:off x="705054" y="1932860"/>
              <a:ext cx="315093" cy="173279"/>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DE" sz="1400" dirty="0">
                <a:solidFill>
                  <a:schemeClr val="tx1"/>
                </a:solidFill>
              </a:endParaRPr>
            </a:p>
          </p:txBody>
        </p:sp>
        <p:sp>
          <p:nvSpPr>
            <p:cNvPr id="14" name="Fumetto: rettangolo con angoli arrotondati 10">
              <a:extLst>
                <a:ext uri="{FF2B5EF4-FFF2-40B4-BE49-F238E27FC236}">
                  <a16:creationId xmlns:a16="http://schemas.microsoft.com/office/drawing/2014/main" id="{8953851B-C0D0-B919-BAEA-55F3F53C4DA4}"/>
                </a:ext>
              </a:extLst>
            </p:cNvPr>
            <p:cNvSpPr/>
            <p:nvPr/>
          </p:nvSpPr>
          <p:spPr>
            <a:xfrm>
              <a:off x="5733727" y="2570756"/>
              <a:ext cx="2270683" cy="355381"/>
            </a:xfrm>
            <a:prstGeom prst="wedgeRoundRectCallout">
              <a:avLst>
                <a:gd name="adj1" fmla="val -69269"/>
                <a:gd name="adj2" fmla="val 2863"/>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Used as the group (rows)</a:t>
              </a:r>
            </a:p>
          </p:txBody>
        </p:sp>
      </p:grpSp>
    </p:spTree>
    <p:extLst>
      <p:ext uri="{BB962C8B-B14F-4D97-AF65-F5344CB8AC3E}">
        <p14:creationId xmlns:p14="http://schemas.microsoft.com/office/powerpoint/2010/main" val="23321358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DB96A-8F18-3BEC-4773-95A643680802}"/>
              </a:ext>
            </a:extLst>
          </p:cNvPr>
          <p:cNvSpPr>
            <a:spLocks noGrp="1"/>
          </p:cNvSpPr>
          <p:nvPr>
            <p:ph type="title"/>
          </p:nvPr>
        </p:nvSpPr>
        <p:spPr/>
        <p:txBody>
          <a:bodyPr/>
          <a:lstStyle/>
          <a:p>
            <a:r>
              <a:rPr lang="en-US" dirty="0"/>
              <a:t>New Node – Pivot</a:t>
            </a:r>
          </a:p>
        </p:txBody>
      </p:sp>
      <p:sp>
        <p:nvSpPr>
          <p:cNvPr id="3" name="Content Placeholder 2">
            <a:extLst>
              <a:ext uri="{FF2B5EF4-FFF2-40B4-BE49-F238E27FC236}">
                <a16:creationId xmlns:a16="http://schemas.microsoft.com/office/drawing/2014/main" id="{46B2A3AF-1711-3053-0EA5-1CEBA6355FC6}"/>
              </a:ext>
            </a:extLst>
          </p:cNvPr>
          <p:cNvSpPr>
            <a:spLocks noGrp="1"/>
          </p:cNvSpPr>
          <p:nvPr>
            <p:ph idx="1"/>
          </p:nvPr>
        </p:nvSpPr>
        <p:spPr/>
        <p:txBody>
          <a:bodyPr/>
          <a:lstStyle/>
          <a:p>
            <a:r>
              <a:rPr lang="en-US" dirty="0"/>
              <a:t>As the name suggests, it pivots a data table</a:t>
            </a:r>
          </a:p>
        </p:txBody>
      </p:sp>
      <p:pic>
        <p:nvPicPr>
          <p:cNvPr id="4" name="Grafik 3" descr="Ein Bild, das Screenshot, Text, Rechteck, Design enthält.&#10;&#10;Automatisch generierte Beschreibung">
            <a:extLst>
              <a:ext uri="{FF2B5EF4-FFF2-40B4-BE49-F238E27FC236}">
                <a16:creationId xmlns:a16="http://schemas.microsoft.com/office/drawing/2014/main" id="{91E2CE39-5C0B-E353-FABF-E47203F195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9070" y="403971"/>
            <a:ext cx="634507" cy="867160"/>
          </a:xfrm>
          <a:prstGeom prst="rect">
            <a:avLst/>
          </a:prstGeom>
        </p:spPr>
      </p:pic>
      <p:grpSp>
        <p:nvGrpSpPr>
          <p:cNvPr id="13" name="Gruppieren 12">
            <a:extLst>
              <a:ext uri="{FF2B5EF4-FFF2-40B4-BE49-F238E27FC236}">
                <a16:creationId xmlns:a16="http://schemas.microsoft.com/office/drawing/2014/main" id="{DE2D83B1-6EDC-BF78-1659-199D5CB05783}"/>
              </a:ext>
            </a:extLst>
          </p:cNvPr>
          <p:cNvGrpSpPr>
            <a:grpSpLocks noChangeAspect="1"/>
          </p:cNvGrpSpPr>
          <p:nvPr/>
        </p:nvGrpSpPr>
        <p:grpSpPr>
          <a:xfrm>
            <a:off x="817962" y="1220414"/>
            <a:ext cx="7340063" cy="3664441"/>
            <a:chOff x="629222" y="1411936"/>
            <a:chExt cx="7659850" cy="3824091"/>
          </a:xfrm>
        </p:grpSpPr>
        <p:pic>
          <p:nvPicPr>
            <p:cNvPr id="5" name="Grafik 4" descr="Ein Bild, das Text, Screenshot, Display, Software enthält.&#10;&#10;Automatisch generierte Beschreibung">
              <a:extLst>
                <a:ext uri="{FF2B5EF4-FFF2-40B4-BE49-F238E27FC236}">
                  <a16:creationId xmlns:a16="http://schemas.microsoft.com/office/drawing/2014/main" id="{7C9607F4-7317-44A6-7E00-004B034E3F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222" y="1411936"/>
              <a:ext cx="4675820" cy="3824091"/>
            </a:xfrm>
            <a:prstGeom prst="rect">
              <a:avLst/>
            </a:prstGeom>
            <a:effectLst>
              <a:outerShdw blurRad="50800" dist="38100" dir="2700000" algn="tl" rotWithShape="0">
                <a:prstClr val="black">
                  <a:alpha val="40000"/>
                </a:prstClr>
              </a:outerShdw>
            </a:effectLst>
          </p:spPr>
        </p:pic>
        <p:sp>
          <p:nvSpPr>
            <p:cNvPr id="9" name="Fumetto: rettangolo con angoli arrotondati 10">
              <a:extLst>
                <a:ext uri="{FF2B5EF4-FFF2-40B4-BE49-F238E27FC236}">
                  <a16:creationId xmlns:a16="http://schemas.microsoft.com/office/drawing/2014/main" id="{54E4A93B-884B-F57C-49BB-318C239F866E}"/>
                </a:ext>
              </a:extLst>
            </p:cNvPr>
            <p:cNvSpPr/>
            <p:nvPr/>
          </p:nvSpPr>
          <p:spPr>
            <a:xfrm>
              <a:off x="5693814" y="2273390"/>
              <a:ext cx="2595258" cy="355381"/>
            </a:xfrm>
            <a:prstGeom prst="wedgeRoundRectCallout">
              <a:avLst>
                <a:gd name="adj1" fmla="val -63048"/>
                <a:gd name="adj2" fmla="val 46792"/>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Used as the pivot (columns)</a:t>
              </a:r>
            </a:p>
          </p:txBody>
        </p:sp>
        <p:sp>
          <p:nvSpPr>
            <p:cNvPr id="10" name="Rechteck: abgerundete Ecken 9">
              <a:extLst>
                <a:ext uri="{FF2B5EF4-FFF2-40B4-BE49-F238E27FC236}">
                  <a16:creationId xmlns:a16="http://schemas.microsoft.com/office/drawing/2014/main" id="{45FC9139-A5CD-90E0-E5E0-B1B61BE29FF4}"/>
                </a:ext>
              </a:extLst>
            </p:cNvPr>
            <p:cNvSpPr/>
            <p:nvPr/>
          </p:nvSpPr>
          <p:spPr>
            <a:xfrm>
              <a:off x="958853" y="1922594"/>
              <a:ext cx="315093" cy="173279"/>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DE" sz="1400" dirty="0">
                <a:solidFill>
                  <a:schemeClr val="tx1"/>
                </a:solidFill>
              </a:endParaRPr>
            </a:p>
          </p:txBody>
        </p:sp>
        <p:sp>
          <p:nvSpPr>
            <p:cNvPr id="12" name="Rechteck: abgerundete Ecken 11">
              <a:extLst>
                <a:ext uri="{FF2B5EF4-FFF2-40B4-BE49-F238E27FC236}">
                  <a16:creationId xmlns:a16="http://schemas.microsoft.com/office/drawing/2014/main" id="{9380C732-EA46-A132-EAD6-609A9CE9628F}"/>
                </a:ext>
              </a:extLst>
            </p:cNvPr>
            <p:cNvSpPr/>
            <p:nvPr/>
          </p:nvSpPr>
          <p:spPr>
            <a:xfrm>
              <a:off x="3096801" y="2095874"/>
              <a:ext cx="2098485" cy="1933434"/>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DE" sz="1400" dirty="0">
                <a:solidFill>
                  <a:schemeClr val="tx1"/>
                </a:solidFill>
              </a:endParaRPr>
            </a:p>
          </p:txBody>
        </p:sp>
      </p:grpSp>
    </p:spTree>
    <p:extLst>
      <p:ext uri="{BB962C8B-B14F-4D97-AF65-F5344CB8AC3E}">
        <p14:creationId xmlns:p14="http://schemas.microsoft.com/office/powerpoint/2010/main" val="40567021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DB96A-8F18-3BEC-4773-95A643680802}"/>
              </a:ext>
            </a:extLst>
          </p:cNvPr>
          <p:cNvSpPr>
            <a:spLocks noGrp="1"/>
          </p:cNvSpPr>
          <p:nvPr>
            <p:ph type="title"/>
          </p:nvPr>
        </p:nvSpPr>
        <p:spPr/>
        <p:txBody>
          <a:bodyPr/>
          <a:lstStyle/>
          <a:p>
            <a:r>
              <a:rPr lang="en-US" dirty="0"/>
              <a:t>New Node – Pivot</a:t>
            </a:r>
          </a:p>
        </p:txBody>
      </p:sp>
      <p:sp>
        <p:nvSpPr>
          <p:cNvPr id="3" name="Content Placeholder 2">
            <a:extLst>
              <a:ext uri="{FF2B5EF4-FFF2-40B4-BE49-F238E27FC236}">
                <a16:creationId xmlns:a16="http://schemas.microsoft.com/office/drawing/2014/main" id="{46B2A3AF-1711-3053-0EA5-1CEBA6355FC6}"/>
              </a:ext>
            </a:extLst>
          </p:cNvPr>
          <p:cNvSpPr>
            <a:spLocks noGrp="1"/>
          </p:cNvSpPr>
          <p:nvPr>
            <p:ph idx="1"/>
          </p:nvPr>
        </p:nvSpPr>
        <p:spPr/>
        <p:txBody>
          <a:bodyPr/>
          <a:lstStyle/>
          <a:p>
            <a:r>
              <a:rPr lang="en-US" dirty="0"/>
              <a:t>As the name suggests, it pivots a data table</a:t>
            </a:r>
          </a:p>
        </p:txBody>
      </p:sp>
      <p:pic>
        <p:nvPicPr>
          <p:cNvPr id="5" name="Grafik 4" descr="Ein Bild, das Screenshot, Text, Rechteck, Design enthält.&#10;&#10;Automatisch generierte Beschreibung">
            <a:extLst>
              <a:ext uri="{FF2B5EF4-FFF2-40B4-BE49-F238E27FC236}">
                <a16:creationId xmlns:a16="http://schemas.microsoft.com/office/drawing/2014/main" id="{5E4EF3DB-BF0F-9C11-7047-36CF16F45D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9070" y="403971"/>
            <a:ext cx="634507" cy="867160"/>
          </a:xfrm>
          <a:prstGeom prst="rect">
            <a:avLst/>
          </a:prstGeom>
        </p:spPr>
      </p:pic>
      <p:grpSp>
        <p:nvGrpSpPr>
          <p:cNvPr id="13" name="Gruppieren 12">
            <a:extLst>
              <a:ext uri="{FF2B5EF4-FFF2-40B4-BE49-F238E27FC236}">
                <a16:creationId xmlns:a16="http://schemas.microsoft.com/office/drawing/2014/main" id="{7299B27F-E745-4661-7C70-14470B7ECAC5}"/>
              </a:ext>
            </a:extLst>
          </p:cNvPr>
          <p:cNvGrpSpPr>
            <a:grpSpLocks noChangeAspect="1"/>
          </p:cNvGrpSpPr>
          <p:nvPr/>
        </p:nvGrpSpPr>
        <p:grpSpPr>
          <a:xfrm>
            <a:off x="835200" y="1222777"/>
            <a:ext cx="7809289" cy="3662077"/>
            <a:chOff x="629222" y="1411937"/>
            <a:chExt cx="8154778" cy="3824090"/>
          </a:xfrm>
        </p:grpSpPr>
        <p:pic>
          <p:nvPicPr>
            <p:cNvPr id="9" name="Grafik 8" descr="Ein Bild, das Text, Screenshot, Display, Software enthält.&#10;&#10;Automatisch generierte Beschreibung">
              <a:extLst>
                <a:ext uri="{FF2B5EF4-FFF2-40B4-BE49-F238E27FC236}">
                  <a16:creationId xmlns:a16="http://schemas.microsoft.com/office/drawing/2014/main" id="{71E7549A-F967-ECC4-B1A8-9BE5F85EB5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222" y="1411937"/>
              <a:ext cx="4675820" cy="3824090"/>
            </a:xfrm>
            <a:prstGeom prst="rect">
              <a:avLst/>
            </a:prstGeom>
            <a:effectLst>
              <a:outerShdw blurRad="50800" dist="38100" dir="2700000" algn="tl" rotWithShape="0">
                <a:prstClr val="black">
                  <a:alpha val="40000"/>
                </a:prstClr>
              </a:outerShdw>
            </a:effectLst>
          </p:spPr>
        </p:pic>
        <p:sp>
          <p:nvSpPr>
            <p:cNvPr id="4" name="Fumetto: rettangolo con angoli arrotondati 10">
              <a:extLst>
                <a:ext uri="{FF2B5EF4-FFF2-40B4-BE49-F238E27FC236}">
                  <a16:creationId xmlns:a16="http://schemas.microsoft.com/office/drawing/2014/main" id="{AD716D4D-196A-64A6-2833-8E5EEF67E529}"/>
                </a:ext>
              </a:extLst>
            </p:cNvPr>
            <p:cNvSpPr/>
            <p:nvPr/>
          </p:nvSpPr>
          <p:spPr>
            <a:xfrm>
              <a:off x="5430458" y="2502675"/>
              <a:ext cx="3353542" cy="1082250"/>
            </a:xfrm>
            <a:prstGeom prst="wedgeRoundRectCallout">
              <a:avLst>
                <a:gd name="adj1" fmla="val -55954"/>
                <a:gd name="adj2" fmla="val -38385"/>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Count as the aggregation method</a:t>
              </a:r>
            </a:p>
            <a:p>
              <a:pPr algn="ctr"/>
              <a:endParaRPr lang="en-US" sz="1400" dirty="0">
                <a:solidFill>
                  <a:schemeClr val="tx1"/>
                </a:solidFill>
              </a:endParaRPr>
            </a:p>
            <a:p>
              <a:pPr algn="ctr"/>
              <a:r>
                <a:rPr lang="en-US" sz="1200" dirty="0">
                  <a:solidFill>
                    <a:schemeClr val="tx1"/>
                  </a:solidFill>
                </a:rPr>
                <a:t>*Since we are interested in the count, any column with the aggregation method Count is acceptable</a:t>
              </a:r>
            </a:p>
          </p:txBody>
        </p:sp>
        <p:sp>
          <p:nvSpPr>
            <p:cNvPr id="10" name="Rechteck: abgerundete Ecken 9">
              <a:extLst>
                <a:ext uri="{FF2B5EF4-FFF2-40B4-BE49-F238E27FC236}">
                  <a16:creationId xmlns:a16="http://schemas.microsoft.com/office/drawing/2014/main" id="{1EF23CAD-455B-2786-59D1-06A13E808892}"/>
                </a:ext>
              </a:extLst>
            </p:cNvPr>
            <p:cNvSpPr/>
            <p:nvPr/>
          </p:nvSpPr>
          <p:spPr>
            <a:xfrm>
              <a:off x="1199174" y="1917389"/>
              <a:ext cx="690464" cy="194566"/>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DE" sz="1400" dirty="0">
                <a:solidFill>
                  <a:schemeClr val="tx1"/>
                </a:solidFill>
              </a:endParaRPr>
            </a:p>
          </p:txBody>
        </p:sp>
        <p:sp>
          <p:nvSpPr>
            <p:cNvPr id="12" name="Rechteck: abgerundete Ecken 11">
              <a:extLst>
                <a:ext uri="{FF2B5EF4-FFF2-40B4-BE49-F238E27FC236}">
                  <a16:creationId xmlns:a16="http://schemas.microsoft.com/office/drawing/2014/main" id="{D1E6D32A-3952-2FEE-B99E-4F01C11391FB}"/>
                </a:ext>
              </a:extLst>
            </p:cNvPr>
            <p:cNvSpPr/>
            <p:nvPr/>
          </p:nvSpPr>
          <p:spPr>
            <a:xfrm>
              <a:off x="2369977" y="2356474"/>
              <a:ext cx="2826491" cy="217714"/>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DE" sz="1400" dirty="0">
                <a:solidFill>
                  <a:schemeClr val="tx1"/>
                </a:solidFill>
              </a:endParaRPr>
            </a:p>
          </p:txBody>
        </p:sp>
      </p:grpSp>
    </p:spTree>
    <p:extLst>
      <p:ext uri="{BB962C8B-B14F-4D97-AF65-F5344CB8AC3E}">
        <p14:creationId xmlns:p14="http://schemas.microsoft.com/office/powerpoint/2010/main" val="213079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92FB-E333-A1E5-623B-1CC7EBB6909B}"/>
              </a:ext>
            </a:extLst>
          </p:cNvPr>
          <p:cNvSpPr>
            <a:spLocks noGrp="1"/>
          </p:cNvSpPr>
          <p:nvPr>
            <p:ph type="title"/>
          </p:nvPr>
        </p:nvSpPr>
        <p:spPr/>
        <p:txBody>
          <a:bodyPr/>
          <a:lstStyle/>
          <a:p>
            <a:r>
              <a:rPr lang="en-US" dirty="0"/>
              <a:t>Pivoting</a:t>
            </a:r>
          </a:p>
        </p:txBody>
      </p:sp>
      <p:sp>
        <p:nvSpPr>
          <p:cNvPr id="4" name="Content Placeholder 3">
            <a:extLst>
              <a:ext uri="{FF2B5EF4-FFF2-40B4-BE49-F238E27FC236}">
                <a16:creationId xmlns:a16="http://schemas.microsoft.com/office/drawing/2014/main" id="{CFA72FBA-DB69-EC7C-740F-6A17A5B0950B}"/>
              </a:ext>
            </a:extLst>
          </p:cNvPr>
          <p:cNvSpPr>
            <a:spLocks noGrp="1"/>
          </p:cNvSpPr>
          <p:nvPr>
            <p:ph idx="1"/>
          </p:nvPr>
        </p:nvSpPr>
        <p:spPr/>
        <p:txBody>
          <a:bodyPr/>
          <a:lstStyle/>
          <a:p>
            <a:r>
              <a:rPr lang="en-US" dirty="0"/>
              <a:t>Pivoting by “Path” (or game play) (rows) and “response”</a:t>
            </a:r>
          </a:p>
        </p:txBody>
      </p:sp>
      <p:pic>
        <p:nvPicPr>
          <p:cNvPr id="5" name="Grafik 4" descr="Ein Bild, das Text, Screenshot, Zahl, Schrift enthält.&#10;&#10;Automatisch generierte Beschreibung">
            <a:extLst>
              <a:ext uri="{FF2B5EF4-FFF2-40B4-BE49-F238E27FC236}">
                <a16:creationId xmlns:a16="http://schemas.microsoft.com/office/drawing/2014/main" id="{3CB0608F-50FE-2AC5-994F-CC70EFF775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058" y="1304974"/>
            <a:ext cx="7671884" cy="315095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153675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descr="Ein Bild, das Text, Screenshot, Zahl, Schrift enthält.&#10;&#10;Automatisch generierte Beschreibung">
            <a:extLst>
              <a:ext uri="{FF2B5EF4-FFF2-40B4-BE49-F238E27FC236}">
                <a16:creationId xmlns:a16="http://schemas.microsoft.com/office/drawing/2014/main" id="{9199395A-C734-827A-C5E8-4A47F27D480F}"/>
              </a:ext>
            </a:extLst>
          </p:cNvPr>
          <p:cNvPicPr>
            <a:picLocks noChangeAspect="1"/>
          </p:cNvPicPr>
          <p:nvPr/>
        </p:nvPicPr>
        <p:blipFill rotWithShape="1">
          <a:blip r:embed="rId2">
            <a:extLst>
              <a:ext uri="{28A0092B-C50C-407E-A947-70E740481C1C}">
                <a14:useLocalDpi xmlns:a14="http://schemas.microsoft.com/office/drawing/2010/main" val="0"/>
              </a:ext>
            </a:extLst>
          </a:blip>
          <a:srcRect b="19015"/>
          <a:stretch/>
        </p:blipFill>
        <p:spPr>
          <a:xfrm>
            <a:off x="1323021" y="3196440"/>
            <a:ext cx="6497957" cy="1510252"/>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F9B33C19-1954-3F4D-88A4-5DB7DBB4A406}"/>
              </a:ext>
            </a:extLst>
          </p:cNvPr>
          <p:cNvSpPr>
            <a:spLocks noGrp="1"/>
          </p:cNvSpPr>
          <p:nvPr>
            <p:ph type="title"/>
          </p:nvPr>
        </p:nvSpPr>
        <p:spPr/>
        <p:txBody>
          <a:bodyPr/>
          <a:lstStyle/>
          <a:p>
            <a:r>
              <a:rPr lang="en-US" dirty="0"/>
              <a:t>Processing the Pivot Table</a:t>
            </a:r>
          </a:p>
        </p:txBody>
      </p:sp>
      <p:sp>
        <p:nvSpPr>
          <p:cNvPr id="3" name="Content Placeholder 2">
            <a:extLst>
              <a:ext uri="{FF2B5EF4-FFF2-40B4-BE49-F238E27FC236}">
                <a16:creationId xmlns:a16="http://schemas.microsoft.com/office/drawing/2014/main" id="{27C00461-28ED-F771-DD1C-C594B247F519}"/>
              </a:ext>
            </a:extLst>
          </p:cNvPr>
          <p:cNvSpPr>
            <a:spLocks noGrp="1"/>
          </p:cNvSpPr>
          <p:nvPr>
            <p:ph idx="1"/>
          </p:nvPr>
        </p:nvSpPr>
        <p:spPr/>
        <p:txBody>
          <a:bodyPr/>
          <a:lstStyle/>
          <a:p>
            <a:r>
              <a:rPr lang="en-US" dirty="0"/>
              <a:t>Missing values are indicated by </a:t>
            </a:r>
            <a:r>
              <a:rPr lang="en-US" dirty="0">
                <a:solidFill>
                  <a:srgbClr val="FF0000"/>
                </a:solidFill>
              </a:rPr>
              <a:t>?</a:t>
            </a:r>
          </a:p>
          <a:p>
            <a:r>
              <a:rPr lang="en-US" dirty="0"/>
              <a:t>Replaced by 0 with the Missing Value node</a:t>
            </a:r>
          </a:p>
          <a:p>
            <a:r>
              <a:rPr lang="en-US" dirty="0"/>
              <a:t>Counts are converted to percentages by the Math Formula (Multi Column) node</a:t>
            </a:r>
          </a:p>
        </p:txBody>
      </p:sp>
      <p:pic>
        <p:nvPicPr>
          <p:cNvPr id="6" name="Grafik 5" descr="Ein Bild, das Text, Screenshot, Schrift, Reihe enthält.&#10;&#10;Automatisch generierte Beschreibung">
            <a:extLst>
              <a:ext uri="{FF2B5EF4-FFF2-40B4-BE49-F238E27FC236}">
                <a16:creationId xmlns:a16="http://schemas.microsoft.com/office/drawing/2014/main" id="{06953E7D-D5DC-4243-347E-155F927B81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5110" y="1940112"/>
            <a:ext cx="2293778" cy="112127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552482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27AE5-E3E1-3198-A417-72E56BFE0831}"/>
              </a:ext>
            </a:extLst>
          </p:cNvPr>
          <p:cNvSpPr>
            <a:spLocks noGrp="1"/>
          </p:cNvSpPr>
          <p:nvPr>
            <p:ph type="title"/>
          </p:nvPr>
        </p:nvSpPr>
        <p:spPr/>
        <p:txBody>
          <a:bodyPr/>
          <a:lstStyle/>
          <a:p>
            <a:r>
              <a:rPr lang="en-US" dirty="0"/>
              <a:t>Combining Both Branches</a:t>
            </a:r>
          </a:p>
        </p:txBody>
      </p:sp>
      <p:sp>
        <p:nvSpPr>
          <p:cNvPr id="3" name="Content Placeholder 2">
            <a:extLst>
              <a:ext uri="{FF2B5EF4-FFF2-40B4-BE49-F238E27FC236}">
                <a16:creationId xmlns:a16="http://schemas.microsoft.com/office/drawing/2014/main" id="{0C357C2A-0B25-F550-509A-42146B356BA2}"/>
              </a:ext>
            </a:extLst>
          </p:cNvPr>
          <p:cNvSpPr>
            <a:spLocks noGrp="1"/>
          </p:cNvSpPr>
          <p:nvPr>
            <p:ph idx="1"/>
          </p:nvPr>
        </p:nvSpPr>
        <p:spPr/>
        <p:txBody>
          <a:bodyPr/>
          <a:lstStyle/>
          <a:p>
            <a:r>
              <a:rPr lang="en-US" dirty="0"/>
              <a:t>Top branch – total score &amp; play time</a:t>
            </a:r>
          </a:p>
          <a:p>
            <a:r>
              <a:rPr lang="en-US" dirty="0"/>
              <a:t>Bottom branch – Percentages of different response types</a:t>
            </a:r>
          </a:p>
          <a:p>
            <a:r>
              <a:rPr lang="en-US" dirty="0"/>
              <a:t>These branches are combined by the Joiner</a:t>
            </a:r>
          </a:p>
          <a:p>
            <a:r>
              <a:rPr lang="en-US" dirty="0"/>
              <a:t>Username &amp; (beginning) time-stamp are retained as identifiers</a:t>
            </a:r>
          </a:p>
          <a:p>
            <a:pPr lvl="1"/>
            <a:r>
              <a:rPr lang="en-US" dirty="0"/>
              <a:t>More sensible than Path</a:t>
            </a:r>
          </a:p>
          <a:p>
            <a:r>
              <a:rPr lang="en-US" dirty="0"/>
              <a:t>Columns are renamed by Column </a:t>
            </a:r>
            <a:r>
              <a:rPr lang="en-US"/>
              <a:t>Renamer</a:t>
            </a:r>
            <a:endParaRPr lang="en-US" dirty="0"/>
          </a:p>
        </p:txBody>
      </p:sp>
      <p:pic>
        <p:nvPicPr>
          <p:cNvPr id="6" name="Grafik 5" descr="Ein Bild, das Text, Screenshot, Reihe, Diagramm enthält.&#10;&#10;Automatisch generierte Beschreibung">
            <a:extLst>
              <a:ext uri="{FF2B5EF4-FFF2-40B4-BE49-F238E27FC236}">
                <a16:creationId xmlns:a16="http://schemas.microsoft.com/office/drawing/2014/main" id="{1EF7B4C0-45F9-9187-6622-7844DF02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9329" y="3129462"/>
            <a:ext cx="2145342" cy="129178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35054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C1EF8C-3995-8188-1A87-A6328DF217BC}"/>
              </a:ext>
            </a:extLst>
          </p:cNvPr>
          <p:cNvSpPr>
            <a:spLocks noGrp="1"/>
          </p:cNvSpPr>
          <p:nvPr>
            <p:ph type="ctrTitle"/>
          </p:nvPr>
        </p:nvSpPr>
        <p:spPr/>
        <p:txBody>
          <a:bodyPr/>
          <a:lstStyle/>
          <a:p>
            <a:r>
              <a:rPr lang="en-US" dirty="0"/>
              <a:t>Loops</a:t>
            </a:r>
          </a:p>
        </p:txBody>
      </p:sp>
    </p:spTree>
    <p:extLst>
      <p:ext uri="{BB962C8B-B14F-4D97-AF65-F5344CB8AC3E}">
        <p14:creationId xmlns:p14="http://schemas.microsoft.com/office/powerpoint/2010/main" val="10946920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27AE5-E3E1-3198-A417-72E56BFE0831}"/>
              </a:ext>
            </a:extLst>
          </p:cNvPr>
          <p:cNvSpPr>
            <a:spLocks noGrp="1"/>
          </p:cNvSpPr>
          <p:nvPr>
            <p:ph type="title"/>
          </p:nvPr>
        </p:nvSpPr>
        <p:spPr/>
        <p:txBody>
          <a:bodyPr/>
          <a:lstStyle/>
          <a:p>
            <a:r>
              <a:rPr lang="en-US" dirty="0"/>
              <a:t>Combining Both Branches</a:t>
            </a:r>
          </a:p>
        </p:txBody>
      </p:sp>
      <p:sp>
        <p:nvSpPr>
          <p:cNvPr id="7" name="Content Placeholder 6">
            <a:extLst>
              <a:ext uri="{FF2B5EF4-FFF2-40B4-BE49-F238E27FC236}">
                <a16:creationId xmlns:a16="http://schemas.microsoft.com/office/drawing/2014/main" id="{0DB82AC3-7226-57B9-4579-152A657B8BB6}"/>
              </a:ext>
            </a:extLst>
          </p:cNvPr>
          <p:cNvSpPr>
            <a:spLocks noGrp="1"/>
          </p:cNvSpPr>
          <p:nvPr>
            <p:ph idx="1"/>
          </p:nvPr>
        </p:nvSpPr>
        <p:spPr/>
        <p:txBody>
          <a:bodyPr/>
          <a:lstStyle/>
          <a:p>
            <a:r>
              <a:rPr lang="en-US" dirty="0"/>
              <a:t>Final data table</a:t>
            </a:r>
          </a:p>
        </p:txBody>
      </p:sp>
      <p:pic>
        <p:nvPicPr>
          <p:cNvPr id="4" name="Grafik 3" descr="Ein Bild, das Text, Zahl, Screenshot, Schrift enthält.&#10;&#10;Automatisch generierte Beschreibung">
            <a:extLst>
              <a:ext uri="{FF2B5EF4-FFF2-40B4-BE49-F238E27FC236}">
                <a16:creationId xmlns:a16="http://schemas.microsoft.com/office/drawing/2014/main" id="{EDFC6AEA-DAD5-1F95-46E0-C60A70B3B6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198" y="1283507"/>
            <a:ext cx="6291604" cy="328813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770403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ECA50-0684-C7F5-4224-42E6A7F6D2B3}"/>
              </a:ext>
            </a:extLst>
          </p:cNvPr>
          <p:cNvSpPr>
            <a:spLocks noGrp="1"/>
          </p:cNvSpPr>
          <p:nvPr>
            <p:ph type="title"/>
          </p:nvPr>
        </p:nvSpPr>
        <p:spPr/>
        <p:txBody>
          <a:bodyPr/>
          <a:lstStyle/>
          <a:p>
            <a:r>
              <a:rPr lang="en-US" dirty="0"/>
              <a:t>Exercises</a:t>
            </a:r>
          </a:p>
        </p:txBody>
      </p:sp>
      <p:sp>
        <p:nvSpPr>
          <p:cNvPr id="3" name="Content Placeholder 2">
            <a:extLst>
              <a:ext uri="{FF2B5EF4-FFF2-40B4-BE49-F238E27FC236}">
                <a16:creationId xmlns:a16="http://schemas.microsoft.com/office/drawing/2014/main" id="{52D6928D-7088-C598-8265-0DD208B154C3}"/>
              </a:ext>
            </a:extLst>
          </p:cNvPr>
          <p:cNvSpPr>
            <a:spLocks noGrp="1"/>
          </p:cNvSpPr>
          <p:nvPr>
            <p:ph idx="1"/>
          </p:nvPr>
        </p:nvSpPr>
        <p:spPr/>
        <p:txBody>
          <a:bodyPr/>
          <a:lstStyle/>
          <a:p>
            <a:r>
              <a:rPr lang="en-US" dirty="0"/>
              <a:t>Generate a table of how many times each song appeared in all game plays</a:t>
            </a:r>
          </a:p>
          <a:p>
            <a:pPr lvl="1"/>
            <a:r>
              <a:rPr lang="en-US" dirty="0"/>
              <a:t>Hint: Use </a:t>
            </a:r>
            <a:r>
              <a:rPr lang="en-US" dirty="0" err="1"/>
              <a:t>GroupBy</a:t>
            </a:r>
            <a:r>
              <a:rPr lang="en-US" dirty="0"/>
              <a:t>, group by Song Name, the aggregation method is count</a:t>
            </a:r>
          </a:p>
          <a:p>
            <a:r>
              <a:rPr lang="en-US" dirty="0"/>
              <a:t>Generate a table of songs with the number of correct, incorrect, and no responses</a:t>
            </a:r>
          </a:p>
          <a:p>
            <a:pPr lvl="1"/>
            <a:r>
              <a:rPr lang="en-US" dirty="0"/>
              <a:t>Hint: Use Pivoting, group by Song Name, pivot by response, the aggregation method is count</a:t>
            </a:r>
          </a:p>
          <a:p>
            <a:pPr lvl="1"/>
            <a:endParaRPr lang="en-US" dirty="0"/>
          </a:p>
          <a:p>
            <a:r>
              <a:rPr lang="en-US" dirty="0"/>
              <a:t>(Optional) Convert the number of response types from the previous exercise into percentages </a:t>
            </a:r>
          </a:p>
          <a:p>
            <a:pPr lvl="1"/>
            <a:r>
              <a:rPr lang="en-US" dirty="0"/>
              <a:t>Hint: Merge the song appearance table and the song response table by Joiner, Song Name as the matching column. Then use Math Formula (Multi Column) to calculate the percentage (use the count as the denominator). </a:t>
            </a:r>
          </a:p>
          <a:p>
            <a:endParaRPr lang="en-US" dirty="0"/>
          </a:p>
        </p:txBody>
      </p:sp>
    </p:spTree>
    <p:extLst>
      <p:ext uri="{BB962C8B-B14F-4D97-AF65-F5344CB8AC3E}">
        <p14:creationId xmlns:p14="http://schemas.microsoft.com/office/powerpoint/2010/main" val="2427162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0E61678-625D-6093-1473-0395DCB48435}"/>
              </a:ext>
            </a:extLst>
          </p:cNvPr>
          <p:cNvSpPr>
            <a:spLocks noGrp="1"/>
          </p:cNvSpPr>
          <p:nvPr>
            <p:ph type="ctrTitle"/>
          </p:nvPr>
        </p:nvSpPr>
        <p:spPr/>
        <p:txBody>
          <a:bodyPr/>
          <a:lstStyle/>
          <a:p>
            <a:r>
              <a:rPr lang="en-US" dirty="0"/>
              <a:t>Statistical Summary</a:t>
            </a:r>
          </a:p>
        </p:txBody>
      </p:sp>
    </p:spTree>
    <p:extLst>
      <p:ext uri="{BB962C8B-B14F-4D97-AF65-F5344CB8AC3E}">
        <p14:creationId xmlns:p14="http://schemas.microsoft.com/office/powerpoint/2010/main" val="26924401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11281-5E0F-1851-F49E-59A847866A97}"/>
              </a:ext>
            </a:extLst>
          </p:cNvPr>
          <p:cNvSpPr>
            <a:spLocks noGrp="1"/>
          </p:cNvSpPr>
          <p:nvPr>
            <p:ph type="title"/>
          </p:nvPr>
        </p:nvSpPr>
        <p:spPr/>
        <p:txBody>
          <a:bodyPr/>
          <a:lstStyle/>
          <a:p>
            <a:r>
              <a:rPr lang="en-US" dirty="0"/>
              <a:t>Workflow: 04 Play stats summary</a:t>
            </a:r>
          </a:p>
        </p:txBody>
      </p:sp>
      <p:pic>
        <p:nvPicPr>
          <p:cNvPr id="5" name="Grafik 4" descr="Ein Bild, das Text, Screenshot, Diagramm, Design enthält.&#10;&#10;Automatisch generierte Beschreibung">
            <a:extLst>
              <a:ext uri="{FF2B5EF4-FFF2-40B4-BE49-F238E27FC236}">
                <a16:creationId xmlns:a16="http://schemas.microsoft.com/office/drawing/2014/main" id="{2BCA6DDA-7F67-F627-A0FA-B4E13A1E1D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8702" y="856800"/>
            <a:ext cx="4986596" cy="396636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058705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35ECC3B-1868-CA85-9606-2CCD31ACF901}"/>
              </a:ext>
            </a:extLst>
          </p:cNvPr>
          <p:cNvSpPr>
            <a:spLocks noGrp="1"/>
          </p:cNvSpPr>
          <p:nvPr>
            <p:ph type="title"/>
          </p:nvPr>
        </p:nvSpPr>
        <p:spPr/>
        <p:txBody>
          <a:bodyPr/>
          <a:lstStyle/>
          <a:p>
            <a:r>
              <a:rPr lang="en-US" dirty="0"/>
              <a:t>New Node – Statistics</a:t>
            </a:r>
          </a:p>
        </p:txBody>
      </p:sp>
      <p:sp>
        <p:nvSpPr>
          <p:cNvPr id="4" name="Content Placeholder 3">
            <a:extLst>
              <a:ext uri="{FF2B5EF4-FFF2-40B4-BE49-F238E27FC236}">
                <a16:creationId xmlns:a16="http://schemas.microsoft.com/office/drawing/2014/main" id="{6C621BD6-2895-A660-A82E-7BDBD74DCF3B}"/>
              </a:ext>
            </a:extLst>
          </p:cNvPr>
          <p:cNvSpPr>
            <a:spLocks noGrp="1"/>
          </p:cNvSpPr>
          <p:nvPr>
            <p:ph idx="1"/>
          </p:nvPr>
        </p:nvSpPr>
        <p:spPr/>
        <p:txBody>
          <a:bodyPr/>
          <a:lstStyle/>
          <a:p>
            <a:r>
              <a:rPr lang="en-US" dirty="0"/>
              <a:t>Calculates summary statistics for data columns</a:t>
            </a:r>
          </a:p>
          <a:p>
            <a:r>
              <a:rPr lang="en-US" dirty="0"/>
              <a:t>Example: Let’s get summary statistics of the data aggregation from all player statistics we generated earlier</a:t>
            </a:r>
          </a:p>
        </p:txBody>
      </p:sp>
      <p:pic>
        <p:nvPicPr>
          <p:cNvPr id="5" name="Grafik 4" descr="Ein Bild, das Screenshot, Symbol, Logo, Text enthält.&#10;&#10;Automatisch generierte Beschreibung">
            <a:extLst>
              <a:ext uri="{FF2B5EF4-FFF2-40B4-BE49-F238E27FC236}">
                <a16:creationId xmlns:a16="http://schemas.microsoft.com/office/drawing/2014/main" id="{9CECF6AC-D68C-E7DF-5F27-1E749AD7B4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1600" y="276105"/>
            <a:ext cx="583200" cy="776592"/>
          </a:xfrm>
          <a:prstGeom prst="rect">
            <a:avLst/>
          </a:prstGeom>
        </p:spPr>
      </p:pic>
      <p:pic>
        <p:nvPicPr>
          <p:cNvPr id="9" name="Grafik 8" descr="Ein Bild, das Text, Zahl, Screenshot, Schrift enthält.&#10;&#10;Automatisch generierte Beschreibung">
            <a:extLst>
              <a:ext uri="{FF2B5EF4-FFF2-40B4-BE49-F238E27FC236}">
                <a16:creationId xmlns:a16="http://schemas.microsoft.com/office/drawing/2014/main" id="{1E43CC81-B9EE-4AF7-4BF5-C6FE084875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3062" y="1850400"/>
            <a:ext cx="5397876" cy="282105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349159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descr="Ein Bild, das Text, Screenshot, Software, Zahl enthält.&#10;&#10;Automatisch generierte Beschreibung">
            <a:extLst>
              <a:ext uri="{FF2B5EF4-FFF2-40B4-BE49-F238E27FC236}">
                <a16:creationId xmlns:a16="http://schemas.microsoft.com/office/drawing/2014/main" id="{B67ED5D4-5D25-3E38-7CA2-30410AE275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634" y="1922400"/>
            <a:ext cx="4525399" cy="2777850"/>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14DAC4FA-A52F-451B-6CE9-C4A57CA8BF57}"/>
              </a:ext>
            </a:extLst>
          </p:cNvPr>
          <p:cNvSpPr>
            <a:spLocks noGrp="1"/>
          </p:cNvSpPr>
          <p:nvPr>
            <p:ph type="title"/>
          </p:nvPr>
        </p:nvSpPr>
        <p:spPr/>
        <p:txBody>
          <a:bodyPr/>
          <a:lstStyle/>
          <a:p>
            <a:r>
              <a:rPr lang="en-US" dirty="0"/>
              <a:t>New Node – Statistics</a:t>
            </a:r>
          </a:p>
        </p:txBody>
      </p:sp>
      <p:sp>
        <p:nvSpPr>
          <p:cNvPr id="3" name="Content Placeholder 2">
            <a:extLst>
              <a:ext uri="{FF2B5EF4-FFF2-40B4-BE49-F238E27FC236}">
                <a16:creationId xmlns:a16="http://schemas.microsoft.com/office/drawing/2014/main" id="{50BF6A98-CEA5-9570-D0C0-518A89F94B18}"/>
              </a:ext>
            </a:extLst>
          </p:cNvPr>
          <p:cNvSpPr>
            <a:spLocks noGrp="1"/>
          </p:cNvSpPr>
          <p:nvPr>
            <p:ph idx="1"/>
          </p:nvPr>
        </p:nvSpPr>
        <p:spPr/>
        <p:txBody>
          <a:bodyPr/>
          <a:lstStyle/>
          <a:p>
            <a:r>
              <a:rPr lang="en-US" dirty="0"/>
              <a:t>Showing key descriptive statistics such as the mean, standard deviation, median, minimum, and maximum</a:t>
            </a:r>
          </a:p>
          <a:p>
            <a:r>
              <a:rPr lang="en-US" dirty="0"/>
              <a:t>The summary statistics table is also available at the output port</a:t>
            </a:r>
          </a:p>
        </p:txBody>
      </p:sp>
      <p:pic>
        <p:nvPicPr>
          <p:cNvPr id="6" name="Grafik 5" descr="Ein Bild, das Text, Screenshot, Reihe enthält.&#10;&#10;Automatisch generierte Beschreibung">
            <a:extLst>
              <a:ext uri="{FF2B5EF4-FFF2-40B4-BE49-F238E27FC236}">
                <a16:creationId xmlns:a16="http://schemas.microsoft.com/office/drawing/2014/main" id="{C06FFB1F-6D20-F111-C645-B8597B8378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3532" y="3328638"/>
            <a:ext cx="6720468" cy="155171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498960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descr="Ein Bild, das Screenshot, Diagramm, Text, Farbigkeit enthält.&#10;&#10;Automatisch generierte Beschreibung">
            <a:extLst>
              <a:ext uri="{FF2B5EF4-FFF2-40B4-BE49-F238E27FC236}">
                <a16:creationId xmlns:a16="http://schemas.microsoft.com/office/drawing/2014/main" id="{50D5FB2F-7A4D-161A-08E4-B17478A016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1278" y="1808104"/>
            <a:ext cx="3351064" cy="3017940"/>
          </a:xfrm>
          <a:prstGeom prst="rect">
            <a:avLst/>
          </a:prstGeom>
          <a:effectLst>
            <a:outerShdw blurRad="50800" dist="38100" dir="2700000" algn="tl" rotWithShape="0">
              <a:prstClr val="black">
                <a:alpha val="40000"/>
              </a:prstClr>
            </a:outerShdw>
          </a:effectLst>
        </p:spPr>
      </p:pic>
      <p:pic>
        <p:nvPicPr>
          <p:cNvPr id="10" name="Grafik 9" descr="Ein Bild, das Text, Screenshot, Software, Display enthält.&#10;&#10;Automatisch generierte Beschreibung">
            <a:extLst>
              <a:ext uri="{FF2B5EF4-FFF2-40B4-BE49-F238E27FC236}">
                <a16:creationId xmlns:a16="http://schemas.microsoft.com/office/drawing/2014/main" id="{662F6A71-16EC-C538-F887-8EE68D4335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7428" y="1815457"/>
            <a:ext cx="2089764" cy="2851119"/>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2E81DC38-C7A9-C0C6-7DD5-AEBC80B9DEEA}"/>
              </a:ext>
            </a:extLst>
          </p:cNvPr>
          <p:cNvSpPr>
            <a:spLocks noGrp="1"/>
          </p:cNvSpPr>
          <p:nvPr>
            <p:ph type="title"/>
          </p:nvPr>
        </p:nvSpPr>
        <p:spPr/>
        <p:txBody>
          <a:bodyPr/>
          <a:lstStyle/>
          <a:p>
            <a:r>
              <a:rPr lang="en-US" dirty="0"/>
              <a:t>New Node – Pie Donut Chart</a:t>
            </a:r>
          </a:p>
        </p:txBody>
      </p:sp>
      <p:sp>
        <p:nvSpPr>
          <p:cNvPr id="3" name="Content Placeholder 2">
            <a:extLst>
              <a:ext uri="{FF2B5EF4-FFF2-40B4-BE49-F238E27FC236}">
                <a16:creationId xmlns:a16="http://schemas.microsoft.com/office/drawing/2014/main" id="{59139DED-9450-83C9-EF13-6AAF4F9C59C1}"/>
              </a:ext>
            </a:extLst>
          </p:cNvPr>
          <p:cNvSpPr>
            <a:spLocks noGrp="1"/>
          </p:cNvSpPr>
          <p:nvPr>
            <p:ph idx="1"/>
          </p:nvPr>
        </p:nvSpPr>
        <p:spPr/>
        <p:txBody>
          <a:bodyPr/>
          <a:lstStyle/>
          <a:p>
            <a:r>
              <a:rPr lang="en-US" dirty="0"/>
              <a:t>Displays proportions of different classes in data as a pie chart</a:t>
            </a:r>
          </a:p>
          <a:p>
            <a:r>
              <a:rPr lang="en-US" dirty="0"/>
              <a:t>Example: Pie chart of response types of all players</a:t>
            </a:r>
          </a:p>
        </p:txBody>
      </p:sp>
      <p:pic>
        <p:nvPicPr>
          <p:cNvPr id="6" name="Grafik 5" descr="Ein Bild, das Text, Screenshot, Diagramm, Design enthält.&#10;&#10;Automatisch generierte Beschreibung">
            <a:extLst>
              <a:ext uri="{FF2B5EF4-FFF2-40B4-BE49-F238E27FC236}">
                <a16:creationId xmlns:a16="http://schemas.microsoft.com/office/drawing/2014/main" id="{908E15F2-2505-6AB5-4B3D-A1F808FE6F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05193" y="722251"/>
            <a:ext cx="1778807" cy="984351"/>
          </a:xfrm>
          <a:prstGeom prst="rect">
            <a:avLst/>
          </a:prstGeom>
        </p:spPr>
      </p:pic>
    </p:spTree>
    <p:extLst>
      <p:ext uri="{BB962C8B-B14F-4D97-AF65-F5344CB8AC3E}">
        <p14:creationId xmlns:p14="http://schemas.microsoft.com/office/powerpoint/2010/main" val="16784294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Text, Screenshot, Display, Zahl enthält.&#10;&#10;Automatisch generierte Beschreibung">
            <a:extLst>
              <a:ext uri="{FF2B5EF4-FFF2-40B4-BE49-F238E27FC236}">
                <a16:creationId xmlns:a16="http://schemas.microsoft.com/office/drawing/2014/main" id="{F7F18DAC-CC00-4FA8-992F-216A6123FB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372" y="1688177"/>
            <a:ext cx="3274450" cy="3021563"/>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F86B79C4-5209-6446-5DE7-B08648A83955}"/>
              </a:ext>
            </a:extLst>
          </p:cNvPr>
          <p:cNvSpPr>
            <a:spLocks noGrp="1"/>
          </p:cNvSpPr>
          <p:nvPr>
            <p:ph type="title"/>
          </p:nvPr>
        </p:nvSpPr>
        <p:spPr/>
        <p:txBody>
          <a:bodyPr/>
          <a:lstStyle/>
          <a:p>
            <a:r>
              <a:rPr lang="en-US" dirty="0"/>
              <a:t>New Node – Histogram</a:t>
            </a:r>
          </a:p>
        </p:txBody>
      </p:sp>
      <p:sp>
        <p:nvSpPr>
          <p:cNvPr id="3" name="Content Placeholder 2">
            <a:extLst>
              <a:ext uri="{FF2B5EF4-FFF2-40B4-BE49-F238E27FC236}">
                <a16:creationId xmlns:a16="http://schemas.microsoft.com/office/drawing/2014/main" id="{03C5C4E7-AF3B-AA0F-53F1-DFC20DEB46A3}"/>
              </a:ext>
            </a:extLst>
          </p:cNvPr>
          <p:cNvSpPr>
            <a:spLocks noGrp="1"/>
          </p:cNvSpPr>
          <p:nvPr>
            <p:ph idx="1"/>
          </p:nvPr>
        </p:nvSpPr>
        <p:spPr/>
        <p:txBody>
          <a:bodyPr/>
          <a:lstStyle/>
          <a:p>
            <a:r>
              <a:rPr lang="en-US" dirty="0"/>
              <a:t>Displays a histogram of a data column</a:t>
            </a:r>
          </a:p>
          <a:p>
            <a:r>
              <a:rPr lang="en-US" dirty="0"/>
              <a:t>Example: histogram of total scores from all game plays</a:t>
            </a:r>
          </a:p>
        </p:txBody>
      </p:sp>
      <p:pic>
        <p:nvPicPr>
          <p:cNvPr id="6" name="Grafik 5" descr="Ein Bild, das Screenshot, Diagramm, Text, Schrift enthält.&#10;&#10;Automatisch generierte Beschreibung">
            <a:extLst>
              <a:ext uri="{FF2B5EF4-FFF2-40B4-BE49-F238E27FC236}">
                <a16:creationId xmlns:a16="http://schemas.microsoft.com/office/drawing/2014/main" id="{26720173-F6E4-DAA3-7101-6AA3AFD2BA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6680" y="403971"/>
            <a:ext cx="1257321" cy="906848"/>
          </a:xfrm>
          <a:prstGeom prst="rect">
            <a:avLst/>
          </a:prstGeom>
        </p:spPr>
      </p:pic>
      <p:pic>
        <p:nvPicPr>
          <p:cNvPr id="12" name="Grafik 11" descr="Ein Bild, das Text, Screenshot, Display, Diagramm enthält.&#10;&#10;Automatisch generierte Beschreibung">
            <a:extLst>
              <a:ext uri="{FF2B5EF4-FFF2-40B4-BE49-F238E27FC236}">
                <a16:creationId xmlns:a16="http://schemas.microsoft.com/office/drawing/2014/main" id="{D69CCB85-F072-9DB1-20EA-B9E6F15922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9194" y="1688178"/>
            <a:ext cx="4010221" cy="302156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369870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AAF92-1942-6D35-2668-B9BCA83C0E85}"/>
              </a:ext>
            </a:extLst>
          </p:cNvPr>
          <p:cNvSpPr>
            <a:spLocks noGrp="1"/>
          </p:cNvSpPr>
          <p:nvPr>
            <p:ph type="title"/>
          </p:nvPr>
        </p:nvSpPr>
        <p:spPr/>
        <p:txBody>
          <a:bodyPr/>
          <a:lstStyle/>
          <a:p>
            <a:r>
              <a:rPr lang="en-US" dirty="0"/>
              <a:t>Play Stats Summary Component</a:t>
            </a:r>
          </a:p>
        </p:txBody>
      </p:sp>
      <p:sp>
        <p:nvSpPr>
          <p:cNvPr id="3" name="Content Placeholder 2">
            <a:extLst>
              <a:ext uri="{FF2B5EF4-FFF2-40B4-BE49-F238E27FC236}">
                <a16:creationId xmlns:a16="http://schemas.microsoft.com/office/drawing/2014/main" id="{59322D49-88AA-754B-7615-0BC7063D1937}"/>
              </a:ext>
            </a:extLst>
          </p:cNvPr>
          <p:cNvSpPr>
            <a:spLocks noGrp="1"/>
          </p:cNvSpPr>
          <p:nvPr>
            <p:ph idx="1"/>
          </p:nvPr>
        </p:nvSpPr>
        <p:spPr/>
        <p:txBody>
          <a:bodyPr/>
          <a:lstStyle/>
          <a:p>
            <a:pPr marL="0" indent="0">
              <a:buNone/>
            </a:pPr>
            <a:r>
              <a:rPr lang="en-US" dirty="0"/>
              <a:t>04 Play stats summary</a:t>
            </a:r>
          </a:p>
          <a:p>
            <a:r>
              <a:rPr lang="en-US" dirty="0"/>
              <a:t>Displays play statistics summary of</a:t>
            </a:r>
          </a:p>
          <a:p>
            <a:pPr lvl="1"/>
            <a:r>
              <a:rPr lang="en-US" dirty="0"/>
              <a:t>All games by all players (located in “</a:t>
            </a:r>
            <a:r>
              <a:rPr lang="en-US" dirty="0" err="1"/>
              <a:t>game_stats_folder</a:t>
            </a:r>
            <a:r>
              <a:rPr lang="en-US" dirty="0"/>
              <a:t>”)</a:t>
            </a:r>
          </a:p>
          <a:p>
            <a:pPr lvl="1"/>
            <a:r>
              <a:rPr lang="en-US" dirty="0"/>
              <a:t>The current game (stored in “</a:t>
            </a:r>
            <a:r>
              <a:rPr lang="en-US" dirty="0" err="1"/>
              <a:t>game_stats.table</a:t>
            </a:r>
            <a:r>
              <a:rPr lang="en-US" dirty="0"/>
              <a:t>”)</a:t>
            </a:r>
          </a:p>
          <a:p>
            <a:pPr lvl="1"/>
            <a:endParaRPr lang="en-US" dirty="0"/>
          </a:p>
          <a:p>
            <a:pPr marL="0" indent="0">
              <a:buNone/>
            </a:pPr>
            <a:r>
              <a:rPr lang="en-US" dirty="0"/>
              <a:t>Response percentage</a:t>
            </a:r>
          </a:p>
          <a:p>
            <a:r>
              <a:rPr lang="en-US" dirty="0"/>
              <a:t>Displays percentages of different response types as pie charts</a:t>
            </a:r>
          </a:p>
          <a:p>
            <a:pPr lvl="1"/>
            <a:r>
              <a:rPr lang="en-US" dirty="0"/>
              <a:t>The current game</a:t>
            </a:r>
          </a:p>
          <a:p>
            <a:pPr lvl="1"/>
            <a:r>
              <a:rPr lang="en-US" dirty="0"/>
              <a:t>All the historical data</a:t>
            </a:r>
          </a:p>
        </p:txBody>
      </p:sp>
    </p:spTree>
    <p:extLst>
      <p:ext uri="{BB962C8B-B14F-4D97-AF65-F5344CB8AC3E}">
        <p14:creationId xmlns:p14="http://schemas.microsoft.com/office/powerpoint/2010/main" val="11582295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5E081-C9BE-A3BD-D9DD-9D47CE7EABB4}"/>
              </a:ext>
            </a:extLst>
          </p:cNvPr>
          <p:cNvSpPr>
            <a:spLocks noGrp="1"/>
          </p:cNvSpPr>
          <p:nvPr>
            <p:ph type="title"/>
          </p:nvPr>
        </p:nvSpPr>
        <p:spPr/>
        <p:txBody>
          <a:bodyPr/>
          <a:lstStyle/>
          <a:p>
            <a:r>
              <a:rPr lang="en-US" dirty="0"/>
              <a:t>Play Stats </a:t>
            </a:r>
            <a:r>
              <a:rPr lang="en-US"/>
              <a:t>Summary Component </a:t>
            </a:r>
            <a:endParaRPr lang="en-US" dirty="0"/>
          </a:p>
        </p:txBody>
      </p:sp>
      <p:sp>
        <p:nvSpPr>
          <p:cNvPr id="3" name="Content Placeholder 2">
            <a:extLst>
              <a:ext uri="{FF2B5EF4-FFF2-40B4-BE49-F238E27FC236}">
                <a16:creationId xmlns:a16="http://schemas.microsoft.com/office/drawing/2014/main" id="{5BDB99E1-3CF9-5D0B-02F8-F96F622B8500}"/>
              </a:ext>
            </a:extLst>
          </p:cNvPr>
          <p:cNvSpPr>
            <a:spLocks noGrp="1"/>
          </p:cNvSpPr>
          <p:nvPr>
            <p:ph idx="1"/>
          </p:nvPr>
        </p:nvSpPr>
        <p:spPr/>
        <p:txBody>
          <a:bodyPr/>
          <a:lstStyle/>
          <a:p>
            <a:pPr marL="0" indent="0">
              <a:buNone/>
            </a:pPr>
            <a:r>
              <a:rPr lang="en-US" dirty="0"/>
              <a:t>Total Score</a:t>
            </a:r>
          </a:p>
          <a:p>
            <a:r>
              <a:rPr lang="en-US" dirty="0"/>
              <a:t>Displays the total score</a:t>
            </a:r>
          </a:p>
          <a:p>
            <a:pPr lvl="1"/>
            <a:r>
              <a:rPr lang="en-US" dirty="0"/>
              <a:t>Of the current game</a:t>
            </a:r>
          </a:p>
          <a:p>
            <a:pPr lvl="1"/>
            <a:r>
              <a:rPr lang="en-US" dirty="0"/>
              <a:t>Statistics of all the historical data (mean, SD, median, min, max)</a:t>
            </a:r>
          </a:p>
          <a:p>
            <a:pPr lvl="1"/>
            <a:r>
              <a:rPr lang="en-US" dirty="0"/>
              <a:t>Histogram of the total score from all the historical data</a:t>
            </a:r>
          </a:p>
          <a:p>
            <a:pPr lvl="1"/>
            <a:endParaRPr lang="en-US" dirty="0"/>
          </a:p>
          <a:p>
            <a:pPr marL="0" indent="0">
              <a:buNone/>
            </a:pPr>
            <a:r>
              <a:rPr lang="en-US" dirty="0"/>
              <a:t>Play Time</a:t>
            </a:r>
          </a:p>
          <a:p>
            <a:r>
              <a:rPr lang="en-US" dirty="0"/>
              <a:t>Displays the play time [s]</a:t>
            </a:r>
          </a:p>
          <a:p>
            <a:pPr lvl="1"/>
            <a:r>
              <a:rPr lang="en-US" dirty="0"/>
              <a:t>Of the current game</a:t>
            </a:r>
          </a:p>
          <a:p>
            <a:pPr lvl="1"/>
            <a:r>
              <a:rPr lang="en-US" dirty="0"/>
              <a:t>Statistics of all the historical data (mean, SD, median, min, max)</a:t>
            </a:r>
          </a:p>
          <a:p>
            <a:pPr lvl="1"/>
            <a:r>
              <a:rPr lang="en-US" dirty="0"/>
              <a:t>Histogram of the play time from all the historical data</a:t>
            </a:r>
          </a:p>
        </p:txBody>
      </p:sp>
    </p:spTree>
    <p:extLst>
      <p:ext uri="{BB962C8B-B14F-4D97-AF65-F5344CB8AC3E}">
        <p14:creationId xmlns:p14="http://schemas.microsoft.com/office/powerpoint/2010/main" val="245411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14B22-00EE-B351-F12E-E320B165E753}"/>
              </a:ext>
            </a:extLst>
          </p:cNvPr>
          <p:cNvSpPr>
            <a:spLocks noGrp="1"/>
          </p:cNvSpPr>
          <p:nvPr>
            <p:ph type="title"/>
          </p:nvPr>
        </p:nvSpPr>
        <p:spPr/>
        <p:txBody>
          <a:bodyPr/>
          <a:lstStyle/>
          <a:p>
            <a:r>
              <a:rPr lang="en-US" dirty="0"/>
              <a:t>Repeat!</a:t>
            </a:r>
          </a:p>
        </p:txBody>
      </p:sp>
      <p:sp>
        <p:nvSpPr>
          <p:cNvPr id="3" name="Content Placeholder 2">
            <a:extLst>
              <a:ext uri="{FF2B5EF4-FFF2-40B4-BE49-F238E27FC236}">
                <a16:creationId xmlns:a16="http://schemas.microsoft.com/office/drawing/2014/main" id="{CCD4398C-B49F-5E7B-9EB4-67F262591671}"/>
              </a:ext>
            </a:extLst>
          </p:cNvPr>
          <p:cNvSpPr>
            <a:spLocks noGrp="1"/>
          </p:cNvSpPr>
          <p:nvPr>
            <p:ph idx="1"/>
          </p:nvPr>
        </p:nvSpPr>
        <p:spPr/>
        <p:txBody>
          <a:bodyPr/>
          <a:lstStyle/>
          <a:p>
            <a:r>
              <a:rPr lang="en-US" dirty="0"/>
              <a:t>Generate a word cloud of a random song, save to a file</a:t>
            </a:r>
          </a:p>
          <a:p>
            <a:pPr marL="0" indent="0">
              <a:buNone/>
            </a:pPr>
            <a:endParaRPr lang="en-US" dirty="0"/>
          </a:p>
          <a:p>
            <a:pPr marL="0" indent="0">
              <a:buNone/>
            </a:pPr>
            <a:endParaRPr lang="en-US" dirty="0"/>
          </a:p>
        </p:txBody>
      </p:sp>
      <p:pic>
        <p:nvPicPr>
          <p:cNvPr id="5" name="Grafik 4" descr="Ein Bild, das Text, Screenshot, Reihe, Diagramm enthält.&#10;&#10;Automatisch generierte Beschreibung">
            <a:extLst>
              <a:ext uri="{FF2B5EF4-FFF2-40B4-BE49-F238E27FC236}">
                <a16:creationId xmlns:a16="http://schemas.microsoft.com/office/drawing/2014/main" id="{AC733439-CA05-8B72-B491-A0FB0A9C9F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6264" y="1742608"/>
            <a:ext cx="4631473" cy="165828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643358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81008-6FAC-09A7-B005-93C9944E18C2}"/>
              </a:ext>
            </a:extLst>
          </p:cNvPr>
          <p:cNvSpPr>
            <a:spLocks noGrp="1"/>
          </p:cNvSpPr>
          <p:nvPr>
            <p:ph type="title"/>
          </p:nvPr>
        </p:nvSpPr>
        <p:spPr/>
        <p:txBody>
          <a:bodyPr/>
          <a:lstStyle/>
          <a:p>
            <a:r>
              <a:rPr lang="en-US" dirty="0"/>
              <a:t>Play Stats Summary Component</a:t>
            </a:r>
          </a:p>
        </p:txBody>
      </p:sp>
      <p:pic>
        <p:nvPicPr>
          <p:cNvPr id="5" name="Picture 4">
            <a:extLst>
              <a:ext uri="{FF2B5EF4-FFF2-40B4-BE49-F238E27FC236}">
                <a16:creationId xmlns:a16="http://schemas.microsoft.com/office/drawing/2014/main" id="{2458D470-F7CA-A74A-61D9-5978EBF2D09C}"/>
              </a:ext>
            </a:extLst>
          </p:cNvPr>
          <p:cNvPicPr>
            <a:picLocks noChangeAspect="1"/>
          </p:cNvPicPr>
          <p:nvPr/>
        </p:nvPicPr>
        <p:blipFill>
          <a:blip r:embed="rId2"/>
          <a:stretch>
            <a:fillRect/>
          </a:stretch>
        </p:blipFill>
        <p:spPr>
          <a:xfrm>
            <a:off x="3110241" y="911344"/>
            <a:ext cx="2923518" cy="384334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075313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84B59-5C8D-C9C9-B0D5-B725DAB4CFA2}"/>
              </a:ext>
            </a:extLst>
          </p:cNvPr>
          <p:cNvSpPr>
            <a:spLocks noGrp="1"/>
          </p:cNvSpPr>
          <p:nvPr>
            <p:ph type="title"/>
          </p:nvPr>
        </p:nvSpPr>
        <p:spPr/>
        <p:txBody>
          <a:bodyPr/>
          <a:lstStyle/>
          <a:p>
            <a:r>
              <a:rPr lang="en-US" dirty="0"/>
              <a:t>Exercise</a:t>
            </a:r>
          </a:p>
        </p:txBody>
      </p:sp>
      <p:sp>
        <p:nvSpPr>
          <p:cNvPr id="3" name="Content Placeholder 2">
            <a:extLst>
              <a:ext uri="{FF2B5EF4-FFF2-40B4-BE49-F238E27FC236}">
                <a16:creationId xmlns:a16="http://schemas.microsoft.com/office/drawing/2014/main" id="{2F7FC98E-0898-9627-5EF9-66F2DA2B63D3}"/>
              </a:ext>
            </a:extLst>
          </p:cNvPr>
          <p:cNvSpPr>
            <a:spLocks noGrp="1"/>
          </p:cNvSpPr>
          <p:nvPr>
            <p:ph idx="1"/>
          </p:nvPr>
        </p:nvSpPr>
        <p:spPr/>
        <p:txBody>
          <a:bodyPr/>
          <a:lstStyle/>
          <a:p>
            <a:pPr marL="0" indent="0">
              <a:buNone/>
            </a:pPr>
            <a:r>
              <a:rPr lang="en-US" dirty="0"/>
              <a:t>Modify the song statistics exercise workflow you worked earlier</a:t>
            </a:r>
          </a:p>
          <a:p>
            <a:r>
              <a:rPr lang="en-US" dirty="0"/>
              <a:t>Use Statistics node to calculate the mean percentages for correct, incorrect, and no responses.</a:t>
            </a:r>
          </a:p>
          <a:p>
            <a:r>
              <a:rPr lang="en-US" dirty="0"/>
              <a:t>Use the first row from the output table from the Statistics node</a:t>
            </a:r>
          </a:p>
          <a:p>
            <a:r>
              <a:rPr lang="en-US" dirty="0"/>
              <a:t>Generate a pie chart of response types</a:t>
            </a:r>
          </a:p>
          <a:p>
            <a:pPr lvl="1"/>
            <a:r>
              <a:rPr lang="en-US" dirty="0"/>
              <a:t>Hint: Use “Column” as the category column</a:t>
            </a:r>
          </a:p>
          <a:p>
            <a:pPr lvl="1"/>
            <a:r>
              <a:rPr lang="en-US" dirty="0"/>
              <a:t>Hint: Use either “Sum” or “Average as the aggregation method”</a:t>
            </a:r>
          </a:p>
          <a:p>
            <a:pPr lvl="1"/>
            <a:r>
              <a:rPr lang="en-US" dirty="0"/>
              <a:t>Hint: Use “Mean” as the Frequency Column</a:t>
            </a:r>
          </a:p>
        </p:txBody>
      </p:sp>
      <p:pic>
        <p:nvPicPr>
          <p:cNvPr id="6" name="Grafik 5" descr="Ein Bild, das Screenshot, Text, Diagramm, Software enthält.&#10;&#10;Automatisch generierte Beschreibung">
            <a:extLst>
              <a:ext uri="{FF2B5EF4-FFF2-40B4-BE49-F238E27FC236}">
                <a16:creationId xmlns:a16="http://schemas.microsoft.com/office/drawing/2014/main" id="{6A2982E1-A51A-85D5-4601-89A6ABD223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9382" y="2571751"/>
            <a:ext cx="2494618" cy="187960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07551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Grafik 19" descr="Ein Bild, das Text, Screenshot, Diagramm enthält.&#10;&#10;Automatisch generierte Beschreibung">
            <a:extLst>
              <a:ext uri="{FF2B5EF4-FFF2-40B4-BE49-F238E27FC236}">
                <a16:creationId xmlns:a16="http://schemas.microsoft.com/office/drawing/2014/main" id="{D8867F26-07AC-B07D-0BCF-B50363F33F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8634" y="1168080"/>
            <a:ext cx="2665096" cy="3470276"/>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4A714B22-00EE-B351-F12E-E320B165E753}"/>
              </a:ext>
            </a:extLst>
          </p:cNvPr>
          <p:cNvSpPr>
            <a:spLocks noGrp="1"/>
          </p:cNvSpPr>
          <p:nvPr>
            <p:ph type="title"/>
          </p:nvPr>
        </p:nvSpPr>
        <p:spPr/>
        <p:txBody>
          <a:bodyPr/>
          <a:lstStyle/>
          <a:p>
            <a:r>
              <a:rPr lang="en-US" dirty="0"/>
              <a:t>Repeat!</a:t>
            </a:r>
          </a:p>
        </p:txBody>
      </p:sp>
      <p:sp>
        <p:nvSpPr>
          <p:cNvPr id="3" name="Content Placeholder 2">
            <a:extLst>
              <a:ext uri="{FF2B5EF4-FFF2-40B4-BE49-F238E27FC236}">
                <a16:creationId xmlns:a16="http://schemas.microsoft.com/office/drawing/2014/main" id="{CCD4398C-B49F-5E7B-9EB4-67F262591671}"/>
              </a:ext>
            </a:extLst>
          </p:cNvPr>
          <p:cNvSpPr>
            <a:spLocks noGrp="1"/>
          </p:cNvSpPr>
          <p:nvPr>
            <p:ph idx="1"/>
          </p:nvPr>
        </p:nvSpPr>
        <p:spPr/>
        <p:txBody>
          <a:bodyPr/>
          <a:lstStyle/>
          <a:p>
            <a:r>
              <a:rPr lang="en-US" dirty="0"/>
              <a:t>Generate word clouds of 5 random song, save to files</a:t>
            </a:r>
          </a:p>
          <a:p>
            <a:pPr marL="0" indent="0">
              <a:buNone/>
            </a:pPr>
            <a:endParaRPr lang="en-US" dirty="0"/>
          </a:p>
          <a:p>
            <a:pPr marL="0" indent="0">
              <a:buNone/>
            </a:pPr>
            <a:endParaRPr lang="en-US" dirty="0"/>
          </a:p>
        </p:txBody>
      </p:sp>
      <p:grpSp>
        <p:nvGrpSpPr>
          <p:cNvPr id="18" name="Gruppieren 17">
            <a:extLst>
              <a:ext uri="{FF2B5EF4-FFF2-40B4-BE49-F238E27FC236}">
                <a16:creationId xmlns:a16="http://schemas.microsoft.com/office/drawing/2014/main" id="{923FC17E-A03D-2887-46B0-EA5E2F73C364}"/>
              </a:ext>
            </a:extLst>
          </p:cNvPr>
          <p:cNvGrpSpPr>
            <a:grpSpLocks noChangeAspect="1"/>
          </p:cNvGrpSpPr>
          <p:nvPr/>
        </p:nvGrpSpPr>
        <p:grpSpPr>
          <a:xfrm>
            <a:off x="1946557" y="1195022"/>
            <a:ext cx="2026744" cy="3607378"/>
            <a:chOff x="1946555" y="1480772"/>
            <a:chExt cx="2118331" cy="3770392"/>
          </a:xfrm>
          <a:effectLst>
            <a:outerShdw blurRad="50800" dist="38100" dir="2700000" algn="tl" rotWithShape="0">
              <a:prstClr val="black">
                <a:alpha val="40000"/>
              </a:prstClr>
            </a:outerShdw>
          </a:effectLst>
        </p:grpSpPr>
        <p:pic>
          <p:nvPicPr>
            <p:cNvPr id="5" name="Grafik 4" descr="Ein Bild, das Text, Screenshot, Reihe, Diagramm enthält.&#10;&#10;Automatisch generierte Beschreibung">
              <a:extLst>
                <a:ext uri="{FF2B5EF4-FFF2-40B4-BE49-F238E27FC236}">
                  <a16:creationId xmlns:a16="http://schemas.microsoft.com/office/drawing/2014/main" id="{A16F3D86-91D5-81D9-D597-383661FB78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9307" y="1480772"/>
              <a:ext cx="2115579" cy="757477"/>
            </a:xfrm>
            <a:prstGeom prst="rect">
              <a:avLst/>
            </a:prstGeom>
            <a:effectLst/>
          </p:spPr>
        </p:pic>
        <p:pic>
          <p:nvPicPr>
            <p:cNvPr id="11" name="Grafik 10" descr="Ein Bild, das Text, Screenshot, Reihe, Diagramm enthält.&#10;&#10;Automatisch generierte Beschreibung">
              <a:extLst>
                <a:ext uri="{FF2B5EF4-FFF2-40B4-BE49-F238E27FC236}">
                  <a16:creationId xmlns:a16="http://schemas.microsoft.com/office/drawing/2014/main" id="{C1561E5B-2795-93E9-2B15-F86EA6E99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9307" y="2229207"/>
              <a:ext cx="2115579" cy="757477"/>
            </a:xfrm>
            <a:prstGeom prst="rect">
              <a:avLst/>
            </a:prstGeom>
            <a:effectLst/>
          </p:spPr>
        </p:pic>
        <p:pic>
          <p:nvPicPr>
            <p:cNvPr id="15" name="Grafik 14" descr="Ein Bild, das Text, Screenshot, Reihe, Diagramm enthält.&#10;&#10;Automatisch generierte Beschreibung">
              <a:extLst>
                <a:ext uri="{FF2B5EF4-FFF2-40B4-BE49-F238E27FC236}">
                  <a16:creationId xmlns:a16="http://schemas.microsoft.com/office/drawing/2014/main" id="{2A4CBDB1-13D3-B849-4104-6F21326214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9307" y="2975386"/>
              <a:ext cx="2115579" cy="757477"/>
            </a:xfrm>
            <a:prstGeom prst="rect">
              <a:avLst/>
            </a:prstGeom>
            <a:effectLst/>
          </p:spPr>
        </p:pic>
        <p:pic>
          <p:nvPicPr>
            <p:cNvPr id="16" name="Grafik 15" descr="Ein Bild, das Text, Screenshot, Reihe, Diagramm enthält.&#10;&#10;Automatisch generierte Beschreibung">
              <a:extLst>
                <a:ext uri="{FF2B5EF4-FFF2-40B4-BE49-F238E27FC236}">
                  <a16:creationId xmlns:a16="http://schemas.microsoft.com/office/drawing/2014/main" id="{21D331BC-5702-8873-22C4-664BC7CE02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6556" y="3735422"/>
              <a:ext cx="2115579" cy="757477"/>
            </a:xfrm>
            <a:prstGeom prst="rect">
              <a:avLst/>
            </a:prstGeom>
            <a:effectLst/>
          </p:spPr>
        </p:pic>
        <p:pic>
          <p:nvPicPr>
            <p:cNvPr id="17" name="Grafik 16" descr="Ein Bild, das Text, Screenshot, Reihe, Diagramm enthält.&#10;&#10;Automatisch generierte Beschreibung">
              <a:extLst>
                <a:ext uri="{FF2B5EF4-FFF2-40B4-BE49-F238E27FC236}">
                  <a16:creationId xmlns:a16="http://schemas.microsoft.com/office/drawing/2014/main" id="{C3CFE33F-C3CD-C63A-8856-B796517F7E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6555" y="4493687"/>
              <a:ext cx="2115579" cy="757477"/>
            </a:xfrm>
            <a:prstGeom prst="rect">
              <a:avLst/>
            </a:prstGeom>
            <a:effectLst/>
          </p:spPr>
        </p:pic>
      </p:grpSp>
      <p:sp>
        <p:nvSpPr>
          <p:cNvPr id="4" name="Fumetto: rettangolo con angoli arrotondati 10">
            <a:extLst>
              <a:ext uri="{FF2B5EF4-FFF2-40B4-BE49-F238E27FC236}">
                <a16:creationId xmlns:a16="http://schemas.microsoft.com/office/drawing/2014/main" id="{02DD9850-0C00-BDEF-842D-453066FF5421}"/>
              </a:ext>
            </a:extLst>
          </p:cNvPr>
          <p:cNvSpPr/>
          <p:nvPr/>
        </p:nvSpPr>
        <p:spPr>
          <a:xfrm>
            <a:off x="356400" y="1494537"/>
            <a:ext cx="1487601" cy="1011457"/>
          </a:xfrm>
          <a:prstGeom prst="wedgeRoundRectCallout">
            <a:avLst>
              <a:gd name="adj1" fmla="val 26483"/>
              <a:gd name="adj2" fmla="val -47343"/>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Do we run the same workflow 5 times?</a:t>
            </a:r>
          </a:p>
        </p:txBody>
      </p:sp>
      <p:sp>
        <p:nvSpPr>
          <p:cNvPr id="6" name="Fumetto: rettangolo con angoli arrotondati 10">
            <a:extLst>
              <a:ext uri="{FF2B5EF4-FFF2-40B4-BE49-F238E27FC236}">
                <a16:creationId xmlns:a16="http://schemas.microsoft.com/office/drawing/2014/main" id="{42CD9519-B7B3-9A7D-A47A-960AFCA70133}"/>
              </a:ext>
            </a:extLst>
          </p:cNvPr>
          <p:cNvSpPr/>
          <p:nvPr/>
        </p:nvSpPr>
        <p:spPr>
          <a:xfrm>
            <a:off x="4242972" y="1521481"/>
            <a:ext cx="1487601" cy="1011457"/>
          </a:xfrm>
          <a:prstGeom prst="wedgeRoundRectCallout">
            <a:avLst>
              <a:gd name="adj1" fmla="val 26483"/>
              <a:gd name="adj2" fmla="val -47343"/>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Do we build a workflow with 5 identical branches?</a:t>
            </a:r>
          </a:p>
        </p:txBody>
      </p:sp>
    </p:spTree>
    <p:extLst>
      <p:ext uri="{BB962C8B-B14F-4D97-AF65-F5344CB8AC3E}">
        <p14:creationId xmlns:p14="http://schemas.microsoft.com/office/powerpoint/2010/main" val="64444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14B22-00EE-B351-F12E-E320B165E753}"/>
              </a:ext>
            </a:extLst>
          </p:cNvPr>
          <p:cNvSpPr>
            <a:spLocks noGrp="1"/>
          </p:cNvSpPr>
          <p:nvPr>
            <p:ph type="title"/>
          </p:nvPr>
        </p:nvSpPr>
        <p:spPr/>
        <p:txBody>
          <a:bodyPr/>
          <a:lstStyle/>
          <a:p>
            <a:r>
              <a:rPr lang="en-US" dirty="0"/>
              <a:t>Repeat!</a:t>
            </a:r>
          </a:p>
        </p:txBody>
      </p:sp>
      <p:sp>
        <p:nvSpPr>
          <p:cNvPr id="3" name="Content Placeholder 2">
            <a:extLst>
              <a:ext uri="{FF2B5EF4-FFF2-40B4-BE49-F238E27FC236}">
                <a16:creationId xmlns:a16="http://schemas.microsoft.com/office/drawing/2014/main" id="{CCD4398C-B49F-5E7B-9EB4-67F262591671}"/>
              </a:ext>
            </a:extLst>
          </p:cNvPr>
          <p:cNvSpPr>
            <a:spLocks noGrp="1"/>
          </p:cNvSpPr>
          <p:nvPr>
            <p:ph idx="1"/>
          </p:nvPr>
        </p:nvSpPr>
        <p:spPr/>
        <p:txBody>
          <a:bodyPr/>
          <a:lstStyle/>
          <a:p>
            <a:r>
              <a:rPr lang="en-US" dirty="0"/>
              <a:t>What if we have to generate word clouds of 500 random song?</a:t>
            </a:r>
          </a:p>
          <a:p>
            <a:pPr marL="0" indent="0">
              <a:buNone/>
            </a:pPr>
            <a:endParaRPr lang="en-US" dirty="0"/>
          </a:p>
          <a:p>
            <a:pPr marL="0" indent="0">
              <a:buNone/>
            </a:pPr>
            <a:endParaRPr lang="en-US" dirty="0"/>
          </a:p>
        </p:txBody>
      </p:sp>
      <p:grpSp>
        <p:nvGrpSpPr>
          <p:cNvPr id="72" name="Gruppieren 71">
            <a:extLst>
              <a:ext uri="{FF2B5EF4-FFF2-40B4-BE49-F238E27FC236}">
                <a16:creationId xmlns:a16="http://schemas.microsoft.com/office/drawing/2014/main" id="{183219A4-2F3E-F83D-BF5C-8FCBBE5C8C0F}"/>
              </a:ext>
            </a:extLst>
          </p:cNvPr>
          <p:cNvGrpSpPr>
            <a:grpSpLocks noChangeAspect="1"/>
          </p:cNvGrpSpPr>
          <p:nvPr/>
        </p:nvGrpSpPr>
        <p:grpSpPr>
          <a:xfrm>
            <a:off x="758547" y="1376921"/>
            <a:ext cx="7626905" cy="2990826"/>
            <a:chOff x="408294" y="1446671"/>
            <a:chExt cx="8318019" cy="3261840"/>
          </a:xfrm>
        </p:grpSpPr>
        <p:sp>
          <p:nvSpPr>
            <p:cNvPr id="43" name="TextBox 42">
              <a:extLst>
                <a:ext uri="{FF2B5EF4-FFF2-40B4-BE49-F238E27FC236}">
                  <a16:creationId xmlns:a16="http://schemas.microsoft.com/office/drawing/2014/main" id="{CDD2BCB2-4F2E-20E3-F937-AB0DFB708EE7}"/>
                </a:ext>
              </a:extLst>
            </p:cNvPr>
            <p:cNvSpPr txBox="1"/>
            <p:nvPr/>
          </p:nvSpPr>
          <p:spPr>
            <a:xfrm>
              <a:off x="6051233" y="2454478"/>
              <a:ext cx="828292" cy="811367"/>
            </a:xfrm>
            <a:prstGeom prst="rect">
              <a:avLst/>
            </a:prstGeom>
            <a:noFill/>
            <a:ln w="15875">
              <a:noFill/>
            </a:ln>
          </p:spPr>
          <p:txBody>
            <a:bodyPr wrap="square" lIns="36000" tIns="36000" rIns="36000" bIns="36000" rtlCol="0" anchor="ctr" anchorCtr="0">
              <a:spAutoFit/>
            </a:bodyPr>
            <a:lstStyle/>
            <a:p>
              <a:pPr algn="ctr"/>
              <a:r>
                <a:rPr lang="en-US" sz="4800" dirty="0"/>
                <a:t>…</a:t>
              </a:r>
            </a:p>
          </p:txBody>
        </p:sp>
        <p:grpSp>
          <p:nvGrpSpPr>
            <p:cNvPr id="71" name="Gruppieren 70">
              <a:extLst>
                <a:ext uri="{FF2B5EF4-FFF2-40B4-BE49-F238E27FC236}">
                  <a16:creationId xmlns:a16="http://schemas.microsoft.com/office/drawing/2014/main" id="{6E67FDF5-58C4-A2CA-9DCA-C47951CF2788}"/>
                </a:ext>
              </a:extLst>
            </p:cNvPr>
            <p:cNvGrpSpPr/>
            <p:nvPr/>
          </p:nvGrpSpPr>
          <p:grpSpPr>
            <a:xfrm>
              <a:off x="408294" y="1446671"/>
              <a:ext cx="5516846" cy="3261840"/>
              <a:chOff x="408294" y="1446671"/>
              <a:chExt cx="5516846" cy="3261840"/>
            </a:xfrm>
            <a:effectLst>
              <a:outerShdw blurRad="50800" dist="38100" dir="2700000" algn="tl" rotWithShape="0">
                <a:prstClr val="black">
                  <a:alpha val="40000"/>
                </a:prstClr>
              </a:outerShdw>
            </a:effectLst>
          </p:grpSpPr>
          <p:grpSp>
            <p:nvGrpSpPr>
              <p:cNvPr id="4" name="Gruppieren 3">
                <a:extLst>
                  <a:ext uri="{FF2B5EF4-FFF2-40B4-BE49-F238E27FC236}">
                    <a16:creationId xmlns:a16="http://schemas.microsoft.com/office/drawing/2014/main" id="{F56393B7-1CED-87E7-9A52-DFD6EC6DFE18}"/>
                  </a:ext>
                </a:extLst>
              </p:cNvPr>
              <p:cNvGrpSpPr/>
              <p:nvPr/>
            </p:nvGrpSpPr>
            <p:grpSpPr>
              <a:xfrm>
                <a:off x="408294" y="1446671"/>
                <a:ext cx="1785501" cy="3260329"/>
                <a:chOff x="1946555" y="1480772"/>
                <a:chExt cx="2118331" cy="3770392"/>
              </a:xfrm>
              <a:effectLst/>
            </p:grpSpPr>
            <p:pic>
              <p:nvPicPr>
                <p:cNvPr id="6" name="Grafik 5" descr="Ein Bild, das Text, Screenshot, Reihe, Diagramm enthält.&#10;&#10;Automatisch generierte Beschreibung">
                  <a:extLst>
                    <a:ext uri="{FF2B5EF4-FFF2-40B4-BE49-F238E27FC236}">
                      <a16:creationId xmlns:a16="http://schemas.microsoft.com/office/drawing/2014/main" id="{36975CF7-4BB4-D910-8F4D-B3E1B865DB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307" y="1480772"/>
                  <a:ext cx="2115579" cy="757477"/>
                </a:xfrm>
                <a:prstGeom prst="rect">
                  <a:avLst/>
                </a:prstGeom>
                <a:effectLst/>
              </p:spPr>
            </p:pic>
            <p:pic>
              <p:nvPicPr>
                <p:cNvPr id="7" name="Grafik 6" descr="Ein Bild, das Text, Screenshot, Reihe, Diagramm enthält.&#10;&#10;Automatisch generierte Beschreibung">
                  <a:extLst>
                    <a:ext uri="{FF2B5EF4-FFF2-40B4-BE49-F238E27FC236}">
                      <a16:creationId xmlns:a16="http://schemas.microsoft.com/office/drawing/2014/main" id="{2AF75BBB-715E-27E0-1EB6-942A3C4D81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307" y="2229207"/>
                  <a:ext cx="2115579" cy="757477"/>
                </a:xfrm>
                <a:prstGeom prst="rect">
                  <a:avLst/>
                </a:prstGeom>
                <a:effectLst/>
              </p:spPr>
            </p:pic>
            <p:pic>
              <p:nvPicPr>
                <p:cNvPr id="8" name="Grafik 7" descr="Ein Bild, das Text, Screenshot, Reihe, Diagramm enthält.&#10;&#10;Automatisch generierte Beschreibung">
                  <a:extLst>
                    <a:ext uri="{FF2B5EF4-FFF2-40B4-BE49-F238E27FC236}">
                      <a16:creationId xmlns:a16="http://schemas.microsoft.com/office/drawing/2014/main" id="{901DD3BE-36D3-3E60-B78D-C1CA975BF4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307" y="2975386"/>
                  <a:ext cx="2115579" cy="757477"/>
                </a:xfrm>
                <a:prstGeom prst="rect">
                  <a:avLst/>
                </a:prstGeom>
                <a:effectLst/>
              </p:spPr>
            </p:pic>
            <p:pic>
              <p:nvPicPr>
                <p:cNvPr id="9" name="Grafik 8" descr="Ein Bild, das Text, Screenshot, Reihe, Diagramm enthält.&#10;&#10;Automatisch generierte Beschreibung">
                  <a:extLst>
                    <a:ext uri="{FF2B5EF4-FFF2-40B4-BE49-F238E27FC236}">
                      <a16:creationId xmlns:a16="http://schemas.microsoft.com/office/drawing/2014/main" id="{2D083BF6-0709-DD61-B921-554F299187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6556" y="3735422"/>
                  <a:ext cx="2115579" cy="757477"/>
                </a:xfrm>
                <a:prstGeom prst="rect">
                  <a:avLst/>
                </a:prstGeom>
                <a:effectLst/>
              </p:spPr>
            </p:pic>
            <p:pic>
              <p:nvPicPr>
                <p:cNvPr id="10" name="Grafik 9" descr="Ein Bild, das Text, Screenshot, Reihe, Diagramm enthält.&#10;&#10;Automatisch generierte Beschreibung">
                  <a:extLst>
                    <a:ext uri="{FF2B5EF4-FFF2-40B4-BE49-F238E27FC236}">
                      <a16:creationId xmlns:a16="http://schemas.microsoft.com/office/drawing/2014/main" id="{B0FBED95-FDFE-8F8D-096B-E2838F8BF2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6555" y="4493687"/>
                  <a:ext cx="2115579" cy="757477"/>
                </a:xfrm>
                <a:prstGeom prst="rect">
                  <a:avLst/>
                </a:prstGeom>
                <a:effectLst/>
              </p:spPr>
            </p:pic>
          </p:grpSp>
          <p:grpSp>
            <p:nvGrpSpPr>
              <p:cNvPr id="53" name="Gruppieren 52">
                <a:extLst>
                  <a:ext uri="{FF2B5EF4-FFF2-40B4-BE49-F238E27FC236}">
                    <a16:creationId xmlns:a16="http://schemas.microsoft.com/office/drawing/2014/main" id="{0BB3C1C9-B846-3065-A43E-7107F1C09957}"/>
                  </a:ext>
                </a:extLst>
              </p:cNvPr>
              <p:cNvGrpSpPr/>
              <p:nvPr/>
            </p:nvGrpSpPr>
            <p:grpSpPr>
              <a:xfrm>
                <a:off x="2277993" y="1448182"/>
                <a:ext cx="1785501" cy="3260329"/>
                <a:chOff x="1946555" y="1480772"/>
                <a:chExt cx="2118331" cy="3770392"/>
              </a:xfrm>
              <a:effectLst/>
            </p:grpSpPr>
            <p:pic>
              <p:nvPicPr>
                <p:cNvPr id="54" name="Grafik 53" descr="Ein Bild, das Text, Screenshot, Reihe, Diagramm enthält.&#10;&#10;Automatisch generierte Beschreibung">
                  <a:extLst>
                    <a:ext uri="{FF2B5EF4-FFF2-40B4-BE49-F238E27FC236}">
                      <a16:creationId xmlns:a16="http://schemas.microsoft.com/office/drawing/2014/main" id="{905A6120-BCE7-FFB9-119F-911BAF6F54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307" y="1480772"/>
                  <a:ext cx="2115579" cy="757477"/>
                </a:xfrm>
                <a:prstGeom prst="rect">
                  <a:avLst/>
                </a:prstGeom>
                <a:effectLst/>
              </p:spPr>
            </p:pic>
            <p:pic>
              <p:nvPicPr>
                <p:cNvPr id="55" name="Grafik 54" descr="Ein Bild, das Text, Screenshot, Reihe, Diagramm enthält.&#10;&#10;Automatisch generierte Beschreibung">
                  <a:extLst>
                    <a:ext uri="{FF2B5EF4-FFF2-40B4-BE49-F238E27FC236}">
                      <a16:creationId xmlns:a16="http://schemas.microsoft.com/office/drawing/2014/main" id="{C3ECD0E6-B7C7-F8A7-1D68-7C59891084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307" y="2229207"/>
                  <a:ext cx="2115579" cy="757477"/>
                </a:xfrm>
                <a:prstGeom prst="rect">
                  <a:avLst/>
                </a:prstGeom>
                <a:effectLst/>
              </p:spPr>
            </p:pic>
            <p:pic>
              <p:nvPicPr>
                <p:cNvPr id="56" name="Grafik 55" descr="Ein Bild, das Text, Screenshot, Reihe, Diagramm enthält.&#10;&#10;Automatisch generierte Beschreibung">
                  <a:extLst>
                    <a:ext uri="{FF2B5EF4-FFF2-40B4-BE49-F238E27FC236}">
                      <a16:creationId xmlns:a16="http://schemas.microsoft.com/office/drawing/2014/main" id="{8F086705-AB4C-9E30-415D-257D45423A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307" y="2975386"/>
                  <a:ext cx="2115579" cy="757477"/>
                </a:xfrm>
                <a:prstGeom prst="rect">
                  <a:avLst/>
                </a:prstGeom>
                <a:effectLst/>
              </p:spPr>
            </p:pic>
            <p:pic>
              <p:nvPicPr>
                <p:cNvPr id="57" name="Grafik 56" descr="Ein Bild, das Text, Screenshot, Reihe, Diagramm enthält.&#10;&#10;Automatisch generierte Beschreibung">
                  <a:extLst>
                    <a:ext uri="{FF2B5EF4-FFF2-40B4-BE49-F238E27FC236}">
                      <a16:creationId xmlns:a16="http://schemas.microsoft.com/office/drawing/2014/main" id="{5FFD2F6E-FFDB-4CE0-67A3-6FFDB82E4C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6556" y="3735422"/>
                  <a:ext cx="2115579" cy="757477"/>
                </a:xfrm>
                <a:prstGeom prst="rect">
                  <a:avLst/>
                </a:prstGeom>
                <a:effectLst/>
              </p:spPr>
            </p:pic>
            <p:pic>
              <p:nvPicPr>
                <p:cNvPr id="58" name="Grafik 57" descr="Ein Bild, das Text, Screenshot, Reihe, Diagramm enthält.&#10;&#10;Automatisch generierte Beschreibung">
                  <a:extLst>
                    <a:ext uri="{FF2B5EF4-FFF2-40B4-BE49-F238E27FC236}">
                      <a16:creationId xmlns:a16="http://schemas.microsoft.com/office/drawing/2014/main" id="{2D795230-8C71-5BD3-4A87-564FAA1939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6555" y="4493687"/>
                  <a:ext cx="2115579" cy="757477"/>
                </a:xfrm>
                <a:prstGeom prst="rect">
                  <a:avLst/>
                </a:prstGeom>
                <a:effectLst/>
              </p:spPr>
            </p:pic>
          </p:grpSp>
          <p:grpSp>
            <p:nvGrpSpPr>
              <p:cNvPr id="59" name="Gruppieren 58">
                <a:extLst>
                  <a:ext uri="{FF2B5EF4-FFF2-40B4-BE49-F238E27FC236}">
                    <a16:creationId xmlns:a16="http://schemas.microsoft.com/office/drawing/2014/main" id="{F425026F-23AA-546B-6F6B-647ED93D6CB6}"/>
                  </a:ext>
                </a:extLst>
              </p:cNvPr>
              <p:cNvGrpSpPr/>
              <p:nvPr/>
            </p:nvGrpSpPr>
            <p:grpSpPr>
              <a:xfrm>
                <a:off x="4139639" y="1446671"/>
                <a:ext cx="1785501" cy="3260329"/>
                <a:chOff x="1946555" y="1480772"/>
                <a:chExt cx="2118331" cy="3770392"/>
              </a:xfrm>
              <a:effectLst/>
            </p:grpSpPr>
            <p:pic>
              <p:nvPicPr>
                <p:cNvPr id="60" name="Grafik 59" descr="Ein Bild, das Text, Screenshot, Reihe, Diagramm enthält.&#10;&#10;Automatisch generierte Beschreibung">
                  <a:extLst>
                    <a:ext uri="{FF2B5EF4-FFF2-40B4-BE49-F238E27FC236}">
                      <a16:creationId xmlns:a16="http://schemas.microsoft.com/office/drawing/2014/main" id="{DACBE10E-0B73-CE72-0DFE-9DD2121B09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307" y="1480772"/>
                  <a:ext cx="2115579" cy="757477"/>
                </a:xfrm>
                <a:prstGeom prst="rect">
                  <a:avLst/>
                </a:prstGeom>
                <a:effectLst/>
              </p:spPr>
            </p:pic>
            <p:pic>
              <p:nvPicPr>
                <p:cNvPr id="61" name="Grafik 60" descr="Ein Bild, das Text, Screenshot, Reihe, Diagramm enthält.&#10;&#10;Automatisch generierte Beschreibung">
                  <a:extLst>
                    <a:ext uri="{FF2B5EF4-FFF2-40B4-BE49-F238E27FC236}">
                      <a16:creationId xmlns:a16="http://schemas.microsoft.com/office/drawing/2014/main" id="{6F7B8311-7F95-A602-A327-0CCB1E1F54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307" y="2229207"/>
                  <a:ext cx="2115579" cy="757477"/>
                </a:xfrm>
                <a:prstGeom prst="rect">
                  <a:avLst/>
                </a:prstGeom>
                <a:effectLst/>
              </p:spPr>
            </p:pic>
            <p:pic>
              <p:nvPicPr>
                <p:cNvPr id="62" name="Grafik 61" descr="Ein Bild, das Text, Screenshot, Reihe, Diagramm enthält.&#10;&#10;Automatisch generierte Beschreibung">
                  <a:extLst>
                    <a:ext uri="{FF2B5EF4-FFF2-40B4-BE49-F238E27FC236}">
                      <a16:creationId xmlns:a16="http://schemas.microsoft.com/office/drawing/2014/main" id="{C514DF01-5A3D-0E12-E264-6EC7338460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307" y="2975386"/>
                  <a:ext cx="2115579" cy="757477"/>
                </a:xfrm>
                <a:prstGeom prst="rect">
                  <a:avLst/>
                </a:prstGeom>
                <a:effectLst/>
              </p:spPr>
            </p:pic>
            <p:pic>
              <p:nvPicPr>
                <p:cNvPr id="63" name="Grafik 62" descr="Ein Bild, das Text, Screenshot, Reihe, Diagramm enthält.&#10;&#10;Automatisch generierte Beschreibung">
                  <a:extLst>
                    <a:ext uri="{FF2B5EF4-FFF2-40B4-BE49-F238E27FC236}">
                      <a16:creationId xmlns:a16="http://schemas.microsoft.com/office/drawing/2014/main" id="{AC5FCB6C-F56B-AB3E-6B84-2710A415AE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6556" y="3735422"/>
                  <a:ext cx="2115579" cy="757477"/>
                </a:xfrm>
                <a:prstGeom prst="rect">
                  <a:avLst/>
                </a:prstGeom>
                <a:effectLst/>
              </p:spPr>
            </p:pic>
            <p:pic>
              <p:nvPicPr>
                <p:cNvPr id="64" name="Grafik 63" descr="Ein Bild, das Text, Screenshot, Reihe, Diagramm enthält.&#10;&#10;Automatisch generierte Beschreibung">
                  <a:extLst>
                    <a:ext uri="{FF2B5EF4-FFF2-40B4-BE49-F238E27FC236}">
                      <a16:creationId xmlns:a16="http://schemas.microsoft.com/office/drawing/2014/main" id="{683E6A79-0FE2-539D-DFC3-C94A3517E1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6555" y="4493687"/>
                  <a:ext cx="2115579" cy="757477"/>
                </a:xfrm>
                <a:prstGeom prst="rect">
                  <a:avLst/>
                </a:prstGeom>
                <a:effectLst/>
              </p:spPr>
            </p:pic>
          </p:grpSp>
        </p:grpSp>
        <p:grpSp>
          <p:nvGrpSpPr>
            <p:cNvPr id="65" name="Gruppieren 64">
              <a:extLst>
                <a:ext uri="{FF2B5EF4-FFF2-40B4-BE49-F238E27FC236}">
                  <a16:creationId xmlns:a16="http://schemas.microsoft.com/office/drawing/2014/main" id="{06FEEB04-68B8-F417-EFB3-BD541E4FCF2F}"/>
                </a:ext>
              </a:extLst>
            </p:cNvPr>
            <p:cNvGrpSpPr/>
            <p:nvPr/>
          </p:nvGrpSpPr>
          <p:grpSpPr>
            <a:xfrm>
              <a:off x="6940812" y="1446671"/>
              <a:ext cx="1785501" cy="3260329"/>
              <a:chOff x="1946555" y="1480772"/>
              <a:chExt cx="2118331" cy="3770392"/>
            </a:xfrm>
            <a:effectLst>
              <a:outerShdw blurRad="50800" dist="38100" dir="2700000" algn="tl" rotWithShape="0">
                <a:prstClr val="black">
                  <a:alpha val="40000"/>
                </a:prstClr>
              </a:outerShdw>
            </a:effectLst>
          </p:grpSpPr>
          <p:pic>
            <p:nvPicPr>
              <p:cNvPr id="66" name="Grafik 65" descr="Ein Bild, das Text, Screenshot, Reihe, Diagramm enthält.&#10;&#10;Automatisch generierte Beschreibung">
                <a:extLst>
                  <a:ext uri="{FF2B5EF4-FFF2-40B4-BE49-F238E27FC236}">
                    <a16:creationId xmlns:a16="http://schemas.microsoft.com/office/drawing/2014/main" id="{C4D12114-317F-BE80-7760-B6D8F4632B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307" y="1480772"/>
                <a:ext cx="2115579" cy="757477"/>
              </a:xfrm>
              <a:prstGeom prst="rect">
                <a:avLst/>
              </a:prstGeom>
              <a:effectLst/>
            </p:spPr>
          </p:pic>
          <p:pic>
            <p:nvPicPr>
              <p:cNvPr id="67" name="Grafik 66" descr="Ein Bild, das Text, Screenshot, Reihe, Diagramm enthält.&#10;&#10;Automatisch generierte Beschreibung">
                <a:extLst>
                  <a:ext uri="{FF2B5EF4-FFF2-40B4-BE49-F238E27FC236}">
                    <a16:creationId xmlns:a16="http://schemas.microsoft.com/office/drawing/2014/main" id="{BB2C83CE-4512-E59C-698C-D20599D79B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307" y="2229207"/>
                <a:ext cx="2115579" cy="757477"/>
              </a:xfrm>
              <a:prstGeom prst="rect">
                <a:avLst/>
              </a:prstGeom>
              <a:effectLst/>
            </p:spPr>
          </p:pic>
          <p:pic>
            <p:nvPicPr>
              <p:cNvPr id="68" name="Grafik 67" descr="Ein Bild, das Text, Screenshot, Reihe, Diagramm enthält.&#10;&#10;Automatisch generierte Beschreibung">
                <a:extLst>
                  <a:ext uri="{FF2B5EF4-FFF2-40B4-BE49-F238E27FC236}">
                    <a16:creationId xmlns:a16="http://schemas.microsoft.com/office/drawing/2014/main" id="{8088D00C-083A-A09B-09A0-1BE0C66D8E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307" y="2975386"/>
                <a:ext cx="2115579" cy="757477"/>
              </a:xfrm>
              <a:prstGeom prst="rect">
                <a:avLst/>
              </a:prstGeom>
              <a:effectLst/>
            </p:spPr>
          </p:pic>
          <p:pic>
            <p:nvPicPr>
              <p:cNvPr id="69" name="Grafik 68" descr="Ein Bild, das Text, Screenshot, Reihe, Diagramm enthält.&#10;&#10;Automatisch generierte Beschreibung">
                <a:extLst>
                  <a:ext uri="{FF2B5EF4-FFF2-40B4-BE49-F238E27FC236}">
                    <a16:creationId xmlns:a16="http://schemas.microsoft.com/office/drawing/2014/main" id="{9BF7C411-53B6-C4C7-DA45-E67914DE2B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6556" y="3735422"/>
                <a:ext cx="2115579" cy="757477"/>
              </a:xfrm>
              <a:prstGeom prst="rect">
                <a:avLst/>
              </a:prstGeom>
              <a:effectLst/>
            </p:spPr>
          </p:pic>
          <p:pic>
            <p:nvPicPr>
              <p:cNvPr id="70" name="Grafik 69" descr="Ein Bild, das Text, Screenshot, Reihe, Diagramm enthält.&#10;&#10;Automatisch generierte Beschreibung">
                <a:extLst>
                  <a:ext uri="{FF2B5EF4-FFF2-40B4-BE49-F238E27FC236}">
                    <a16:creationId xmlns:a16="http://schemas.microsoft.com/office/drawing/2014/main" id="{A19A260D-1592-0FB8-B39D-C55903A9A9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6555" y="4493687"/>
                <a:ext cx="2115579" cy="757477"/>
              </a:xfrm>
              <a:prstGeom prst="rect">
                <a:avLst/>
              </a:prstGeom>
              <a:effectLst/>
            </p:spPr>
          </p:pic>
        </p:grpSp>
      </p:grpSp>
    </p:spTree>
    <p:extLst>
      <p:ext uri="{BB962C8B-B14F-4D97-AF65-F5344CB8AC3E}">
        <p14:creationId xmlns:p14="http://schemas.microsoft.com/office/powerpoint/2010/main" val="1060593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7BEB2-596C-0533-9359-22BA1DC64CE0}"/>
              </a:ext>
            </a:extLst>
          </p:cNvPr>
          <p:cNvSpPr>
            <a:spLocks noGrp="1"/>
          </p:cNvSpPr>
          <p:nvPr>
            <p:ph type="title"/>
          </p:nvPr>
        </p:nvSpPr>
        <p:spPr/>
        <p:txBody>
          <a:bodyPr/>
          <a:lstStyle/>
          <a:p>
            <a:r>
              <a:rPr lang="en-US" dirty="0"/>
              <a:t>Loops</a:t>
            </a:r>
          </a:p>
        </p:txBody>
      </p:sp>
      <p:sp>
        <p:nvSpPr>
          <p:cNvPr id="3" name="Content Placeholder 2">
            <a:extLst>
              <a:ext uri="{FF2B5EF4-FFF2-40B4-BE49-F238E27FC236}">
                <a16:creationId xmlns:a16="http://schemas.microsoft.com/office/drawing/2014/main" id="{91979A3B-B49A-3591-DC1A-2D955E61A1AD}"/>
              </a:ext>
            </a:extLst>
          </p:cNvPr>
          <p:cNvSpPr>
            <a:spLocks noGrp="1"/>
          </p:cNvSpPr>
          <p:nvPr>
            <p:ph idx="1"/>
          </p:nvPr>
        </p:nvSpPr>
        <p:spPr/>
        <p:txBody>
          <a:bodyPr/>
          <a:lstStyle/>
          <a:p>
            <a:r>
              <a:rPr lang="en-US" dirty="0"/>
              <a:t>Solution: Use a loop</a:t>
            </a:r>
          </a:p>
          <a:p>
            <a:r>
              <a:rPr lang="en-US" dirty="0"/>
              <a:t>What is a loop? </a:t>
            </a:r>
          </a:p>
          <a:p>
            <a:pPr lvl="1"/>
            <a:r>
              <a:rPr lang="en-US" dirty="0"/>
              <a:t>It allows executing the same workflow multiple times</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r>
              <a:rPr lang="en-US" dirty="0"/>
              <a:t>We can generate a word cloud 5 times, or 500 times, or even more!</a:t>
            </a:r>
          </a:p>
        </p:txBody>
      </p:sp>
      <p:pic>
        <p:nvPicPr>
          <p:cNvPr id="6" name="Grafik 5" descr="Ein Bild, das Text, Reihe, Diagramm, Screenshot enthält.&#10;&#10;Automatisch generierte Beschreibung">
            <a:extLst>
              <a:ext uri="{FF2B5EF4-FFF2-40B4-BE49-F238E27FC236}">
                <a16:creationId xmlns:a16="http://schemas.microsoft.com/office/drawing/2014/main" id="{B4124DA1-36AA-B894-F3B8-E40B46D803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2819" y="1894820"/>
            <a:ext cx="6958362" cy="186884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56510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90" name="Rectangle 2"/>
          <p:cNvSpPr>
            <a:spLocks noGrp="1" noChangeArrowheads="1"/>
          </p:cNvSpPr>
          <p:nvPr>
            <p:ph type="title"/>
          </p:nvPr>
        </p:nvSpPr>
        <p:spPr/>
        <p:txBody>
          <a:bodyPr/>
          <a:lstStyle/>
          <a:p>
            <a:pPr eaLnBrk="1" hangingPunct="1"/>
            <a:r>
              <a:rPr lang="en-US" altLang="en-US"/>
              <a:t>The Loop Block</a:t>
            </a:r>
          </a:p>
        </p:txBody>
      </p:sp>
      <p:sp>
        <p:nvSpPr>
          <p:cNvPr id="93191" name="Rectangle 3"/>
          <p:cNvSpPr>
            <a:spLocks noGrp="1" noChangeArrowheads="1"/>
          </p:cNvSpPr>
          <p:nvPr>
            <p:ph idx="1"/>
          </p:nvPr>
        </p:nvSpPr>
        <p:spPr/>
        <p:txBody>
          <a:bodyPr>
            <a:normAutofit/>
          </a:bodyPr>
          <a:lstStyle/>
          <a:p>
            <a:pPr eaLnBrk="1" hangingPunct="1"/>
            <a:r>
              <a:rPr lang="en-US" altLang="en-US" dirty="0"/>
              <a:t>Loop block: starts with a loop start, ends with a loop end</a:t>
            </a:r>
          </a:p>
          <a:p>
            <a:pPr eaLnBrk="1" hangingPunct="1"/>
            <a:r>
              <a:rPr lang="en-US" altLang="en-US" dirty="0"/>
              <a:t>Loop body = the nodes in between (including the side branches)</a:t>
            </a:r>
          </a:p>
        </p:txBody>
      </p:sp>
      <p:sp>
        <p:nvSpPr>
          <p:cNvPr id="3" name="Foliennummernplatzhalter 2">
            <a:extLst>
              <a:ext uri="{FF2B5EF4-FFF2-40B4-BE49-F238E27FC236}">
                <a16:creationId xmlns:a16="http://schemas.microsoft.com/office/drawing/2014/main" id="{C8BAA193-8704-E241-B1BF-75C4C77911D4}"/>
              </a:ext>
            </a:extLst>
          </p:cNvPr>
          <p:cNvSpPr>
            <a:spLocks noGrp="1"/>
          </p:cNvSpPr>
          <p:nvPr>
            <p:ph type="sldNum" sz="quarter" idx="12"/>
          </p:nvPr>
        </p:nvSpPr>
        <p:spPr/>
        <p:txBody>
          <a:bodyPr/>
          <a:lstStyle/>
          <a:p>
            <a:fld id="{220B6647-BD7A-7942-B66E-0DFF9B72D92D}" type="slidenum">
              <a:rPr lang="en-US" smtClean="0"/>
              <a:pPr/>
              <a:t>8</a:t>
            </a:fld>
            <a:endParaRPr lang="en-US"/>
          </a:p>
        </p:txBody>
      </p:sp>
      <p:sp>
        <p:nvSpPr>
          <p:cNvPr id="5" name="Rectangle 4"/>
          <p:cNvSpPr/>
          <p:nvPr/>
        </p:nvSpPr>
        <p:spPr>
          <a:xfrm>
            <a:off x="2711794" y="4371951"/>
            <a:ext cx="600067" cy="264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5" name="Rectangle 14"/>
          <p:cNvSpPr/>
          <p:nvPr/>
        </p:nvSpPr>
        <p:spPr>
          <a:xfrm>
            <a:off x="6300972" y="4301833"/>
            <a:ext cx="600067" cy="264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6" name="Gruppieren 5">
            <a:extLst>
              <a:ext uri="{FF2B5EF4-FFF2-40B4-BE49-F238E27FC236}">
                <a16:creationId xmlns:a16="http://schemas.microsoft.com/office/drawing/2014/main" id="{18C2F218-E948-51D5-8707-7C6B6B727DD0}"/>
              </a:ext>
            </a:extLst>
          </p:cNvPr>
          <p:cNvGrpSpPr>
            <a:grpSpLocks noChangeAspect="1"/>
          </p:cNvGrpSpPr>
          <p:nvPr/>
        </p:nvGrpSpPr>
        <p:grpSpPr>
          <a:xfrm>
            <a:off x="756000" y="1593678"/>
            <a:ext cx="7752421" cy="3143006"/>
            <a:chOff x="333776" y="1842458"/>
            <a:chExt cx="8695953" cy="3525535"/>
          </a:xfrm>
        </p:grpSpPr>
        <p:pic>
          <p:nvPicPr>
            <p:cNvPr id="4" name="Grafik 3" descr="Ein Bild, das Text, Reihe, Diagramm, Screenshot enthält.&#10;&#10;Automatisch generierte Beschreibung">
              <a:extLst>
                <a:ext uri="{FF2B5EF4-FFF2-40B4-BE49-F238E27FC236}">
                  <a16:creationId xmlns:a16="http://schemas.microsoft.com/office/drawing/2014/main" id="{2DFA6E3F-80D4-208D-0004-2563616FE8CE}"/>
                </a:ext>
              </a:extLst>
            </p:cNvPr>
            <p:cNvPicPr>
              <a:picLocks noChangeAspect="1"/>
            </p:cNvPicPr>
            <p:nvPr/>
          </p:nvPicPr>
          <p:blipFill rotWithShape="1">
            <a:blip r:embed="rId3">
              <a:extLst>
                <a:ext uri="{28A0092B-C50C-407E-A947-70E740481C1C}">
                  <a14:useLocalDpi xmlns:a14="http://schemas.microsoft.com/office/drawing/2010/main" val="0"/>
                </a:ext>
              </a:extLst>
            </a:blip>
            <a:srcRect l="10673"/>
            <a:stretch/>
          </p:blipFill>
          <p:spPr>
            <a:xfrm>
              <a:off x="787365" y="2284188"/>
              <a:ext cx="8177560" cy="2458703"/>
            </a:xfrm>
            <a:prstGeom prst="rect">
              <a:avLst/>
            </a:prstGeom>
            <a:effectLst>
              <a:outerShdw blurRad="50800" dist="38100" dir="2700000" algn="tl" rotWithShape="0">
                <a:prstClr val="black">
                  <a:alpha val="40000"/>
                </a:prstClr>
              </a:outerShdw>
            </a:effectLst>
          </p:spPr>
        </p:pic>
        <p:sp>
          <p:nvSpPr>
            <p:cNvPr id="10" name="Abgerundete rechteckige Legende 10"/>
            <p:cNvSpPr/>
            <p:nvPr/>
          </p:nvSpPr>
          <p:spPr>
            <a:xfrm>
              <a:off x="601032" y="4820909"/>
              <a:ext cx="2002820" cy="469942"/>
            </a:xfrm>
            <a:prstGeom prst="wedgeRoundRectCallout">
              <a:avLst>
                <a:gd name="adj1" fmla="val 10789"/>
                <a:gd name="adj2" fmla="val -178920"/>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sz="1400" dirty="0">
                  <a:solidFill>
                    <a:schemeClr val="tx1">
                      <a:lumMod val="75000"/>
                    </a:schemeClr>
                  </a:solidFill>
                </a:rPr>
                <a:t>Loop start node</a:t>
              </a:r>
            </a:p>
          </p:txBody>
        </p:sp>
        <p:sp>
          <p:nvSpPr>
            <p:cNvPr id="11" name="Abgerundete rechteckige Legende 10"/>
            <p:cNvSpPr/>
            <p:nvPr/>
          </p:nvSpPr>
          <p:spPr>
            <a:xfrm>
              <a:off x="7226716" y="4872116"/>
              <a:ext cx="1803013" cy="469942"/>
            </a:xfrm>
            <a:prstGeom prst="wedgeRoundRectCallout">
              <a:avLst>
                <a:gd name="adj1" fmla="val 16462"/>
                <a:gd name="adj2" fmla="val -181686"/>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sz="1400" dirty="0">
                  <a:solidFill>
                    <a:schemeClr val="tx1">
                      <a:lumMod val="75000"/>
                    </a:schemeClr>
                  </a:solidFill>
                </a:rPr>
                <a:t>Loop end node</a:t>
              </a:r>
            </a:p>
          </p:txBody>
        </p:sp>
        <p:sp>
          <p:nvSpPr>
            <p:cNvPr id="12" name="Abgerundete rechteckige Legende 10"/>
            <p:cNvSpPr/>
            <p:nvPr/>
          </p:nvSpPr>
          <p:spPr>
            <a:xfrm>
              <a:off x="333776" y="1962529"/>
              <a:ext cx="1402723" cy="430684"/>
            </a:xfrm>
            <a:prstGeom prst="wedgeRoundRectCallout">
              <a:avLst>
                <a:gd name="adj1" fmla="val 108225"/>
                <a:gd name="adj2" fmla="val 41428"/>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sz="1400" dirty="0">
                  <a:solidFill>
                    <a:schemeClr val="tx1">
                      <a:lumMod val="75000"/>
                    </a:schemeClr>
                  </a:solidFill>
                </a:rPr>
                <a:t>Loop body</a:t>
              </a:r>
            </a:p>
          </p:txBody>
        </p:sp>
        <p:sp>
          <p:nvSpPr>
            <p:cNvPr id="9" name="Oval 8">
              <a:extLst>
                <a:ext uri="{FF2B5EF4-FFF2-40B4-BE49-F238E27FC236}">
                  <a16:creationId xmlns:a16="http://schemas.microsoft.com/office/drawing/2014/main" id="{7A9CA4CB-A487-3FAD-C7FE-04BDE8B9B101}"/>
                </a:ext>
              </a:extLst>
            </p:cNvPr>
            <p:cNvSpPr>
              <a:spLocks noChangeAspect="1"/>
            </p:cNvSpPr>
            <p:nvPr/>
          </p:nvSpPr>
          <p:spPr>
            <a:xfrm>
              <a:off x="2417518" y="1842458"/>
              <a:ext cx="5070482" cy="3525535"/>
            </a:xfrm>
            <a:prstGeom prst="ellipse">
              <a:avLst/>
            </a:prstGeom>
            <a:noFill/>
            <a:ln w="571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grpSp>
    </p:spTree>
    <p:extLst>
      <p:ext uri="{BB962C8B-B14F-4D97-AF65-F5344CB8AC3E}">
        <p14:creationId xmlns:p14="http://schemas.microsoft.com/office/powerpoint/2010/main" val="668818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9C29C-1BED-0851-8EBD-BA57621580BC}"/>
              </a:ext>
            </a:extLst>
          </p:cNvPr>
          <p:cNvSpPr>
            <a:spLocks noGrp="1"/>
          </p:cNvSpPr>
          <p:nvPr>
            <p:ph type="title"/>
          </p:nvPr>
        </p:nvSpPr>
        <p:spPr/>
        <p:txBody>
          <a:bodyPr/>
          <a:lstStyle/>
          <a:p>
            <a:r>
              <a:rPr lang="en-US" dirty="0"/>
              <a:t>New Node – Counting Loop Start</a:t>
            </a:r>
          </a:p>
        </p:txBody>
      </p:sp>
      <p:sp>
        <p:nvSpPr>
          <p:cNvPr id="3" name="Content Placeholder 2">
            <a:extLst>
              <a:ext uri="{FF2B5EF4-FFF2-40B4-BE49-F238E27FC236}">
                <a16:creationId xmlns:a16="http://schemas.microsoft.com/office/drawing/2014/main" id="{0FBE3576-2524-D347-2C61-3CF1857BBF8E}"/>
              </a:ext>
            </a:extLst>
          </p:cNvPr>
          <p:cNvSpPr>
            <a:spLocks noGrp="1"/>
          </p:cNvSpPr>
          <p:nvPr>
            <p:ph idx="1"/>
          </p:nvPr>
        </p:nvSpPr>
        <p:spPr/>
        <p:txBody>
          <a:bodyPr/>
          <a:lstStyle/>
          <a:p>
            <a:r>
              <a:rPr lang="en-US" dirty="0"/>
              <a:t>A loop start node</a:t>
            </a:r>
          </a:p>
          <a:p>
            <a:r>
              <a:rPr lang="en-US" dirty="0"/>
              <a:t>Executes a loop body for a set number of times</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It can be paired with either Loop End or Variable Loop End</a:t>
            </a:r>
          </a:p>
        </p:txBody>
      </p:sp>
      <p:pic>
        <p:nvPicPr>
          <p:cNvPr id="9" name="Grafik 8" descr="Ein Bild, das Text, Screenshot, Display, Software enthält.&#10;&#10;Automatisch generierte Beschreibung">
            <a:extLst>
              <a:ext uri="{FF2B5EF4-FFF2-40B4-BE49-F238E27FC236}">
                <a16:creationId xmlns:a16="http://schemas.microsoft.com/office/drawing/2014/main" id="{DF0A1751-7E00-D15F-3167-AEF7162973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9962" y="1729719"/>
            <a:ext cx="2884076" cy="2019401"/>
          </a:xfrm>
          <a:prstGeom prst="rect">
            <a:avLst/>
          </a:prstGeom>
          <a:effectLst>
            <a:outerShdw blurRad="50800" dist="38100" dir="2700000" algn="tl" rotWithShape="0">
              <a:prstClr val="black">
                <a:alpha val="40000"/>
              </a:prstClr>
            </a:outerShdw>
          </a:effectLst>
        </p:spPr>
      </p:pic>
      <p:pic>
        <p:nvPicPr>
          <p:cNvPr id="6" name="Grafik 5" descr="Ein Bild, das Screenshot, Design enthält.&#10;&#10;Automatisch generierte Beschreibung">
            <a:extLst>
              <a:ext uri="{FF2B5EF4-FFF2-40B4-BE49-F238E27FC236}">
                <a16:creationId xmlns:a16="http://schemas.microsoft.com/office/drawing/2014/main" id="{7F7475B8-8257-8EEC-47FE-371BD7BFD4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2531" y="722250"/>
            <a:ext cx="1038776" cy="825036"/>
          </a:xfrm>
          <a:prstGeom prst="rect">
            <a:avLst/>
          </a:prstGeom>
        </p:spPr>
      </p:pic>
    </p:spTree>
    <p:extLst>
      <p:ext uri="{BB962C8B-B14F-4D97-AF65-F5344CB8AC3E}">
        <p14:creationId xmlns:p14="http://schemas.microsoft.com/office/powerpoint/2010/main" val="2880809005"/>
      </p:ext>
    </p:extLst>
  </p:cSld>
  <p:clrMapOvr>
    <a:masterClrMapping/>
  </p:clrMapOvr>
</p:sld>
</file>

<file path=ppt/theme/theme1.xml><?xml version="1.0" encoding="utf-8"?>
<a:theme xmlns:a="http://schemas.openxmlformats.org/drawingml/2006/main" name="1_Office Theme">
  <a:themeElements>
    <a:clrScheme name="KNIME">
      <a:dk1>
        <a:srgbClr val="3E3A39"/>
      </a:dk1>
      <a:lt1>
        <a:srgbClr val="FFFFFF"/>
      </a:lt1>
      <a:dk2>
        <a:srgbClr val="3E3A39"/>
      </a:dk2>
      <a:lt2>
        <a:srgbClr val="EFF1F2"/>
      </a:lt2>
      <a:accent1>
        <a:srgbClr val="FFD800"/>
      </a:accent1>
      <a:accent2>
        <a:srgbClr val="C0C4C6"/>
      </a:accent2>
      <a:accent3>
        <a:srgbClr val="6E6E6E"/>
      </a:accent3>
      <a:accent4>
        <a:srgbClr val="FFE240"/>
      </a:accent4>
      <a:accent5>
        <a:srgbClr val="FFEB74"/>
      </a:accent5>
      <a:accent6>
        <a:srgbClr val="FF645C"/>
      </a:accent6>
      <a:hlink>
        <a:srgbClr val="3333FF"/>
      </a:hlink>
      <a:folHlink>
        <a:srgbClr val="FFD800"/>
      </a:folHlink>
    </a:clrScheme>
    <a:fontScheme name="KNIME Avenir">
      <a:majorFont>
        <a:latin typeface="Avenir Next LT Pro Demi"/>
        <a:ea typeface=""/>
        <a:cs typeface=""/>
      </a:majorFont>
      <a:minorFont>
        <a:latin typeface="Avenir Next LT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1750">
          <a:solidFill>
            <a:schemeClr val="accent1"/>
          </a:solidFill>
          <a:miter lim="800000"/>
        </a:ln>
      </a:spPr>
      <a:bodyPr wrap="square" lIns="108000" tIns="108000" rIns="108000" bIns="108000" rtlCol="0" anchor="ctr"/>
      <a:lstStyle>
        <a:defPPr algn="ctr">
          <a:defRPr sz="14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1750">
          <a:solidFill>
            <a:schemeClr val="accent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ln w="15875">
          <a:noFill/>
        </a:ln>
      </a:spPr>
      <a:bodyPr wrap="square" lIns="36000" tIns="36000" rIns="36000" bIns="36000" rtlCol="0" anchor="ctr" anchorCtr="0">
        <a:spAutoFit/>
      </a:bodyPr>
      <a:lstStyle>
        <a:defPPr algn="l">
          <a:defRPr dirty="0" err="1" smtClean="0"/>
        </a:defPPr>
      </a:lstStyle>
    </a:txDef>
  </a:objectDefaults>
  <a:extraClrSchemeLst/>
  <a:custClrLst>
    <a:custClr name="Node-Color Olive">
      <a:srgbClr val="9B9B61"/>
    </a:custClr>
    <a:custClr name="Node-Color Green">
      <a:srgbClr val="1F773F"/>
    </a:custClr>
    <a:custClr name="Node-Color Teal">
      <a:srgbClr val="005559"/>
    </a:custClr>
    <a:custClr name="Node-Color Aqua">
      <a:srgbClr val="2B94B1"/>
    </a:custClr>
    <a:custClr name="Node-Color Navy">
      <a:srgbClr val="1A417A"/>
    </a:custClr>
    <a:custClr name="Node-Color Purple">
      <a:srgbClr val="623266"/>
    </a:custClr>
    <a:custClr name="Node-Color Pink">
      <a:srgbClr val="DC2D87"/>
    </a:custClr>
    <a:custClr name="Node-Color Red">
      <a:srgbClr val="B22020"/>
    </a:custClr>
    <a:custClr name="Node-Color Orange">
      <a:srgbClr val="DD691B"/>
    </a:custClr>
    <a:custClr name="Node-Color Brown">
      <a:srgbClr val="77563C"/>
    </a:custClr>
  </a:custClrLst>
  <a:extLst>
    <a:ext uri="{05A4C25C-085E-4340-85A3-A5531E510DB2}">
      <thm15:themeFamily xmlns:thm15="http://schemas.microsoft.com/office/thememl/2012/main" name="Presentation1" id="{C27638F7-7FDE-1B41-8F7B-218D429429B7}" vid="{E5FE8898-8507-954C-8DE9-FE08787474E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3E31740070594596117FEC384DD67F" ma:contentTypeVersion="18" ma:contentTypeDescription="Create a new document." ma:contentTypeScope="" ma:versionID="49aa72344bdd426e0b38491ef584f14a">
  <xsd:schema xmlns:xsd="http://www.w3.org/2001/XMLSchema" xmlns:xs="http://www.w3.org/2001/XMLSchema" xmlns:p="http://schemas.microsoft.com/office/2006/metadata/properties" xmlns:ns1="http://schemas.microsoft.com/sharepoint/v3" xmlns:ns2="a1d3deca-49d0-46fa-a3f9-6e0c4e618558" xmlns:ns3="32a7ba11-dde9-4cf2-a6ac-8f31dc36ce67" targetNamespace="http://schemas.microsoft.com/office/2006/metadata/properties" ma:root="true" ma:fieldsID="281ee772328fffea8ee3aebc8ee29d69" ns1:_="" ns2:_="" ns3:_="">
    <xsd:import namespace="http://schemas.microsoft.com/sharepoint/v3"/>
    <xsd:import namespace="a1d3deca-49d0-46fa-a3f9-6e0c4e618558"/>
    <xsd:import namespace="32a7ba11-dde9-4cf2-a6ac-8f31dc36ce6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Location" minOccurs="0"/>
                <xsd:element ref="ns3:MediaServiceGenerationTime" minOccurs="0"/>
                <xsd:element ref="ns3:MediaServiceEventHashCode" minOccurs="0"/>
                <xsd:element ref="ns3:MediaServiceAutoTags" minOccurs="0"/>
                <xsd:element ref="ns3:MediaServiceOCR" minOccurs="0"/>
                <xsd:element ref="ns3:MediaServiceAutoKeyPoints" minOccurs="0"/>
                <xsd:element ref="ns3:MediaServiceKeyPoints" minOccurs="0"/>
                <xsd:element ref="ns1:_ip_UnifiedCompliancePolicyProperties" minOccurs="0"/>
                <xsd:element ref="ns1:_ip_UnifiedCompliancePolicyUIAction" minOccurs="0"/>
                <xsd:element ref="ns2:_dlc_DocId" minOccurs="0"/>
                <xsd:element ref="ns2:_dlc_DocIdUrl" minOccurs="0"/>
                <xsd:element ref="ns2:_dlc_DocIdPersistId"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1d3deca-49d0-46fa-a3f9-6e0c4e61855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_dlc_DocId" ma:index="22" nillable="true" ma:displayName="Document ID Value" ma:description="The value of the document ID assigned to this item." ma:internalName="_dlc_DocId" ma:readOnly="true">
      <xsd:simpleType>
        <xsd:restriction base="dms:Text"/>
      </xsd:simpleType>
    </xsd:element>
    <xsd:element name="_dlc_DocIdUrl" ma:index="23"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4" nillable="true" ma:displayName="Persist ID" ma:description="Keep ID on add." ma:hidden="true" ma:internalName="_dlc_DocIdPersistId" ma:readOnly="true">
      <xsd:simpleType>
        <xsd:restriction base="dms:Boolean"/>
      </xsd:simpleType>
    </xsd:element>
    <xsd:element name="TaxCatchAll" ma:index="28" nillable="true" ma:displayName="Taxonomy Catch All Column" ma:hidden="true" ma:list="{cdf888eb-8435-4f9d-9d06-71d3a1695069}" ma:internalName="TaxCatchAll" ma:showField="CatchAllData" ma:web="a1d3deca-49d0-46fa-a3f9-6e0c4e61855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2a7ba11-dde9-4cf2-a6ac-8f31dc36ce6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Tags" ma:index="16" nillable="true" ma:displayName="Tags" ma:description=""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5b91888-5ea6-45ea-a327-1c65e8174445"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4D2FF7C-6A83-458F-A5D5-9E7D1BB613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1d3deca-49d0-46fa-a3f9-6e0c4e618558"/>
    <ds:schemaRef ds:uri="32a7ba11-dde9-4cf2-a6ac-8f31dc36ce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27EFBB1-9DF2-443E-B9B2-435F458B8FAF}">
  <ds:schemaRefs>
    <ds:schemaRef ds:uri="http://schemas.microsoft.com/sharepoint/events"/>
  </ds:schemaRefs>
</ds:datastoreItem>
</file>

<file path=customXml/itemProps3.xml><?xml version="1.0" encoding="utf-8"?>
<ds:datastoreItem xmlns:ds="http://schemas.openxmlformats.org/officeDocument/2006/customXml" ds:itemID="{890BD73D-C2F8-4D5A-98D9-41C7CAEB431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KNIME_PPT_Template_2023</Template>
  <TotalTime>106</TotalTime>
  <Words>1371</Words>
  <Application>Microsoft Macintosh PowerPoint</Application>
  <PresentationFormat>On-screen Show (16:9)</PresentationFormat>
  <Paragraphs>194</Paragraphs>
  <Slides>41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Avenir Next LT Pro</vt:lpstr>
      <vt:lpstr>Avenir Next LT Pro Demi</vt:lpstr>
      <vt:lpstr>Calibri</vt:lpstr>
      <vt:lpstr>Wingdings</vt:lpstr>
      <vt:lpstr>1_Office Theme</vt:lpstr>
      <vt:lpstr>Teens Crunch Data: The Bootcamp</vt:lpstr>
      <vt:lpstr>Outline</vt:lpstr>
      <vt:lpstr>Loops</vt:lpstr>
      <vt:lpstr>Repeat!</vt:lpstr>
      <vt:lpstr>Repeat!</vt:lpstr>
      <vt:lpstr>Repeat!</vt:lpstr>
      <vt:lpstr>Loops</vt:lpstr>
      <vt:lpstr>The Loop Block</vt:lpstr>
      <vt:lpstr>New Node – Counting Loop Start</vt:lpstr>
      <vt:lpstr>New Node – Variable Loop End</vt:lpstr>
      <vt:lpstr>Data Aggregation</vt:lpstr>
      <vt:lpstr>Workflow: 03 Data aggregation</vt:lpstr>
      <vt:lpstr>Player Statistics: Guess the Song Game</vt:lpstr>
      <vt:lpstr>Player Statistics: Guess the Song Game</vt:lpstr>
      <vt:lpstr>Reading All the Data</vt:lpstr>
      <vt:lpstr>New Node – Rule Engine</vt:lpstr>
      <vt:lpstr>New Node – Rule Engine</vt:lpstr>
      <vt:lpstr>New Node – GroupBy</vt:lpstr>
      <vt:lpstr>New Node – GroupBy</vt:lpstr>
      <vt:lpstr>New Node – GroupBy</vt:lpstr>
      <vt:lpstr>Play Time</vt:lpstr>
      <vt:lpstr>Play Time</vt:lpstr>
      <vt:lpstr>Pivoting</vt:lpstr>
      <vt:lpstr>New Node – Pivot</vt:lpstr>
      <vt:lpstr>New Node – Pivot</vt:lpstr>
      <vt:lpstr>New Node – Pivot</vt:lpstr>
      <vt:lpstr>Pivoting</vt:lpstr>
      <vt:lpstr>Processing the Pivot Table</vt:lpstr>
      <vt:lpstr>Combining Both Branches</vt:lpstr>
      <vt:lpstr>Combining Both Branches</vt:lpstr>
      <vt:lpstr>Exercises</vt:lpstr>
      <vt:lpstr>Statistical Summary</vt:lpstr>
      <vt:lpstr>Workflow: 04 Play stats summary</vt:lpstr>
      <vt:lpstr>New Node – Statistics</vt:lpstr>
      <vt:lpstr>New Node – Statistics</vt:lpstr>
      <vt:lpstr>New Node – Pie Donut Chart</vt:lpstr>
      <vt:lpstr>New Node – Histogram</vt:lpstr>
      <vt:lpstr>Play Stats Summary Component</vt:lpstr>
      <vt:lpstr>Play Stats Summary Component </vt:lpstr>
      <vt:lpstr>Play Stats Summary Component</vt:lpstr>
      <vt:lpstr>Exercise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Teens Crunch Data: The Bootcamp</dc:title>
  <dc:creator>Satoru Hayasaka</dc:creator>
  <cp:lastModifiedBy>Stefan Helfrich</cp:lastModifiedBy>
  <cp:revision>104</cp:revision>
  <dcterms:created xsi:type="dcterms:W3CDTF">2023-06-12T22:09:44Z</dcterms:created>
  <dcterms:modified xsi:type="dcterms:W3CDTF">2023-08-24T10:54:30Z</dcterms:modified>
</cp:coreProperties>
</file>