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439_EE3ADD84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5"/>
  </p:sldMasterIdLst>
  <p:notesMasterIdLst>
    <p:notesMasterId r:id="rId59"/>
  </p:notesMasterIdLst>
  <p:sldIdLst>
    <p:sldId id="1749" r:id="rId6"/>
    <p:sldId id="256" r:id="rId7"/>
    <p:sldId id="1089" r:id="rId8"/>
    <p:sldId id="362" r:id="rId9"/>
    <p:sldId id="294" r:id="rId10"/>
    <p:sldId id="277" r:id="rId11"/>
    <p:sldId id="257" r:id="rId12"/>
    <p:sldId id="295" r:id="rId13"/>
    <p:sldId id="1090" r:id="rId14"/>
    <p:sldId id="296" r:id="rId15"/>
    <p:sldId id="3595" r:id="rId16"/>
    <p:sldId id="324" r:id="rId17"/>
    <p:sldId id="1091" r:id="rId18"/>
    <p:sldId id="325" r:id="rId19"/>
    <p:sldId id="299" r:id="rId20"/>
    <p:sldId id="3598" r:id="rId21"/>
    <p:sldId id="3599" r:id="rId22"/>
    <p:sldId id="3600" r:id="rId23"/>
    <p:sldId id="3601" r:id="rId24"/>
    <p:sldId id="3603" r:id="rId25"/>
    <p:sldId id="1087" r:id="rId26"/>
    <p:sldId id="306" r:id="rId27"/>
    <p:sldId id="307" r:id="rId28"/>
    <p:sldId id="308" r:id="rId29"/>
    <p:sldId id="309" r:id="rId30"/>
    <p:sldId id="310" r:id="rId31"/>
    <p:sldId id="311" r:id="rId32"/>
    <p:sldId id="313" r:id="rId33"/>
    <p:sldId id="1088" r:id="rId34"/>
    <p:sldId id="314" r:id="rId35"/>
    <p:sldId id="315" r:id="rId36"/>
    <p:sldId id="327" r:id="rId37"/>
    <p:sldId id="328" r:id="rId38"/>
    <p:sldId id="317" r:id="rId39"/>
    <p:sldId id="316" r:id="rId40"/>
    <p:sldId id="330" r:id="rId41"/>
    <p:sldId id="319" r:id="rId42"/>
    <p:sldId id="304" r:id="rId43"/>
    <p:sldId id="335" r:id="rId44"/>
    <p:sldId id="320" r:id="rId45"/>
    <p:sldId id="322" r:id="rId46"/>
    <p:sldId id="332" r:id="rId47"/>
    <p:sldId id="338" r:id="rId48"/>
    <p:sldId id="329" r:id="rId49"/>
    <p:sldId id="1081" r:id="rId50"/>
    <p:sldId id="1082" r:id="rId51"/>
    <p:sldId id="333" r:id="rId52"/>
    <p:sldId id="334" r:id="rId53"/>
    <p:sldId id="341" r:id="rId54"/>
    <p:sldId id="342" r:id="rId55"/>
    <p:sldId id="343" r:id="rId56"/>
    <p:sldId id="344" r:id="rId57"/>
    <p:sldId id="345" r:id="rId5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E15072-9482-07F4-BC61-FED34FADE1B8}" name="Stefan Helfrich" initials="SH" userId="S::stefan.helfrich@knime.com::f064987c-175c-4bb3-8a58-232154f220e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aria Silipo" initials="RS" lastIdx="28" clrIdx="0">
    <p:extLst>
      <p:ext uri="{19B8F6BF-5375-455C-9EA6-DF929625EA0E}">
        <p15:presenceInfo xmlns:p15="http://schemas.microsoft.com/office/powerpoint/2012/main" userId="S::rosaria.silipo@knime.com::48f1ae3a-382c-4c45-8ed1-39095bf37103" providerId="AD"/>
      </p:ext>
    </p:extLst>
  </p:cmAuthor>
  <p:cmAuthor id="2" name="Stefan Helfrich" initials="SH" lastIdx="1" clrIdx="1">
    <p:extLst>
      <p:ext uri="{19B8F6BF-5375-455C-9EA6-DF929625EA0E}">
        <p15:presenceInfo xmlns:p15="http://schemas.microsoft.com/office/powerpoint/2012/main" userId="S::stefan.helfrich@knime.com::f064987c-175c-4bb3-8a58-232154f220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Helle Formatvorlag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lt2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–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–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–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–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E171933-4619-4E11-9A3F-F7608DF75F80}" styleName="Medium Style 1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25E5076-3810-47DD-B79F-674D7AD40C01}" styleName="Dark Style 1 –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–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–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2"/>
              </a:solidFill>
            </a:ln>
          </a:left>
          <a:right>
            <a:ln w="12700" cmpd="sng">
              <a:solidFill>
                <a:schemeClr val="lt2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lt1">
              <a:tint val="100000"/>
            </a:schemeClr>
          </a:solidFill>
        </a:fill>
      </a:tcStyle>
    </a:band1H>
    <a:band2H>
      <a:tcStyle>
        <a:tcBdr/>
        <a:fill>
          <a:solidFill>
            <a:schemeClr val="lt2">
              <a:tint val="100000"/>
            </a:schemeClr>
          </a:solidFill>
        </a:fill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dk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7" autoAdjust="0"/>
    <p:restoredTop sz="96327"/>
  </p:normalViewPr>
  <p:slideViewPr>
    <p:cSldViewPr snapToGrid="0" snapToObjects="1">
      <p:cViewPr varScale="1">
        <p:scale>
          <a:sx n="143" d="100"/>
          <a:sy n="143" d="100"/>
        </p:scale>
        <p:origin x="13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1.xml"/><Relationship Id="rId61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commentAuthors" Target="commentAuthors.xml"/><Relationship Id="rId65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comments/modernComment_439_EE3ADD8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AE28566-61BE-6A45-B457-5BD6092FF38F}" authorId="{14E15072-9482-07F4-BC61-FED34FADE1B8}" created="2023-03-01T12:33:31.008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996835204" sldId="1081"/>
      <ac:spMk id="12" creationId="{DF970D1C-5312-B54E-92B0-09997593D70C}"/>
      <ac:txMk cp="81" len="14">
        <ac:context len="98" hash="903833114"/>
      </ac:txMk>
    </ac:txMkLst>
    <p188:pos x="4171807" y="1498908"/>
    <p188:txBody>
      <a:bodyPr/>
      <a:lstStyle/>
      <a:p>
        <a:r>
          <a:rPr lang="en-US"/>
          <a:t>Contact educators@knime.com to a get a promotion code to share with your students!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130D3-101D-B742-9F58-D4C15DFC8D02}" type="datetimeFigureOut">
              <a:rPr lang="en-US" smtClean="0"/>
              <a:t>7/7/23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C437D-9682-8345-9EAA-7E1D93A0C8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71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7875" y="720725"/>
            <a:ext cx="5759450" cy="3598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3024721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423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1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knime.com/" TargetMode="External"/><Relationship Id="rId2" Type="http://schemas.openxmlformats.org/officeDocument/2006/relationships/hyperlink" Target="https://www.knime.com/form/material-download-registration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creativecommons.org/licenses/by/4.0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292400"/>
            <a:ext cx="5400000" cy="1800000"/>
          </a:xfrm>
        </p:spPr>
        <p:txBody>
          <a:bodyPr tIns="0" rIns="0" anchor="b">
            <a:noAutofit/>
          </a:bodyPr>
          <a:lstStyle>
            <a:lvl1pPr algn="l">
              <a:defRPr sz="2600"/>
            </a:lvl1pPr>
          </a:lstStyle>
          <a:p>
            <a:r>
              <a:rPr lang="en-GB" dirty="0"/>
              <a:t>Click to edit Master </a:t>
            </a:r>
            <a:br>
              <a:rPr lang="en-GB" dirty="0"/>
            </a:br>
            <a:r>
              <a:rPr lang="en-GB" dirty="0"/>
              <a:t>Presentation title 2021 </a:t>
            </a:r>
            <a:br>
              <a:rPr lang="en-GB" dirty="0"/>
            </a:br>
            <a:r>
              <a:rPr lang="en-GB" dirty="0"/>
              <a:t>max 3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0000" y="3204000"/>
            <a:ext cx="4320000" cy="10188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short subtitle style</a:t>
            </a:r>
          </a:p>
          <a:p>
            <a:r>
              <a:rPr lang="en-GB" dirty="0"/>
              <a:t>max 2 lines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621BE-C140-AB4E-A517-9B605C03C9E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de-DE"/>
              <a:t>20 June 2020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00769-D071-F44A-A760-6D798512562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0B01FEE6-F0A8-B441-9C55-EBE6F3D0E13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19939A-E79E-3848-BD1E-267662554AF8}"/>
              </a:ext>
            </a:extLst>
          </p:cNvPr>
          <p:cNvSpPr txBox="1"/>
          <p:nvPr userDrawn="1"/>
        </p:nvSpPr>
        <p:spPr>
          <a:xfrm>
            <a:off x="5771643" y="5386334"/>
            <a:ext cx="3438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These slides are a derivative of </a:t>
            </a:r>
            <a:r>
              <a:rPr lang="en-US" sz="900" dirty="0">
                <a:hlinkClick r:id="rId2"/>
              </a:rPr>
              <a:t>KNIME Course Material</a:t>
            </a:r>
            <a:r>
              <a:rPr lang="en-US" sz="900" dirty="0"/>
              <a:t> of </a:t>
            </a:r>
            <a:r>
              <a:rPr lang="en-US" sz="900" dirty="0">
                <a:hlinkClick r:id="rId3"/>
              </a:rPr>
              <a:t>KNIME AG</a:t>
            </a:r>
            <a:r>
              <a:rPr lang="en-US" sz="900" dirty="0"/>
              <a:t> used under </a:t>
            </a:r>
            <a:r>
              <a:rPr lang="en-US" sz="900" dirty="0">
                <a:hlinkClick r:id="rId4"/>
              </a:rPr>
              <a:t>CC BY </a:t>
            </a:r>
            <a:r>
              <a:rPr lang="en-US" sz="900" dirty="0">
                <a:hlinkClick r:id="rId5"/>
              </a:rPr>
              <a:t>4.0</a:t>
            </a:r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DD4AB3-93F5-034F-9830-DA0C4CD559A3}"/>
              </a:ext>
            </a:extLst>
          </p:cNvPr>
          <p:cNvSpPr txBox="1"/>
          <p:nvPr userDrawn="1"/>
        </p:nvSpPr>
        <p:spPr>
          <a:xfrm>
            <a:off x="5999433" y="157866"/>
            <a:ext cx="2999490" cy="2934534"/>
          </a:xfrm>
          <a:prstGeom prst="rect">
            <a:avLst/>
          </a:prstGeom>
          <a:solidFill>
            <a:schemeClr val="bg2"/>
          </a:solidFill>
          <a:ln w="15875">
            <a:solidFill>
              <a:schemeClr val="accent2"/>
            </a:solidFill>
          </a:ln>
        </p:spPr>
        <p:txBody>
          <a:bodyPr wrap="none" lIns="108000" tIns="108000" rIns="108000" bIns="108000" rtlCol="0">
            <a:noAutofit/>
          </a:bodyPr>
          <a:lstStyle/>
          <a:p>
            <a:pPr algn="l"/>
            <a:r>
              <a:rPr lang="en-US" sz="1200" dirty="0"/>
              <a:t>You are free to:</a:t>
            </a:r>
          </a:p>
          <a:p>
            <a:pPr algn="l"/>
            <a:r>
              <a:rPr lang="en-US" sz="1200" b="1" dirty="0"/>
              <a:t>Share</a:t>
            </a:r>
          </a:p>
          <a:p>
            <a:pPr algn="l"/>
            <a:r>
              <a:rPr lang="en-US" sz="1200" b="1" dirty="0"/>
              <a:t>	</a:t>
            </a:r>
            <a:r>
              <a:rPr lang="en-US" sz="1200" dirty="0"/>
              <a:t>copy and redistribute the material</a:t>
            </a:r>
          </a:p>
          <a:p>
            <a:pPr algn="l"/>
            <a:r>
              <a:rPr lang="en-US" sz="1200" dirty="0"/>
              <a:t>	in any medium or format</a:t>
            </a:r>
          </a:p>
          <a:p>
            <a:pPr algn="l"/>
            <a:r>
              <a:rPr lang="en-US" sz="1200" b="1" dirty="0"/>
              <a:t>Adapt</a:t>
            </a:r>
          </a:p>
          <a:p>
            <a:pPr algn="l"/>
            <a:r>
              <a:rPr lang="en-US" sz="1200" b="1" dirty="0"/>
              <a:t>	</a:t>
            </a:r>
            <a:r>
              <a:rPr lang="en-US" sz="1200" dirty="0"/>
              <a:t>remix, transform, and build upon</a:t>
            </a:r>
          </a:p>
          <a:p>
            <a:pPr algn="l"/>
            <a:r>
              <a:rPr lang="en-US" sz="1200" dirty="0"/>
              <a:t>	the material for any purpose, even</a:t>
            </a:r>
          </a:p>
          <a:p>
            <a:pPr algn="l"/>
            <a:r>
              <a:rPr lang="en-US" sz="1200" dirty="0"/>
              <a:t>	commercially.</a:t>
            </a:r>
          </a:p>
          <a:p>
            <a:pPr algn="l"/>
            <a:endParaRPr lang="en-US" sz="1200" dirty="0"/>
          </a:p>
          <a:p>
            <a:pPr algn="l"/>
            <a:r>
              <a:rPr lang="en-US" sz="1200" dirty="0"/>
              <a:t>You must give </a:t>
            </a:r>
            <a:r>
              <a:rPr lang="en-US" sz="1200" b="1" dirty="0"/>
              <a:t>appropriate credit</a:t>
            </a:r>
            <a:r>
              <a:rPr lang="en-US" sz="1200" dirty="0"/>
              <a:t>, provide</a:t>
            </a:r>
          </a:p>
          <a:p>
            <a:pPr algn="l"/>
            <a:r>
              <a:rPr lang="en-US" sz="1200" dirty="0"/>
              <a:t>a link to the license, and indicate if</a:t>
            </a:r>
          </a:p>
          <a:p>
            <a:pPr algn="l"/>
            <a:r>
              <a:rPr lang="en-US" sz="1200" dirty="0"/>
              <a:t>changes were made. You may do so in</a:t>
            </a:r>
          </a:p>
          <a:p>
            <a:pPr algn="l"/>
            <a:r>
              <a:rPr lang="en-US" sz="1200" dirty="0"/>
              <a:t>any reasonable manner, but not in any</a:t>
            </a:r>
          </a:p>
          <a:p>
            <a:pPr algn="l"/>
            <a:r>
              <a:rPr lang="en-US" sz="1200" dirty="0"/>
              <a:t>way that suggests the licensor endorses</a:t>
            </a:r>
          </a:p>
          <a:p>
            <a:pPr algn="l"/>
            <a:r>
              <a:rPr lang="en-US" sz="1200" dirty="0"/>
              <a:t>you or your use.</a:t>
            </a:r>
          </a:p>
        </p:txBody>
      </p:sp>
    </p:spTree>
    <p:extLst>
      <p:ext uri="{BB962C8B-B14F-4D97-AF65-F5344CB8AC3E}">
        <p14:creationId xmlns:p14="http://schemas.microsoft.com/office/powerpoint/2010/main" val="980305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1008000"/>
            <a:ext cx="4104000" cy="4071600"/>
          </a:xfrm>
          <a:solidFill>
            <a:schemeClr val="bg2"/>
          </a:solidFill>
          <a:ln w="15875">
            <a:solidFill>
              <a:schemeClr val="accent2"/>
            </a:solidFill>
            <a:miter lim="800000"/>
          </a:ln>
        </p:spPr>
        <p:txBody>
          <a:bodyPr lIns="108000" tIns="108000" rIns="108000" bIns="108000"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63E3913-63B4-9E47-9F65-0F987C2BCE6E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45758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D8E5E00-E6EC-C744-9171-536CB6EC69D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680002" y="1008000"/>
            <a:ext cx="4104000" cy="4071600"/>
          </a:xfrm>
          <a:solidFill>
            <a:schemeClr val="bg2"/>
          </a:solidFill>
          <a:ln w="15875">
            <a:solidFill>
              <a:schemeClr val="accent2"/>
            </a:solidFill>
            <a:miter lim="800000"/>
          </a:ln>
        </p:spPr>
        <p:txBody>
          <a:bodyPr lIns="108000" tIns="108000" rIns="108000" bIns="108000"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12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7026E5-41FD-1E46-8C23-2B8DB2A51B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45758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784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B35208-EA6F-8B4A-A07B-820525C98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9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9999" y="4359600"/>
            <a:ext cx="5774469" cy="720000"/>
          </a:xfrm>
        </p:spPr>
        <p:txBody>
          <a:bodyPr>
            <a:noAutofit/>
          </a:bodyPr>
          <a:lstStyle>
            <a:lvl1pPr marL="0" indent="0" algn="l">
              <a:buClr>
                <a:schemeClr val="tx1"/>
              </a:buClr>
              <a:buFont typeface="+mj-lt"/>
              <a:buNone/>
              <a:defRPr sz="2400" b="1"/>
            </a:lvl1pPr>
            <a:lvl2pPr marL="685800" indent="-342900" algn="ctr">
              <a:buClr>
                <a:schemeClr val="tx1"/>
              </a:buClr>
              <a:buFont typeface="+mj-lt"/>
              <a:buAutoNum type="arabicPeriod"/>
              <a:defRPr sz="18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lvl="0"/>
            <a:r>
              <a:rPr lang="en-US" dirty="0"/>
              <a:t>Short summarizing or engaging text</a:t>
            </a:r>
          </a:p>
        </p:txBody>
      </p:sp>
      <p:sp>
        <p:nvSpPr>
          <p:cNvPr id="16" name="Slide Number Placeholder 15" hidden="1">
            <a:extLst>
              <a:ext uri="{FF2B5EF4-FFF2-40B4-BE49-F238E27FC236}">
                <a16:creationId xmlns:a16="http://schemas.microsoft.com/office/drawing/2014/main" id="{4AE3E3AD-1296-8D48-AFA8-764EA91DE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A50A599-BBE0-7141-B5B5-23DA5ED35F4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0000" y="1008000"/>
            <a:ext cx="5774470" cy="3240000"/>
          </a:xfr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08000" tIns="108000" rIns="108000" bIns="108000"/>
          <a:lstStyle>
            <a:lvl1pPr marL="0" indent="0">
              <a:buNone/>
              <a:defRPr sz="1800"/>
            </a:lvl1pPr>
          </a:lstStyle>
          <a:p>
            <a:r>
              <a:rPr lang="en-US" dirty="0"/>
              <a:t>Image with key message or point to discuss</a:t>
            </a:r>
          </a:p>
        </p:txBody>
      </p:sp>
    </p:spTree>
    <p:extLst>
      <p:ext uri="{BB962C8B-B14F-4D97-AF65-F5344CB8AC3E}">
        <p14:creationId xmlns:p14="http://schemas.microsoft.com/office/powerpoint/2010/main" val="1906473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list or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584000"/>
            <a:ext cx="5400000" cy="720000"/>
          </a:xfrm>
        </p:spPr>
        <p:txBody>
          <a:bodyPr tIns="0" rIns="0" anchor="b" anchorCtr="0">
            <a:normAutofit/>
          </a:bodyPr>
          <a:lstStyle>
            <a:lvl1pPr algn="l">
              <a:defRPr sz="2600"/>
            </a:lvl1pPr>
          </a:lstStyle>
          <a:p>
            <a:r>
              <a:rPr lang="en-GB" dirty="0"/>
              <a:t>Divider slide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94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list or Agend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BD56F7F-AF67-A049-85EA-CB88A58028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1584000"/>
            <a:ext cx="5400000" cy="720000"/>
          </a:xfrm>
        </p:spPr>
        <p:txBody>
          <a:bodyPr/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Divider slide black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83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584000"/>
            <a:ext cx="4320000" cy="720000"/>
          </a:xfrm>
        </p:spPr>
        <p:txBody>
          <a:bodyPr tIns="0" rIns="0" anchor="b">
            <a:normAutofit/>
          </a:bodyPr>
          <a:lstStyle>
            <a:lvl1pPr algn="l">
              <a:defRPr sz="2600"/>
            </a:lvl1pPr>
          </a:lstStyle>
          <a:p>
            <a:r>
              <a:rPr lang="en-GB" dirty="0"/>
              <a:t>Agenda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4AE3E3AD-1296-8D48-AFA8-764EA91DE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Agenda">
            <a:extLst>
              <a:ext uri="{FF2B5EF4-FFF2-40B4-BE49-F238E27FC236}">
                <a16:creationId xmlns:a16="http://schemas.microsoft.com/office/drawing/2014/main" id="{27C2714F-8722-2B4A-B0DF-939CDC022D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2426400"/>
            <a:ext cx="4320000" cy="2649537"/>
          </a:xfrm>
        </p:spPr>
        <p:txBody>
          <a:bodyPr>
            <a:noAutofit/>
          </a:bodyPr>
          <a:lstStyle>
            <a:lvl1pPr marL="288000" indent="-2880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tx2"/>
                </a:solidFill>
              </a:defRPr>
            </a:lvl1pPr>
            <a:lvl2pPr marL="288000" indent="-2880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  <a:defRPr sz="1800" b="1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Agenda point</a:t>
            </a:r>
          </a:p>
          <a:p>
            <a:pPr lvl="1"/>
            <a:r>
              <a:rPr lang="en-US" dirty="0"/>
              <a:t>Agenda point highlighted</a:t>
            </a:r>
          </a:p>
        </p:txBody>
      </p:sp>
    </p:spTree>
    <p:extLst>
      <p:ext uri="{BB962C8B-B14F-4D97-AF65-F5344CB8AC3E}">
        <p14:creationId xmlns:p14="http://schemas.microsoft.com/office/powerpoint/2010/main" val="184880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+ Ti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584000"/>
            <a:ext cx="5400000" cy="720000"/>
          </a:xfrm>
        </p:spPr>
        <p:txBody>
          <a:bodyPr tIns="0" rIns="0" anchor="b">
            <a:normAutofit/>
          </a:bodyPr>
          <a:lstStyle>
            <a:lvl1pPr algn="l">
              <a:defRPr sz="2600"/>
            </a:lvl1pPr>
          </a:lstStyle>
          <a:p>
            <a:r>
              <a:rPr lang="en-GB" dirty="0"/>
              <a:t>Agenda + Timing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6C1EC-AB07-F94A-9F69-EA2C58DD8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Agenda">
            <a:extLst>
              <a:ext uri="{FF2B5EF4-FFF2-40B4-BE49-F238E27FC236}">
                <a16:creationId xmlns:a16="http://schemas.microsoft.com/office/drawing/2014/main" id="{7434CDEC-8F5C-7843-B6A0-2E657F60A2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0901" y="2427288"/>
            <a:ext cx="4103687" cy="2649537"/>
          </a:xfrm>
        </p:spPr>
        <p:txBody>
          <a:bodyPr>
            <a:noAutofit/>
          </a:bodyPr>
          <a:lstStyle>
            <a:lvl1pPr marL="288000" indent="-2880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  <a:defRPr sz="1800"/>
            </a:lvl1pPr>
            <a:lvl2pPr marL="288000" indent="-2880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  <a:defRPr sz="1800" b="1"/>
            </a:lvl2pPr>
          </a:lstStyle>
          <a:p>
            <a:pPr lvl="0"/>
            <a:r>
              <a:rPr lang="en-US" dirty="0"/>
              <a:t>Agenda point</a:t>
            </a:r>
          </a:p>
          <a:p>
            <a:pPr lvl="1"/>
            <a:r>
              <a:rPr lang="en-US" dirty="0"/>
              <a:t>Agenda point highlighted</a:t>
            </a:r>
          </a:p>
        </p:txBody>
      </p:sp>
      <p:sp>
        <p:nvSpPr>
          <p:cNvPr id="19" name="Timing">
            <a:extLst>
              <a:ext uri="{FF2B5EF4-FFF2-40B4-BE49-F238E27FC236}">
                <a16:creationId xmlns:a16="http://schemas.microsoft.com/office/drawing/2014/main" id="{F09CFB1E-8125-5448-8C55-3F12FED985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000" y="2427288"/>
            <a:ext cx="2813050" cy="2649537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FontTx/>
              <a:buNone/>
              <a:defRPr sz="1800"/>
            </a:lvl1pPr>
            <a:lvl2pPr marL="0" indent="0">
              <a:spcBef>
                <a:spcPts val="600"/>
              </a:spcBef>
              <a:buFontTx/>
              <a:buNone/>
              <a:defRPr sz="1800" b="1"/>
            </a:lvl2pPr>
          </a:lstStyle>
          <a:p>
            <a:pPr lvl="0"/>
            <a:r>
              <a:rPr lang="en-US" dirty="0"/>
              <a:t>Agenda point – timing</a:t>
            </a:r>
          </a:p>
          <a:p>
            <a:pPr lvl="1"/>
            <a:r>
              <a:rPr lang="en-US" dirty="0"/>
              <a:t>Agenda point – timing highlighted</a:t>
            </a:r>
          </a:p>
        </p:txBody>
      </p:sp>
    </p:spTree>
    <p:extLst>
      <p:ext uri="{BB962C8B-B14F-4D97-AF65-F5344CB8AC3E}">
        <p14:creationId xmlns:p14="http://schemas.microsoft.com/office/powerpoint/2010/main" val="713322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08000"/>
            <a:ext cx="8427600" cy="407160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190F6BE-B997-544B-B3F8-9CB926CB716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45758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7719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0"/>
            <a:ext cx="8427600" cy="720000"/>
          </a:xfrm>
        </p:spPr>
        <p:txBody>
          <a:bodyPr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296000"/>
            <a:ext cx="8427600" cy="378000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DB905E-E99C-3641-BF4C-1FCE98B495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756000"/>
            <a:ext cx="8427600" cy="503999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latin typeface="+mj-lt"/>
              </a:defRPr>
            </a:lvl1pPr>
            <a:lvl2pPr marL="288000" indent="0">
              <a:buNone/>
              <a:defRPr/>
            </a:lvl2pPr>
            <a:lvl3pPr marL="648000" indent="0">
              <a:buNone/>
              <a:defRPr/>
            </a:lvl3pPr>
            <a:lvl4pPr marL="1008000" indent="0">
              <a:buNone/>
              <a:defRPr/>
            </a:lvl4pPr>
            <a:lvl5pPr marL="13680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E7B9EB-9A61-0344-BAAB-3DD2BFAC6769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72775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26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08000"/>
            <a:ext cx="5727600" cy="407160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12D9B9-BC77-E04E-9798-9AC08D04042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45758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439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1008000"/>
            <a:ext cx="4104000" cy="4071600"/>
          </a:xfrm>
          <a:noFill/>
          <a:ln w="15875">
            <a:noFill/>
            <a:miter lim="800000"/>
          </a:ln>
        </p:spPr>
        <p:txBody>
          <a:bodyPr lIns="108000" tIns="108000" rIns="108000" bIns="108000"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D33183B-9109-6A4A-A84B-1A6D9B35B88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45758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3FDD8A6-1400-CC46-ACBE-D9738F539B9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680000" y="1008000"/>
            <a:ext cx="4104000" cy="4071600"/>
          </a:xfrm>
          <a:noFill/>
          <a:ln w="15875">
            <a:noFill/>
            <a:miter lim="800000"/>
          </a:ln>
        </p:spPr>
        <p:txBody>
          <a:bodyPr lIns="108000" tIns="108000" rIns="108000" bIns="108000">
            <a:noAutofit/>
          </a:bodyPr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54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creativecommons.org/licenses/by/4.0/" TargetMode="Externa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knime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www.knime.com/form/material-download-registration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0"/>
            <a:ext cx="8427600" cy="972000"/>
          </a:xfrm>
          <a:prstGeom prst="rect">
            <a:avLst/>
          </a:prstGeom>
        </p:spPr>
        <p:txBody>
          <a:bodyPr vert="horz" lIns="0" tIns="360000" rIns="360000" bIns="0" rtlCol="0" anchor="t" anchorCtr="0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008000"/>
            <a:ext cx="8427600" cy="406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000" y="4824000"/>
            <a:ext cx="4320000" cy="25199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r>
              <a:rPr lang="de-DE"/>
              <a:t>20 June 2020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EDE9514-A4D4-9646-A412-E848C2A0D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4536000"/>
            <a:ext cx="4320000" cy="25199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84000" y="5427000"/>
            <a:ext cx="576000" cy="28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220B6647-BD7A-7942-B66E-0DFF9B72D92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8E3F6F9-5ADB-1242-AB90-C0A00C0C735C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420422"/>
            <a:ext cx="9144000" cy="6578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A5EA6A8-FFAC-4C45-AB50-F16E9F8C2536}"/>
              </a:ext>
            </a:extLst>
          </p:cNvPr>
          <p:cNvSpPr txBox="1"/>
          <p:nvPr userDrawn="1"/>
        </p:nvSpPr>
        <p:spPr>
          <a:xfrm>
            <a:off x="5771643" y="5386334"/>
            <a:ext cx="3438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These slides are a derivative of </a:t>
            </a:r>
            <a:r>
              <a:rPr lang="en-US" sz="900" dirty="0">
                <a:hlinkClick r:id="rId15"/>
              </a:rPr>
              <a:t>KNIME Course Material</a:t>
            </a:r>
            <a:r>
              <a:rPr lang="en-US" sz="900" dirty="0"/>
              <a:t> of </a:t>
            </a:r>
            <a:r>
              <a:rPr lang="en-US" sz="900" dirty="0">
                <a:hlinkClick r:id="rId16"/>
              </a:rPr>
              <a:t>KNIME AG</a:t>
            </a:r>
            <a:r>
              <a:rPr lang="en-US" sz="900" dirty="0"/>
              <a:t> used under </a:t>
            </a:r>
            <a:r>
              <a:rPr lang="en-US" sz="900" dirty="0">
                <a:hlinkClick r:id="rId17"/>
              </a:rPr>
              <a:t>CC BY 4.0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5274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6858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Wingdings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6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2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0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6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628000" indent="-180000" algn="l" defTabSz="6858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>
          <p15:clr>
            <a:srgbClr val="2B94B1"/>
          </p15:clr>
        </p15:guide>
        <p15:guide id="2" pos="158">
          <p15:clr>
            <a:srgbClr val="2B94B1"/>
          </p15:clr>
        </p15:guide>
        <p15:guide id="3" orient="horz" pos="634">
          <p15:clr>
            <a:srgbClr val="2B94B1"/>
          </p15:clr>
        </p15:guide>
        <p15:guide id="4" pos="5602">
          <p15:clr>
            <a:srgbClr val="2B94B1"/>
          </p15:clr>
        </p15:guide>
        <p15:guide id="5" pos="5534">
          <p15:clr>
            <a:srgbClr val="2B94B1"/>
          </p15:clr>
        </p15:guide>
        <p15:guide id="8" orient="horz" pos="3198">
          <p15:clr>
            <a:srgbClr val="2B94B1"/>
          </p15:clr>
        </p15:guide>
        <p15:guide id="9" orient="horz" pos="3420">
          <p15:clr>
            <a:srgbClr val="2B94B1"/>
          </p15:clr>
        </p15:guide>
        <p15:guide id="10" pos="3833">
          <p15:clr>
            <a:srgbClr val="2B94B1"/>
          </p15:clr>
        </p15:guide>
        <p15:guide id="11" pos="2812">
          <p15:clr>
            <a:srgbClr val="2B94B1"/>
          </p15:clr>
        </p15:guide>
        <p15:guide id="12" pos="4721">
          <p15:clr>
            <a:srgbClr val="2B94B1"/>
          </p15:clr>
        </p15:guide>
        <p15:guide id="13" pos="2948">
          <p15:clr>
            <a:srgbClr val="2B94B1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www.knime.com/educators-allianc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knime.com/educators-alliance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hyperlink" Target="https://hub.knime.com/" TargetMode="Externa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hub.knime.com/-/spaces/-/latest/~8HwhURN_OH6yh37q/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knime.com/cheat-sheets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hyperlink" Target="https://www.knime.com/knimepress" TargetMode="External"/><Relationship Id="rId2" Type="http://schemas.microsoft.com/office/2018/10/relationships/comments" Target="../comments/modernComment_439_EE3ADD8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hyperlink" Target="https://www.knime.com/knime-self-paced-courses" TargetMode="Externa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nime.com/downloads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1E7808DD-D00F-6437-92A5-8139776E1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Educators Alliance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B2D1EC-97C9-E68E-237B-8170F0BCE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CB9158-2084-794A-8B55-4FE8EF9231DF}"/>
              </a:ext>
            </a:extLst>
          </p:cNvPr>
          <p:cNvGrpSpPr/>
          <p:nvPr/>
        </p:nvGrpSpPr>
        <p:grpSpPr>
          <a:xfrm>
            <a:off x="345319" y="1153241"/>
            <a:ext cx="8453362" cy="2806942"/>
            <a:chOff x="345319" y="1835951"/>
            <a:chExt cx="8453362" cy="280694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E9B0F73-6106-5238-5A4A-81D686471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319" y="1835951"/>
              <a:ext cx="2016000" cy="2016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81BB7E9-C502-89B3-1992-B6CBB4A22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1106" y="1840523"/>
              <a:ext cx="2016000" cy="2016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DF99B21-DDCF-B87F-0D76-7A9BF030E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36893" y="1835951"/>
              <a:ext cx="2016000" cy="20160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266DB15-2D20-1F1D-E70B-801D6F58B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82681" y="1835951"/>
              <a:ext cx="2016000" cy="2016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49614F0-2AD0-5D6F-DDE4-3DA5D3252972}"/>
                </a:ext>
              </a:extLst>
            </p:cNvPr>
            <p:cNvSpPr txBox="1"/>
            <p:nvPr/>
          </p:nvSpPr>
          <p:spPr>
            <a:xfrm>
              <a:off x="2491105" y="3809230"/>
              <a:ext cx="2015999" cy="833663"/>
            </a:xfrm>
            <a:prstGeom prst="rect">
              <a:avLst/>
            </a:prstGeom>
            <a:noFill/>
            <a:ln w="15875">
              <a:noFill/>
            </a:ln>
          </p:spPr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141750" indent="-141750">
                <a:buClr>
                  <a:srgbClr val="FF660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Materials</a:t>
              </a:r>
            </a:p>
            <a:p>
              <a:pPr marL="141750" indent="-141750">
                <a:buClr>
                  <a:srgbClr val="FF660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Books</a:t>
              </a:r>
            </a:p>
            <a:p>
              <a:pPr marL="141750" indent="-141750">
                <a:buClr>
                  <a:srgbClr val="FF660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Exams</a:t>
              </a:r>
            </a:p>
            <a:p>
              <a:pPr marL="141750" indent="-141750">
                <a:buClr>
                  <a:srgbClr val="FF660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…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73DEA4-6C8E-6D9B-2B97-01C7F21D787F}"/>
                </a:ext>
              </a:extLst>
            </p:cNvPr>
            <p:cNvSpPr txBox="1"/>
            <p:nvPr/>
          </p:nvSpPr>
          <p:spPr>
            <a:xfrm>
              <a:off x="4630049" y="3809230"/>
              <a:ext cx="2015999" cy="833663"/>
            </a:xfrm>
            <a:prstGeom prst="rect">
              <a:avLst/>
            </a:prstGeom>
            <a:noFill/>
            <a:ln w="15875">
              <a:noFill/>
            </a:ln>
          </p:spPr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141750" indent="-141750">
                <a:buClr>
                  <a:srgbClr val="04A1D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Challenges</a:t>
              </a:r>
            </a:p>
            <a:p>
              <a:pPr marL="141750" indent="-141750">
                <a:buClr>
                  <a:srgbClr val="04A1D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Hackathons</a:t>
              </a:r>
            </a:p>
            <a:p>
              <a:pPr marL="141750" indent="-141750">
                <a:buClr>
                  <a:srgbClr val="04A1D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Study groups</a:t>
              </a:r>
            </a:p>
            <a:p>
              <a:pPr marL="141750" indent="-141750">
                <a:buClr>
                  <a:srgbClr val="04A1D0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…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BB501A-FD11-71E3-D153-AAD0304581A8}"/>
                </a:ext>
              </a:extLst>
            </p:cNvPr>
            <p:cNvSpPr txBox="1"/>
            <p:nvPr/>
          </p:nvSpPr>
          <p:spPr>
            <a:xfrm>
              <a:off x="6780641" y="3809230"/>
              <a:ext cx="2015999" cy="833663"/>
            </a:xfrm>
            <a:prstGeom prst="rect">
              <a:avLst/>
            </a:prstGeom>
            <a:noFill/>
            <a:ln w="15875">
              <a:noFill/>
            </a:ln>
          </p:spPr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141750" indent="-141750">
                <a:buClr>
                  <a:srgbClr val="B7BBBD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Solutions</a:t>
              </a:r>
            </a:p>
            <a:p>
              <a:pPr marL="141750" indent="-141750">
                <a:buClr>
                  <a:srgbClr val="B7BBBD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Articles</a:t>
              </a:r>
            </a:p>
            <a:p>
              <a:pPr marL="141750" indent="-141750">
                <a:buClr>
                  <a:srgbClr val="B7BBBD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Extensions</a:t>
              </a:r>
            </a:p>
            <a:p>
              <a:pPr marL="141750" indent="-141750">
                <a:buClr>
                  <a:srgbClr val="B7BBBD"/>
                </a:buClr>
                <a:buSzPct val="120000"/>
                <a:buFont typeface="Wingdings" pitchFamily="2" charset="2"/>
                <a:buChar char="§"/>
              </a:pPr>
              <a:r>
                <a:rPr lang="en-US" sz="1000" dirty="0">
                  <a:cs typeface="Arial"/>
                </a:rPr>
                <a:t>…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4BA5EAB-29DD-D59E-8598-723573EAFB91}"/>
              </a:ext>
            </a:extLst>
          </p:cNvPr>
          <p:cNvGrpSpPr/>
          <p:nvPr/>
        </p:nvGrpSpPr>
        <p:grpSpPr>
          <a:xfrm>
            <a:off x="2543295" y="4360643"/>
            <a:ext cx="4057410" cy="821555"/>
            <a:chOff x="2361320" y="4315818"/>
            <a:chExt cx="4057410" cy="821555"/>
          </a:xfrm>
        </p:grpSpPr>
        <p:sp>
          <p:nvSpPr>
            <p:cNvPr id="2" name="Rounded Rectangle 1">
              <a:hlinkClick r:id="rId6"/>
              <a:extLst>
                <a:ext uri="{FF2B5EF4-FFF2-40B4-BE49-F238E27FC236}">
                  <a16:creationId xmlns:a16="http://schemas.microsoft.com/office/drawing/2014/main" id="{3EE8A630-75BE-8D93-A33A-F6E335CCBA8A}"/>
                </a:ext>
              </a:extLst>
            </p:cNvPr>
            <p:cNvSpPr/>
            <p:nvPr/>
          </p:nvSpPr>
          <p:spPr>
            <a:xfrm>
              <a:off x="2361320" y="4315818"/>
              <a:ext cx="4057410" cy="49877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Join for more teaching materials!</a:t>
              </a:r>
              <a:endParaRPr lang="en-US" dirty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2E2E370-277B-9F0F-E8E1-3F238A92B576}"/>
                </a:ext>
              </a:extLst>
            </p:cNvPr>
            <p:cNvSpPr txBox="1"/>
            <p:nvPr/>
          </p:nvSpPr>
          <p:spPr>
            <a:xfrm>
              <a:off x="3042370" y="4765375"/>
              <a:ext cx="2695311" cy="371998"/>
            </a:xfrm>
            <a:prstGeom prst="rect">
              <a:avLst/>
            </a:prstGeom>
            <a:noFill/>
            <a:ln w="15875">
              <a:noFill/>
            </a:ln>
          </p:spPr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04A1D0"/>
                </a:buClr>
                <a:buSzPct val="120000"/>
              </a:pPr>
              <a:r>
                <a:rPr lang="en-US" sz="1000" dirty="0">
                  <a:solidFill>
                    <a:schemeClr val="accent3"/>
                  </a:solidFill>
                  <a:cs typeface="Arial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https://www.knime.com/educators-alliance</a:t>
              </a:r>
              <a:endParaRPr lang="en-US" sz="1000" dirty="0">
                <a:solidFill>
                  <a:schemeClr val="accent3"/>
                </a:solidFill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9494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KNIME Workspace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workspace is the </a:t>
            </a:r>
            <a:r>
              <a:rPr lang="en-US" b="1" dirty="0"/>
              <a:t>folder/directory </a:t>
            </a:r>
            <a:r>
              <a:rPr lang="en-US" dirty="0"/>
              <a:t>in which workflows (and potentially data files) are stored for the current session.</a:t>
            </a:r>
          </a:p>
          <a:p>
            <a:r>
              <a:rPr lang="en-US" dirty="0"/>
              <a:t>Workspaces are portable (just like KNIME Analytics Platform)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" t="362" r="522" b="-1"/>
          <a:stretch/>
        </p:blipFill>
        <p:spPr>
          <a:xfrm>
            <a:off x="1805286" y="2330989"/>
            <a:ext cx="5533427" cy="2376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5944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3F7D5DE-16EA-4F9F-ADB2-F6388E107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95" y="981482"/>
            <a:ext cx="7849210" cy="425165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233" y="4417674"/>
            <a:ext cx="619125" cy="71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707" y="3937620"/>
            <a:ext cx="619125" cy="71438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C5B47727-62FC-9D4B-A16D-9381BD9AB70D}"/>
              </a:ext>
            </a:extLst>
          </p:cNvPr>
          <p:cNvSpPr/>
          <p:nvPr/>
        </p:nvSpPr>
        <p:spPr>
          <a:xfrm>
            <a:off x="1403532" y="1777380"/>
            <a:ext cx="1147300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KNIME Explorer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A0A0C857-3814-5344-B75B-4B5D975FC05B}"/>
              </a:ext>
            </a:extLst>
          </p:cNvPr>
          <p:cNvSpPr/>
          <p:nvPr/>
        </p:nvSpPr>
        <p:spPr>
          <a:xfrm>
            <a:off x="1356650" y="2694755"/>
            <a:ext cx="1194182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Workflow Coach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6761008D-728C-A04B-A9AE-293CECC4AE0F}"/>
              </a:ext>
            </a:extLst>
          </p:cNvPr>
          <p:cNvSpPr/>
          <p:nvPr/>
        </p:nvSpPr>
        <p:spPr>
          <a:xfrm>
            <a:off x="1356650" y="3963946"/>
            <a:ext cx="1194182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 err="1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Node</a:t>
            </a: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Repository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1368057F-CA58-2E40-B2DB-51CEA7058FD4}"/>
              </a:ext>
            </a:extLst>
          </p:cNvPr>
          <p:cNvSpPr/>
          <p:nvPr/>
        </p:nvSpPr>
        <p:spPr>
          <a:xfrm>
            <a:off x="4799229" y="3261565"/>
            <a:ext cx="1194182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Workflow Editor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C2AD0DA-121A-AB48-B2FC-EEA53246B9AF}"/>
              </a:ext>
            </a:extLst>
          </p:cNvPr>
          <p:cNvSpPr/>
          <p:nvPr/>
        </p:nvSpPr>
        <p:spPr>
          <a:xfrm>
            <a:off x="3057051" y="4789105"/>
            <a:ext cx="1194182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4C7BACC8-FF3C-6249-9826-378703108B0C}"/>
              </a:ext>
            </a:extLst>
          </p:cNvPr>
          <p:cNvSpPr/>
          <p:nvPr/>
        </p:nvSpPr>
        <p:spPr>
          <a:xfrm>
            <a:off x="5690390" y="4453191"/>
            <a:ext cx="1600968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 err="1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Console</a:t>
            </a: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de-DE" sz="1100" err="1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Node</a:t>
            </a: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Monitor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D1CDE25B-8718-EC44-B8D8-949C23132A75}"/>
              </a:ext>
            </a:extLst>
          </p:cNvPr>
          <p:cNvSpPr/>
          <p:nvPr/>
        </p:nvSpPr>
        <p:spPr>
          <a:xfrm>
            <a:off x="6855408" y="2059475"/>
            <a:ext cx="1265184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 err="1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Node</a:t>
            </a:r>
            <a:r>
              <a:rPr lang="de-DE" sz="110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Description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655A85D2-FDEA-7F41-8F21-A560492AD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en-US"/>
              <a:t>The KNIME Analytics </a:t>
            </a:r>
            <a:r>
              <a:rPr lang="de-CH" altLang="en-US" err="1"/>
              <a:t>Platform</a:t>
            </a:r>
            <a:r>
              <a:rPr lang="de-CH" altLang="en-US"/>
              <a:t> </a:t>
            </a:r>
            <a:r>
              <a:rPr lang="de-CH" altLang="en-US" err="1"/>
              <a:t>Workbench</a:t>
            </a:r>
            <a:endParaRPr lang="en-US" altLang="en-US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545CEBB-1D0C-3C4E-8C69-99627FD4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11</a:t>
            </a:fld>
            <a:endParaRPr lang="en-US"/>
          </a:p>
        </p:txBody>
      </p:sp>
      <p:sp>
        <p:nvSpPr>
          <p:cNvPr id="18" name="Rounded Rectangle 26">
            <a:extLst>
              <a:ext uri="{FF2B5EF4-FFF2-40B4-BE49-F238E27FC236}">
                <a16:creationId xmlns:a16="http://schemas.microsoft.com/office/drawing/2014/main" id="{A78685A5-81D3-411D-9C5E-198979224BEB}"/>
              </a:ext>
            </a:extLst>
          </p:cNvPr>
          <p:cNvSpPr/>
          <p:nvPr/>
        </p:nvSpPr>
        <p:spPr>
          <a:xfrm>
            <a:off x="6644398" y="3842381"/>
            <a:ext cx="1600967" cy="2429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de-DE" sz="1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/>
              </a:rPr>
              <a:t>KNIME </a:t>
            </a:r>
            <a:r>
              <a:rPr lang="de-DE" sz="110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/>
              </a:rPr>
              <a:t>Community </a:t>
            </a:r>
            <a:r>
              <a:rPr lang="de-DE" sz="1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/>
              </a:rPr>
              <a:t>Hub</a:t>
            </a:r>
          </a:p>
        </p:txBody>
      </p:sp>
    </p:spTree>
    <p:extLst>
      <p:ext uri="{BB962C8B-B14F-4D97-AF65-F5344CB8AC3E}">
        <p14:creationId xmlns:p14="http://schemas.microsoft.com/office/powerpoint/2010/main" val="3573436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Workflow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" indent="0" algn="ctr">
              <a:buNone/>
            </a:pPr>
            <a:r>
              <a:rPr lang="en-GB" sz="1800" dirty="0"/>
              <a:t>A workflow is a pipeline of nodes, each configurable to perform a specific task.</a:t>
            </a:r>
            <a:br>
              <a:rPr lang="en-GB" sz="1800" dirty="0"/>
            </a:br>
            <a:r>
              <a:rPr lang="en-GB" sz="1800" dirty="0"/>
              <a:t>The data flow through nodes from left to right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9" y="1909257"/>
            <a:ext cx="7289781" cy="3023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3049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KNIME Explorer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6149EBB-6933-C348-B003-23204A3EA8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0000" y="972000"/>
            <a:ext cx="4104000" cy="4071600"/>
          </a:xfrm>
          <a:noFill/>
          <a:ln>
            <a:noFill/>
          </a:ln>
        </p:spPr>
        <p:txBody>
          <a:bodyPr>
            <a:normAutofit fontScale="92500" lnSpcReduction="20000"/>
          </a:bodyPr>
          <a:lstStyle/>
          <a:p>
            <a:r>
              <a:rPr lang="en-US" dirty="0"/>
              <a:t>In LOCAL you can access your own workflow projects.</a:t>
            </a:r>
          </a:p>
          <a:p>
            <a:r>
              <a:rPr lang="en-US" dirty="0"/>
              <a:t>Other mountpoints allow you to connect to</a:t>
            </a:r>
          </a:p>
          <a:p>
            <a:pPr lvl="1"/>
            <a:r>
              <a:rPr lang="en-US" dirty="0"/>
              <a:t>EXAMPLE Server</a:t>
            </a:r>
          </a:p>
          <a:p>
            <a:pPr lvl="1"/>
            <a:r>
              <a:rPr lang="en-US" dirty="0"/>
              <a:t>KNIME Hub</a:t>
            </a:r>
          </a:p>
          <a:p>
            <a:pPr lvl="1"/>
            <a:r>
              <a:rPr lang="en-US" dirty="0"/>
              <a:t>KNIME Server</a:t>
            </a:r>
          </a:p>
          <a:p>
            <a:r>
              <a:rPr lang="en-US" dirty="0"/>
              <a:t>The Explorer toolbar on the top has a search box and buttons to</a:t>
            </a:r>
          </a:p>
          <a:p>
            <a:pPr lvl="1"/>
            <a:r>
              <a:rPr lang="en-US" dirty="0"/>
              <a:t>select the workflow displayed in the active editor</a:t>
            </a:r>
          </a:p>
          <a:p>
            <a:pPr lvl="1"/>
            <a:r>
              <a:rPr lang="en-US" dirty="0"/>
              <a:t>refresh the view</a:t>
            </a:r>
          </a:p>
          <a:p>
            <a:r>
              <a:rPr lang="en-US" dirty="0"/>
              <a:t>The KNIME Explorer can contain 4 types of content:</a:t>
            </a:r>
          </a:p>
          <a:p>
            <a:pPr lvl="1"/>
            <a:r>
              <a:rPr lang="en-US" dirty="0"/>
              <a:t>Workflows</a:t>
            </a:r>
          </a:p>
          <a:p>
            <a:pPr lvl="1"/>
            <a:r>
              <a:rPr lang="en-US" dirty="0"/>
              <a:t>Workflow groups</a:t>
            </a:r>
          </a:p>
          <a:p>
            <a:pPr lvl="1"/>
            <a:r>
              <a:rPr lang="en-US" dirty="0"/>
              <a:t>Data files</a:t>
            </a:r>
          </a:p>
          <a:p>
            <a:pPr lvl="1"/>
            <a:r>
              <a:rPr lang="en-US" dirty="0"/>
              <a:t>Shared Components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0366B538-FEC3-C241-8C48-F0422C8BA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13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83F8DCC-F75D-804C-B700-AE422C41466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58666" y="972000"/>
            <a:ext cx="4104000" cy="4071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80" y="3120789"/>
            <a:ext cx="304800" cy="292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05" y="3412889"/>
            <a:ext cx="292100" cy="292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B1A155-455D-4E3A-A612-64EC8FD372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400" y="1002882"/>
            <a:ext cx="4108532" cy="29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83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new workflow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" indent="0" algn="ctr">
              <a:buNone/>
            </a:pPr>
            <a:r>
              <a:rPr lang="en-GB" sz="1600" dirty="0"/>
              <a:t>Click anywhere on the KNIME Explorer </a:t>
            </a:r>
            <a:r>
              <a:rPr lang="en-US" sz="1600" dirty="0"/>
              <a:t>to create a new workflow or workflow group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78" y="1562115"/>
            <a:ext cx="2177869" cy="35649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425" y="1991300"/>
            <a:ext cx="3135086" cy="2418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rved Down Arrow 7"/>
          <p:cNvSpPr/>
          <p:nvPr/>
        </p:nvSpPr>
        <p:spPr>
          <a:xfrm>
            <a:off x="2690336" y="1524992"/>
            <a:ext cx="1792224" cy="585216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15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and Exporting Workflows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777" y="2731535"/>
            <a:ext cx="3282037" cy="2223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87" b="20078"/>
          <a:stretch/>
        </p:blipFill>
        <p:spPr>
          <a:xfrm>
            <a:off x="3182970" y="1090427"/>
            <a:ext cx="2235264" cy="3511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65" y="2575831"/>
            <a:ext cx="2702078" cy="2379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847252" y="1800738"/>
            <a:ext cx="2936748" cy="7386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Right-click on a workflow or workflow group to export the selected workflow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008" y="1635430"/>
            <a:ext cx="2936748" cy="49244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Right-click anywhere in KNIME Explorer to import a workflow</a:t>
            </a:r>
          </a:p>
        </p:txBody>
      </p:sp>
      <p:sp>
        <p:nvSpPr>
          <p:cNvPr id="8" name="Curved Down Arrow 7"/>
          <p:cNvSpPr/>
          <p:nvPr/>
        </p:nvSpPr>
        <p:spPr>
          <a:xfrm flipH="1">
            <a:off x="2696174" y="2170070"/>
            <a:ext cx="1259986" cy="397111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Down Arrow 13"/>
          <p:cNvSpPr/>
          <p:nvPr/>
        </p:nvSpPr>
        <p:spPr>
          <a:xfrm>
            <a:off x="5058282" y="2264201"/>
            <a:ext cx="1253915" cy="452965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632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Node Repository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9F37C9-F8D2-834A-B287-71F8C420A3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/>
              <a:t>The Node Repository lists all KNIME nodes </a:t>
            </a:r>
          </a:p>
          <a:p>
            <a:endParaRPr lang="en-US"/>
          </a:p>
          <a:p>
            <a:r>
              <a:rPr lang="en-US"/>
              <a:t>The search box has 2 modes</a:t>
            </a:r>
          </a:p>
          <a:p>
            <a:pPr lvl="1"/>
            <a:r>
              <a:rPr lang="en-US"/>
              <a:t>Standard Search – exact match of node name</a:t>
            </a:r>
          </a:p>
          <a:p>
            <a:pPr lvl="1"/>
            <a:r>
              <a:rPr lang="en-US"/>
              <a:t>Fuzzy Search – finds the most similar node name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23C41E8-942E-6143-B03E-3DF3A8B68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16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D79F7-2C52-F581-BB26-4C96615BA690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354" y="984712"/>
            <a:ext cx="1788384" cy="2366001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9241" y="1589674"/>
            <a:ext cx="1782832" cy="2366001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918" y="2572162"/>
            <a:ext cx="1788386" cy="2371555"/>
          </a:xfrm>
          <a:prstGeom prst="rect">
            <a:avLst/>
          </a:prstGeom>
        </p:spPr>
      </p:pic>
      <p:pic>
        <p:nvPicPr>
          <p:cNvPr id="13" name="Bild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505" y="2898573"/>
            <a:ext cx="241424" cy="241424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505" y="2383903"/>
            <a:ext cx="241424" cy="24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29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Description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/>
              <a:t>The Description window gives information about:</a:t>
            </a:r>
          </a:p>
          <a:p>
            <a:pPr lvl="1"/>
            <a:r>
              <a:rPr lang="en-US"/>
              <a:t>Node Functionality </a:t>
            </a:r>
          </a:p>
          <a:p>
            <a:pPr lvl="1"/>
            <a:r>
              <a:rPr lang="en-US"/>
              <a:t>Input &amp; Output </a:t>
            </a:r>
          </a:p>
          <a:p>
            <a:pPr lvl="1"/>
            <a:r>
              <a:rPr lang="en-US"/>
              <a:t>Node Settings</a:t>
            </a:r>
          </a:p>
          <a:p>
            <a:pPr lvl="1"/>
            <a:r>
              <a:rPr lang="en-US"/>
              <a:t>Ports</a:t>
            </a:r>
          </a:p>
          <a:p>
            <a:pPr lvl="1"/>
            <a:r>
              <a:rPr lang="en-US"/>
              <a:t>References to literature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F2E9CAD0-9160-1F47-9B67-5F3EAAF93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17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C806C4-20BD-F2C8-31C9-BD37D71C9DAA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83A822-4BC0-4105-8541-40C72655C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064" y="1040278"/>
            <a:ext cx="3486395" cy="407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74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Workflow Description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/>
              <a:t>When selecting the workflow, the Description window gives information about the workflow’s: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Description</a:t>
            </a:r>
          </a:p>
          <a:p>
            <a:pPr lvl="1"/>
            <a:r>
              <a:rPr lang="en-US"/>
              <a:t>Associated Tags and Links</a:t>
            </a:r>
          </a:p>
          <a:p>
            <a:pPr lvl="1"/>
            <a:r>
              <a:rPr lang="en-US"/>
              <a:t>Creation Date</a:t>
            </a:r>
          </a:p>
          <a:p>
            <a:pPr lvl="1"/>
            <a:r>
              <a:rPr lang="en-US"/>
              <a:t>Author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74605F57-C79E-4E47-A054-DB529017A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18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DBA1A-D9E6-F000-BB2F-68887D7C939A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927CA4-1402-4241-BF4F-5DD5BFFA2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417" y="1008000"/>
            <a:ext cx="3610042" cy="407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583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8A6A2-583D-1E46-B65F-AFCEB1CAD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en-US"/>
              <a:t>Workflow Coach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E51B09-9F14-2F44-B883-E1AAB575E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Node recommendation engine</a:t>
            </a:r>
          </a:p>
          <a:p>
            <a:pPr lvl="1"/>
            <a:r>
              <a:rPr lang="en-US"/>
              <a:t>Gives hints about which node to use next in the workflow</a:t>
            </a:r>
          </a:p>
          <a:p>
            <a:pPr lvl="1"/>
            <a:r>
              <a:rPr lang="en-US"/>
              <a:t>Based on KNIME communities' usage statistics</a:t>
            </a:r>
          </a:p>
          <a:p>
            <a:pPr lvl="1"/>
            <a:r>
              <a:rPr lang="en-US"/>
              <a:t>Based on your own KNIME workflows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43D7C9D0-7ED8-A840-B374-A495C32A4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19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23A56A-1D24-E548-B4C7-760254007831}"/>
              </a:ext>
            </a:extLst>
          </p:cNvPr>
          <p:cNvGrpSpPr/>
          <p:nvPr/>
        </p:nvGrpSpPr>
        <p:grpSpPr>
          <a:xfrm>
            <a:off x="1593871" y="2569468"/>
            <a:ext cx="5951576" cy="2171695"/>
            <a:chOff x="1577576" y="2929514"/>
            <a:chExt cx="5951576" cy="217169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C45EABC-0054-FB46-B9A7-DA50D1D3E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77576" y="2943778"/>
              <a:ext cx="5951576" cy="2157431"/>
            </a:xfrm>
            <a:prstGeom prst="rect">
              <a:avLst/>
            </a:prstGeom>
          </p:spPr>
        </p:pic>
        <p:sp>
          <p:nvSpPr>
            <p:cNvPr id="7" name="Arrow: Curved Down 22">
              <a:extLst>
                <a:ext uri="{FF2B5EF4-FFF2-40B4-BE49-F238E27FC236}">
                  <a16:creationId xmlns:a16="http://schemas.microsoft.com/office/drawing/2014/main" id="{C3808A41-1DFB-7A4D-8FD7-DEF7E7B75E9D}"/>
                </a:ext>
              </a:extLst>
            </p:cNvPr>
            <p:cNvSpPr/>
            <p:nvPr/>
          </p:nvSpPr>
          <p:spPr>
            <a:xfrm>
              <a:off x="2762043" y="2929514"/>
              <a:ext cx="3848552" cy="582198"/>
            </a:xfrm>
            <a:prstGeom prst="curvedDownArrow">
              <a:avLst>
                <a:gd name="adj1" fmla="val 13928"/>
                <a:gd name="adj2" fmla="val 54269"/>
                <a:gd name="adj3" fmla="val 30624"/>
              </a:avLst>
            </a:prstGeom>
            <a:solidFill>
              <a:schemeClr val="accent1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solidFill>
                  <a:schemeClr val="tx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367E70F-2DDA-B343-8363-5B4786FA8FD8}"/>
                </a:ext>
              </a:extLst>
            </p:cNvPr>
            <p:cNvSpPr/>
            <p:nvPr/>
          </p:nvSpPr>
          <p:spPr>
            <a:xfrm>
              <a:off x="2465086" y="3783171"/>
              <a:ext cx="237072" cy="239325"/>
            </a:xfrm>
            <a:prstGeom prst="ellipse">
              <a:avLst/>
            </a:prstGeom>
            <a:noFill/>
            <a:ln w="317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8" name="Arrow: Up 12">
              <a:extLst>
                <a:ext uri="{FF2B5EF4-FFF2-40B4-BE49-F238E27FC236}">
                  <a16:creationId xmlns:a16="http://schemas.microsoft.com/office/drawing/2014/main" id="{833EB3BA-85BB-1642-98B6-496557DE142E}"/>
                </a:ext>
              </a:extLst>
            </p:cNvPr>
            <p:cNvSpPr/>
            <p:nvPr/>
          </p:nvSpPr>
          <p:spPr>
            <a:xfrm rot="19733780" flipH="1">
              <a:off x="2566650" y="3917802"/>
              <a:ext cx="309274" cy="451215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</p:grpSp>
    </p:spTree>
    <p:extLst>
      <p:ext uri="{BB962C8B-B14F-4D97-AF65-F5344CB8AC3E}">
        <p14:creationId xmlns:p14="http://schemas.microsoft.com/office/powerpoint/2010/main" val="1254076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A96E5-E69F-0C4D-8D5E-75BD7C8240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Brief Introduction to</a:t>
            </a:r>
            <a:br>
              <a:rPr lang="en-US" dirty="0"/>
            </a:br>
            <a:r>
              <a:rPr lang="en-US" dirty="0"/>
              <a:t>KNIME Analytics Platform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63328F-08BE-944E-A41A-7E667D3913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5CDC6-5981-F642-9403-3B320DCC5E3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A6F9ED-C7B7-3C45-9571-EE85047E02A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90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Console and Other Views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414F6D-22E7-B445-A2F6-CD281CC24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/>
              <a:t>Console view prints out error and warning messages about what is going on under the hood</a:t>
            </a:r>
          </a:p>
          <a:p>
            <a:endParaRPr lang="en-US"/>
          </a:p>
          <a:p>
            <a:r>
              <a:rPr lang="en-US"/>
              <a:t>Click on View and select Other… to add different views</a:t>
            </a:r>
          </a:p>
          <a:p>
            <a:pPr lvl="1"/>
            <a:r>
              <a:rPr lang="de-DE"/>
              <a:t>N</a:t>
            </a:r>
            <a:r>
              <a:rPr lang="en-US"/>
              <a:t>ode Monitor, Licenses, etc.</a:t>
            </a:r>
          </a:p>
          <a:p>
            <a:endParaRPr lang="de-DE"/>
          </a:p>
          <a:p>
            <a:endParaRPr lang="en-US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AE168808-7BF1-8F49-B5C8-E122B035D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20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29E435-FF4F-73FE-989B-F9EF1D2C3E52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2953" y="889665"/>
            <a:ext cx="4104000" cy="1264755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159" y="2296970"/>
            <a:ext cx="1959794" cy="26642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81BB5F-5F18-4165-8AFE-20D6120BED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2953" y="2296970"/>
            <a:ext cx="1737375" cy="182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06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More on Nodes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4613" y="5491163"/>
            <a:ext cx="179387" cy="239712"/>
          </a:xfrm>
        </p:spPr>
        <p:txBody>
          <a:bodyPr/>
          <a:lstStyle/>
          <a:p>
            <a:fld id="{15C29056-5AFA-7949-831A-3EC086771171}" type="slidenum">
              <a:rPr lang="de-DE" smtClean="0"/>
              <a:pPr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6882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More on Nodes</a:t>
            </a:r>
            <a:r>
              <a:rPr lang="en-DE" dirty="0"/>
              <a:t>…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Nodes are the basic processing units of a workflow</a:t>
            </a:r>
          </a:p>
          <a:p>
            <a:r>
              <a:rPr lang="en-US" dirty="0"/>
              <a:t>Each node has a number of input and/or output ports</a:t>
            </a:r>
          </a:p>
          <a:p>
            <a:r>
              <a:rPr lang="en-US" dirty="0"/>
              <a:t>Data is transferred over a connection from an out-port to the in-port(s) of other nodes</a:t>
            </a:r>
            <a:endParaRPr lang="en-GB" dirty="0"/>
          </a:p>
          <a:p>
            <a:r>
              <a:rPr lang="en-GB" dirty="0"/>
              <a:t>Under each node, a traffic light shows its status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FD1C736-B6DB-F36E-BBB7-FA06BCEEB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28" y="3164578"/>
            <a:ext cx="7592144" cy="15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01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Port Types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pipeline of such nodes makes a </a:t>
            </a:r>
            <a:r>
              <a:rPr lang="en-US" b="1" dirty="0"/>
              <a:t>workflow</a:t>
            </a:r>
          </a:p>
          <a:p>
            <a:r>
              <a:rPr lang="en-US" dirty="0"/>
              <a:t>The result of the node’s operation on the data is provided at the out-port to successor nodes</a:t>
            </a:r>
          </a:p>
          <a:p>
            <a:r>
              <a:rPr lang="en-GB" dirty="0"/>
              <a:t>Only port of the same type can be connected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23</a:t>
            </a:fld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994EB7-2C96-6974-E484-BDD5E2DEB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629" y="2425452"/>
            <a:ext cx="5966021" cy="2534470"/>
          </a:xfrm>
          <a:prstGeom prst="rect">
            <a:avLst/>
          </a:prstGeom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4FD63D8C-5ECA-EE9D-7178-92FC71438DE9}"/>
              </a:ext>
            </a:extLst>
          </p:cNvPr>
          <p:cNvSpPr/>
          <p:nvPr/>
        </p:nvSpPr>
        <p:spPr>
          <a:xfrm>
            <a:off x="3131840" y="4778051"/>
            <a:ext cx="722983" cy="279279"/>
          </a:xfrm>
          <a:prstGeom prst="wedgeRoundRectCallout">
            <a:avLst>
              <a:gd name="adj1" fmla="val -86599"/>
              <a:gd name="adj2" fmla="val -140577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</a:schemeClr>
                </a:solidFill>
              </a:rPr>
              <a:t>Data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D7E7E419-F1A1-A3D9-7C60-383A82DDD610}"/>
              </a:ext>
            </a:extLst>
          </p:cNvPr>
          <p:cNvSpPr/>
          <p:nvPr/>
        </p:nvSpPr>
        <p:spPr>
          <a:xfrm>
            <a:off x="5436096" y="3463157"/>
            <a:ext cx="663273" cy="229783"/>
          </a:xfrm>
          <a:prstGeom prst="wedgeRoundRectCallout">
            <a:avLst>
              <a:gd name="adj1" fmla="val -67225"/>
              <a:gd name="adj2" fmla="val -118587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</a:schemeClr>
                </a:solidFill>
              </a:rPr>
              <a:t>Image</a:t>
            </a:r>
          </a:p>
        </p:txBody>
      </p:sp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A0FF43F1-8F5B-8A92-E817-931951F165A5}"/>
              </a:ext>
            </a:extLst>
          </p:cNvPr>
          <p:cNvSpPr/>
          <p:nvPr/>
        </p:nvSpPr>
        <p:spPr>
          <a:xfrm>
            <a:off x="6342927" y="4724400"/>
            <a:ext cx="1325417" cy="279279"/>
          </a:xfrm>
          <a:prstGeom prst="wedgeRoundRectCallout">
            <a:avLst>
              <a:gd name="adj1" fmla="val -47394"/>
              <a:gd name="adj2" fmla="val -205024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</a:schemeClr>
                </a:solidFill>
              </a:rPr>
              <a:t>DB Connection</a:t>
            </a:r>
          </a:p>
        </p:txBody>
      </p:sp>
      <p:sp>
        <p:nvSpPr>
          <p:cNvPr id="17" name="Rounded Rectangular Callout 16">
            <a:extLst>
              <a:ext uri="{FF2B5EF4-FFF2-40B4-BE49-F238E27FC236}">
                <a16:creationId xmlns:a16="http://schemas.microsoft.com/office/drawing/2014/main" id="{4B926A2F-B33B-FE09-1CCC-E15861BA7730}"/>
              </a:ext>
            </a:extLst>
          </p:cNvPr>
          <p:cNvSpPr/>
          <p:nvPr/>
        </p:nvSpPr>
        <p:spPr>
          <a:xfrm>
            <a:off x="7789607" y="4709933"/>
            <a:ext cx="876730" cy="279278"/>
          </a:xfrm>
          <a:prstGeom prst="wedgeRoundRectCallout">
            <a:avLst>
              <a:gd name="adj1" fmla="val -76656"/>
              <a:gd name="adj2" fmla="val -1930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</a:schemeClr>
                </a:solidFill>
              </a:rPr>
              <a:t>DB Data</a:t>
            </a:r>
          </a:p>
        </p:txBody>
      </p:sp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58B98F1C-9D7F-0980-FE73-3CEE5A16487D}"/>
              </a:ext>
            </a:extLst>
          </p:cNvPr>
          <p:cNvSpPr/>
          <p:nvPr/>
        </p:nvSpPr>
        <p:spPr>
          <a:xfrm>
            <a:off x="3635896" y="2849880"/>
            <a:ext cx="792088" cy="239698"/>
          </a:xfrm>
          <a:prstGeom prst="wedgeRoundRectCallout">
            <a:avLst>
              <a:gd name="adj1" fmla="val 92441"/>
              <a:gd name="adj2" fmla="val 123736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</a:schemeClr>
                </a:solidFill>
              </a:rPr>
              <a:t>Model</a:t>
            </a:r>
          </a:p>
        </p:txBody>
      </p:sp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F3C4A89F-2718-5176-C776-378D81048DD3}"/>
              </a:ext>
            </a:extLst>
          </p:cNvPr>
          <p:cNvSpPr/>
          <p:nvPr/>
        </p:nvSpPr>
        <p:spPr>
          <a:xfrm>
            <a:off x="6999027" y="3119291"/>
            <a:ext cx="1195849" cy="290605"/>
          </a:xfrm>
          <a:prstGeom prst="wedgeRoundRectCallout">
            <a:avLst>
              <a:gd name="adj1" fmla="val -89186"/>
              <a:gd name="adj2" fmla="val -65543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</a:schemeClr>
                </a:solidFill>
              </a:rPr>
              <a:t>Flow Variable</a:t>
            </a:r>
          </a:p>
        </p:txBody>
      </p:sp>
    </p:spTree>
    <p:extLst>
      <p:ext uri="{BB962C8B-B14F-4D97-AF65-F5344CB8AC3E}">
        <p14:creationId xmlns:p14="http://schemas.microsoft.com/office/powerpoint/2010/main" val="14109163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Node Configuration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nodes require configuration</a:t>
            </a:r>
          </a:p>
          <a:p>
            <a:r>
              <a:rPr lang="en-US" dirty="0"/>
              <a:t>To access a node configuration window:</a:t>
            </a:r>
          </a:p>
          <a:p>
            <a:pPr lvl="1"/>
            <a:r>
              <a:rPr lang="en-US" dirty="0"/>
              <a:t>Double-click the node</a:t>
            </a:r>
          </a:p>
          <a:p>
            <a:pPr marL="266700" lvl="1" indent="0">
              <a:buNone/>
            </a:pPr>
            <a:r>
              <a:rPr lang="en-US" dirty="0"/>
              <a:t>OR</a:t>
            </a:r>
          </a:p>
          <a:p>
            <a:pPr lvl="1"/>
            <a:r>
              <a:rPr lang="en-US" dirty="0"/>
              <a:t>Right-click &gt; Configure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24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775" y="1810932"/>
            <a:ext cx="2487211" cy="3365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199" y="2269468"/>
            <a:ext cx="3091145" cy="281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urved Down Arrow 10"/>
          <p:cNvSpPr/>
          <p:nvPr/>
        </p:nvSpPr>
        <p:spPr>
          <a:xfrm>
            <a:off x="5031378" y="1642452"/>
            <a:ext cx="1792224" cy="585216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24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Node Execution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Right-click node</a:t>
            </a:r>
          </a:p>
          <a:p>
            <a:r>
              <a:rPr lang="en-US" sz="1800" dirty="0"/>
              <a:t>Select Execute in context menu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25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592" y="2186304"/>
            <a:ext cx="515549" cy="6376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7677" y="3124294"/>
            <a:ext cx="541049" cy="6335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6485" y="4095828"/>
            <a:ext cx="523435" cy="6397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558" y="1827349"/>
            <a:ext cx="2519081" cy="338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>
          <a:xfrm>
            <a:off x="4011615" y="2152760"/>
            <a:ext cx="3903059" cy="704740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If execution is successful, status shows green light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11613" y="3124294"/>
            <a:ext cx="3903059" cy="704740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If execution produces warnings, status show yellow triangle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011615" y="4095828"/>
            <a:ext cx="3903059" cy="704740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If execution encounters errors, status shows a red X</a:t>
            </a:r>
          </a:p>
        </p:txBody>
      </p:sp>
    </p:spTree>
    <p:extLst>
      <p:ext uri="{BB962C8B-B14F-4D97-AF65-F5344CB8AC3E}">
        <p14:creationId xmlns:p14="http://schemas.microsoft.com/office/powerpoint/2010/main" val="4652704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Node Views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AA4F37-9174-8148-B745-516D89BE1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7218788" y="2207416"/>
            <a:ext cx="1496750" cy="355310"/>
          </a:xfrm>
          <a:prstGeom prst="wedgeRoundRectCallout">
            <a:avLst>
              <a:gd name="adj1" fmla="val -78761"/>
              <a:gd name="adj2" fmla="val -41912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 View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3504151" y="4890145"/>
            <a:ext cx="1235745" cy="355310"/>
          </a:xfrm>
          <a:prstGeom prst="wedgeRoundRectCallout">
            <a:avLst>
              <a:gd name="adj1" fmla="val 73881"/>
              <a:gd name="adj2" fmla="val -40441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View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46" y="885790"/>
            <a:ext cx="2738294" cy="43142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874" y="863227"/>
            <a:ext cx="2743130" cy="2025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788" y="3135491"/>
            <a:ext cx="2780529" cy="1906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8" name="Straight Connector 17"/>
          <p:cNvCxnSpPr>
            <a:stCxn id="15" idx="6"/>
            <a:endCxn id="13" idx="1"/>
          </p:cNvCxnSpPr>
          <p:nvPr/>
        </p:nvCxnSpPr>
        <p:spPr>
          <a:xfrm flipV="1">
            <a:off x="2586937" y="1876160"/>
            <a:ext cx="1460937" cy="13975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16" idx="6"/>
            <a:endCxn id="14" idx="1"/>
          </p:cNvCxnSpPr>
          <p:nvPr/>
        </p:nvCxnSpPr>
        <p:spPr>
          <a:xfrm flipV="1">
            <a:off x="2582071" y="4088658"/>
            <a:ext cx="2558717" cy="9381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841739" y="3135491"/>
            <a:ext cx="1745198" cy="276527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36873" y="4888542"/>
            <a:ext cx="1745198" cy="276527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41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Frequently Used Nodes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27</a:t>
            </a:fld>
            <a:endParaRPr lang="de-DE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456" y="3284985"/>
            <a:ext cx="736016" cy="7773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761" y="3004253"/>
            <a:ext cx="602579" cy="79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708" y="3078658"/>
            <a:ext cx="722465" cy="7947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7694" y="3873370"/>
            <a:ext cx="531021" cy="67282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0941" y="1005227"/>
            <a:ext cx="555101" cy="61747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6309" y="1687132"/>
            <a:ext cx="668272" cy="63258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7651" y="1692430"/>
            <a:ext cx="675896" cy="6592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5508" y="3834334"/>
            <a:ext cx="842233" cy="6946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727005" y="1473752"/>
            <a:ext cx="588735" cy="650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573334" y="1483690"/>
            <a:ext cx="536588" cy="6395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26589" y="1497947"/>
            <a:ext cx="978987" cy="621944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462388" y="1325612"/>
            <a:ext cx="2815893" cy="1193758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Readers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69981" y="1363470"/>
            <a:ext cx="562966" cy="740745"/>
          </a:xfrm>
          <a:prstGeom prst="rect">
            <a:avLst/>
          </a:prstGeom>
        </p:spPr>
      </p:pic>
      <p:sp>
        <p:nvSpPr>
          <p:cNvPr id="29" name="Rounded Rectangle 28"/>
          <p:cNvSpPr/>
          <p:nvPr/>
        </p:nvSpPr>
        <p:spPr>
          <a:xfrm>
            <a:off x="3881592" y="1325612"/>
            <a:ext cx="1566309" cy="1156045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GroupBy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880880" y="3244814"/>
            <a:ext cx="1566309" cy="1284209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Partitioning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462388" y="3284985"/>
            <a:ext cx="2815893" cy="1172705"/>
            <a:chOff x="462388" y="3356318"/>
            <a:chExt cx="2815893" cy="1172705"/>
          </a:xfrm>
        </p:grpSpPr>
        <p:sp>
          <p:nvSpPr>
            <p:cNvPr id="35" name="Rounded Rectangle 34"/>
            <p:cNvSpPr/>
            <p:nvPr/>
          </p:nvSpPr>
          <p:spPr>
            <a:xfrm>
              <a:off x="462388" y="3356318"/>
              <a:ext cx="2815893" cy="1172705"/>
            </a:xfrm>
            <a:prstGeom prst="roundRect">
              <a:avLst/>
            </a:prstGeom>
            <a:noFill/>
            <a:ln w="19050">
              <a:solidFill>
                <a:srgbClr val="92AE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Filters</a:t>
              </a: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913" y="3465033"/>
              <a:ext cx="567273" cy="681399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840" y="3498172"/>
              <a:ext cx="685346" cy="63753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4378" y="3378525"/>
              <a:ext cx="721767" cy="767907"/>
            </a:xfrm>
            <a:prstGeom prst="rect">
              <a:avLst/>
            </a:prstGeom>
          </p:spPr>
        </p:pic>
      </p:grpSp>
      <p:sp>
        <p:nvSpPr>
          <p:cNvPr id="43" name="Rounded Rectangle 42"/>
          <p:cNvSpPr/>
          <p:nvPr/>
        </p:nvSpPr>
        <p:spPr>
          <a:xfrm>
            <a:off x="5993239" y="940527"/>
            <a:ext cx="2294818" cy="1907176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Writers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5993239" y="3054495"/>
            <a:ext cx="2294818" cy="1972092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GB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Learners/Predictors</a:t>
            </a:r>
            <a:endParaRPr lang="en-US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Diagram, shape&#10;&#10;Description automatically generated">
            <a:extLst>
              <a:ext uri="{FF2B5EF4-FFF2-40B4-BE49-F238E27FC236}">
                <a16:creationId xmlns:a16="http://schemas.microsoft.com/office/drawing/2014/main" id="{C45DCE59-E4CE-7CDF-08A4-F22F9169C8C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47651" y="960356"/>
            <a:ext cx="611676" cy="69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76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Tidy up workflows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/>
              <a:t>Workflow can easily become complex and difficult to understand</a:t>
            </a:r>
            <a:endParaRPr lang="en-US" sz="1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28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044" y="1684369"/>
            <a:ext cx="5901912" cy="3313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9768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Metanodes</a:t>
            </a:r>
            <a:r>
              <a:rPr lang="en-GB" dirty="0"/>
              <a:t> and Components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4613" y="5491163"/>
            <a:ext cx="179387" cy="239712"/>
          </a:xfrm>
        </p:spPr>
        <p:txBody>
          <a:bodyPr/>
          <a:lstStyle/>
          <a:p>
            <a:fld id="{15C29056-5AFA-7949-831A-3EC086771171}" type="slidenum">
              <a:rPr lang="de-DE" smtClean="0"/>
              <a:pPr/>
              <a:t>29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2069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847F0-663D-44A0-8114-30D48F54E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Content of this lesson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0CB6A-498A-4C6B-AB7E-33EF5D112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Download and Install</a:t>
            </a:r>
          </a:p>
          <a:p>
            <a:r>
              <a:rPr lang="de-DE" dirty="0"/>
              <a:t>The Workbench</a:t>
            </a:r>
          </a:p>
          <a:p>
            <a:r>
              <a:rPr lang="de-DE" dirty="0"/>
              <a:t>More on Nodes</a:t>
            </a:r>
          </a:p>
          <a:p>
            <a:r>
              <a:rPr lang="de-DE" dirty="0"/>
              <a:t>Metanodes and Components</a:t>
            </a:r>
          </a:p>
          <a:p>
            <a:r>
              <a:rPr lang="de-DE" dirty="0"/>
              <a:t>KNIME Community Hub</a:t>
            </a:r>
          </a:p>
          <a:p>
            <a:r>
              <a:rPr lang="de-DE" dirty="0"/>
              <a:t>Building your first „Hello World“ Workflow</a:t>
            </a:r>
          </a:p>
          <a:p>
            <a:endParaRPr lang="de-DE" dirty="0"/>
          </a:p>
          <a:p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3DE6A7-5BA1-48B4-8446-36CC20CE8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430794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Tidy up workflows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 err="1"/>
              <a:t>Metanodes</a:t>
            </a:r>
            <a:r>
              <a:rPr lang="en-GB" sz="1600" dirty="0"/>
              <a:t> and components can help tidying up, encapsulating nodes performing common operations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30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231" y="1953735"/>
            <a:ext cx="4666610" cy="2881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00" y="2830199"/>
            <a:ext cx="2315273" cy="1299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Striped Right Arrow 8"/>
          <p:cNvSpPr/>
          <p:nvPr/>
        </p:nvSpPr>
        <p:spPr>
          <a:xfrm>
            <a:off x="2792464" y="3197893"/>
            <a:ext cx="950976" cy="564315"/>
          </a:xfrm>
          <a:prstGeom prst="striped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5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" indent="0">
              <a:buNone/>
            </a:pPr>
            <a:r>
              <a:rPr lang="en-GB" dirty="0"/>
              <a:t>Steps to build a component or a </a:t>
            </a:r>
            <a:r>
              <a:rPr lang="en-GB" dirty="0" err="1"/>
              <a:t>metanode</a:t>
            </a:r>
            <a:endParaRPr lang="en-GB" dirty="0"/>
          </a:p>
          <a:p>
            <a:pPr lvl="1"/>
            <a:r>
              <a:rPr lang="en-GB" dirty="0"/>
              <a:t>Select related nodes that you want to group</a:t>
            </a:r>
          </a:p>
          <a:p>
            <a:pPr lvl="1"/>
            <a:r>
              <a:rPr lang="en-GB" dirty="0"/>
              <a:t>Right click</a:t>
            </a:r>
          </a:p>
          <a:p>
            <a:pPr lvl="1"/>
            <a:r>
              <a:rPr lang="en-GB" dirty="0"/>
              <a:t>Select </a:t>
            </a:r>
            <a:r>
              <a:rPr lang="en-GB" i="1" dirty="0"/>
              <a:t>Create component</a:t>
            </a:r>
            <a:r>
              <a:rPr lang="en-DE" i="1" dirty="0"/>
              <a:t>…</a:t>
            </a:r>
            <a:r>
              <a:rPr lang="en-GB" i="1" dirty="0"/>
              <a:t> </a:t>
            </a:r>
            <a:r>
              <a:rPr lang="en-GB" dirty="0"/>
              <a:t>or </a:t>
            </a:r>
            <a:r>
              <a:rPr lang="en-GB" i="1" dirty="0"/>
              <a:t>Create </a:t>
            </a:r>
            <a:r>
              <a:rPr lang="en-GB" i="1" dirty="0" err="1"/>
              <a:t>Metanode</a:t>
            </a:r>
            <a:r>
              <a:rPr lang="en-DE" i="1" dirty="0"/>
              <a:t>…</a:t>
            </a:r>
            <a:endParaRPr lang="en-GB" i="1" dirty="0"/>
          </a:p>
          <a:p>
            <a:pPr lvl="1"/>
            <a:r>
              <a:rPr lang="en-GB" dirty="0"/>
              <a:t>Give it a name</a:t>
            </a:r>
          </a:p>
          <a:p>
            <a:pPr marL="6350" indent="0">
              <a:buNone/>
            </a:pPr>
            <a:endParaRPr lang="en-GB" dirty="0"/>
          </a:p>
          <a:p>
            <a:pPr marL="6350" indent="0">
              <a:buNone/>
            </a:pPr>
            <a:r>
              <a:rPr lang="en-GB" b="1" dirty="0"/>
              <a:t>Components</a:t>
            </a:r>
            <a:r>
              <a:rPr lang="en-GB" dirty="0"/>
              <a:t> have more sophisticated features:</a:t>
            </a:r>
          </a:p>
          <a:p>
            <a:pPr lvl="1"/>
            <a:r>
              <a:rPr lang="en-GB" dirty="0"/>
              <a:t>Encapsulate flow variables, i.e. the parameters only live inside the component</a:t>
            </a:r>
          </a:p>
          <a:p>
            <a:pPr lvl="1"/>
            <a:r>
              <a:rPr lang="en-GB" dirty="0"/>
              <a:t>Provide a </a:t>
            </a:r>
            <a:r>
              <a:rPr lang="en-GB" b="1" dirty="0"/>
              <a:t>configuration window</a:t>
            </a:r>
            <a:r>
              <a:rPr lang="en-GB" dirty="0"/>
              <a:t>: variables and parameters within the component can be edited by Right Click -&gt; Configure</a:t>
            </a:r>
            <a:r>
              <a:rPr lang="en-DE" dirty="0"/>
              <a:t>…</a:t>
            </a:r>
            <a:endParaRPr lang="en-GB" dirty="0"/>
          </a:p>
          <a:p>
            <a:pPr lvl="1"/>
            <a:r>
              <a:rPr lang="en-GB" dirty="0"/>
              <a:t>Build a </a:t>
            </a:r>
            <a:r>
              <a:rPr lang="en-GB" b="1" dirty="0"/>
              <a:t>composite view</a:t>
            </a:r>
            <a:r>
              <a:rPr lang="en-GB" dirty="0"/>
              <a:t>: Visualization inside the component can be grouped in a dashboard</a:t>
            </a:r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31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389" y="1114240"/>
            <a:ext cx="2750475" cy="3238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96341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Submenu Component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Right click on the Component and select Setup</a:t>
            </a:r>
            <a:r>
              <a:rPr lang="en-DE" dirty="0"/>
              <a:t>…</a:t>
            </a:r>
            <a:r>
              <a:rPr lang="en-GB" dirty="0"/>
              <a:t> from the submenu Component to access further customization settings, such as the component name and the ports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32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00" y="2642772"/>
            <a:ext cx="3417114" cy="2260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51" y="2052161"/>
            <a:ext cx="3308348" cy="3063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Curved Down Arrow 7"/>
          <p:cNvSpPr/>
          <p:nvPr/>
        </p:nvSpPr>
        <p:spPr>
          <a:xfrm>
            <a:off x="3531962" y="1979847"/>
            <a:ext cx="1792224" cy="585216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563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Inside a component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B6B3CB-B84B-0E4E-8154-2D66CD28D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33</a:t>
            </a:fld>
            <a:endParaRPr lang="de-DE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73" y="1187859"/>
            <a:ext cx="3045354" cy="2955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4135875" y="1344965"/>
            <a:ext cx="4838656" cy="2453316"/>
            <a:chOff x="3915403" y="1157100"/>
            <a:chExt cx="4838656" cy="245331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7948" y="1157100"/>
              <a:ext cx="4533566" cy="24533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Oval 8"/>
            <p:cNvSpPr/>
            <p:nvPr/>
          </p:nvSpPr>
          <p:spPr>
            <a:xfrm>
              <a:off x="3915403" y="2784633"/>
              <a:ext cx="1053432" cy="697849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7700627" y="2838105"/>
              <a:ext cx="1053432" cy="697849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ounded Rectangular Callout 13"/>
          <p:cNvSpPr/>
          <p:nvPr/>
        </p:nvSpPr>
        <p:spPr>
          <a:xfrm>
            <a:off x="5568939" y="4013095"/>
            <a:ext cx="2157236" cy="1102505"/>
          </a:xfrm>
          <a:prstGeom prst="wedgeRoundRectCallout">
            <a:avLst>
              <a:gd name="adj1" fmla="val -48963"/>
              <a:gd name="adj2" fmla="val 26481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lvl="0" algn="ctr" defTabSz="685800">
              <a:spcBef>
                <a:spcPts val="750"/>
              </a:spcBef>
              <a:buClr>
                <a:srgbClr val="92AEBC"/>
              </a:buClr>
            </a:pPr>
            <a:r>
              <a:rPr lang="en-US" sz="14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Shortcut:</a:t>
            </a:r>
          </a:p>
          <a:p>
            <a:pPr marL="6350" lvl="0" algn="ctr" defTabSz="685800">
              <a:spcBef>
                <a:spcPts val="750"/>
              </a:spcBef>
              <a:buClr>
                <a:srgbClr val="92AEBC"/>
              </a:buClr>
            </a:pPr>
            <a:r>
              <a:rPr lang="en-US" sz="1400" b="1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Ctrl + double click</a:t>
            </a:r>
            <a:r>
              <a:rPr lang="en-US" sz="14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component to open its content</a:t>
            </a:r>
          </a:p>
        </p:txBody>
      </p:sp>
    </p:spTree>
    <p:extLst>
      <p:ext uri="{BB962C8B-B14F-4D97-AF65-F5344CB8AC3E}">
        <p14:creationId xmlns:p14="http://schemas.microsoft.com/office/powerpoint/2010/main" val="32384531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Configuration Window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Components can be configurable</a:t>
            </a:r>
          </a:p>
          <a:p>
            <a:r>
              <a:rPr lang="en-GB" dirty="0"/>
              <a:t>From the configuration window (Right click -&gt; Configure</a:t>
            </a:r>
            <a:r>
              <a:rPr lang="en-DE" dirty="0"/>
              <a:t>…</a:t>
            </a:r>
            <a:r>
              <a:rPr lang="en-GB" dirty="0"/>
              <a:t>) the user can enter some parameters</a:t>
            </a:r>
          </a:p>
          <a:p>
            <a:r>
              <a:rPr lang="en-GB" dirty="0"/>
              <a:t>The entered parameters change the behaviour of the nodes inside the component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0AE5B58-4D18-3343-98F9-A072E1969163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951" y="1635468"/>
            <a:ext cx="3401917" cy="2685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8412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Composite View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1793FB-73E0-B441-AA6C-927BEC865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79120"/>
            <a:ext cx="8427600" cy="4071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35</a:t>
            </a:fld>
            <a:endParaRPr lang="de-DE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953" y="864248"/>
            <a:ext cx="3038271" cy="4326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996" y="3275853"/>
            <a:ext cx="2481904" cy="1984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971" y="883460"/>
            <a:ext cx="2332174" cy="20900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131067" y="1327118"/>
            <a:ext cx="2240380" cy="938561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lvl="0" algn="ctr" defTabSz="685800">
              <a:spcBef>
                <a:spcPts val="750"/>
              </a:spcBef>
              <a:buClr>
                <a:srgbClr val="92AEBC"/>
              </a:buClr>
            </a:pPr>
            <a:r>
              <a:rPr lang="en-US" sz="12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visualization nodes within the component can be organized to build an interactive composite view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92394" y="4812227"/>
            <a:ext cx="2351314" cy="210387"/>
            <a:chOff x="592394" y="4741107"/>
            <a:chExt cx="2351314" cy="210387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5"/>
            <a:srcRect l="39717" t="-1602" b="-1"/>
            <a:stretch/>
          </p:blipFill>
          <p:spPr>
            <a:xfrm>
              <a:off x="592394" y="4776571"/>
              <a:ext cx="2351314" cy="1497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Oval 16"/>
            <p:cNvSpPr/>
            <p:nvPr/>
          </p:nvSpPr>
          <p:spPr>
            <a:xfrm>
              <a:off x="2603996" y="4741107"/>
              <a:ext cx="240357" cy="2103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ounded Rectangular Callout 17"/>
          <p:cNvSpPr/>
          <p:nvPr/>
        </p:nvSpPr>
        <p:spPr>
          <a:xfrm>
            <a:off x="592394" y="3483431"/>
            <a:ext cx="1771678" cy="1102505"/>
          </a:xfrm>
          <a:prstGeom prst="wedgeRoundRectCallout">
            <a:avLst>
              <a:gd name="adj1" fmla="val -3137"/>
              <a:gd name="adj2" fmla="val 61552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lvl="0" algn="ctr" defTabSz="685800">
              <a:spcBef>
                <a:spcPts val="750"/>
              </a:spcBef>
              <a:buClr>
                <a:srgbClr val="92AEBC"/>
              </a:buClr>
            </a:pPr>
            <a:r>
              <a:rPr lang="en-GB" sz="11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organize and reshape the node views from the Visual Layout window (from inside the component, last icon on the toolbar)</a:t>
            </a:r>
            <a:endParaRPr lang="en-US" sz="1100" dirty="0">
              <a:solidFill>
                <a:srgbClr val="00386C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1363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views interactivity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16CD96-AD6E-CD48-98D9-EFD677562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36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9479"/>
          <a:stretch/>
        </p:blipFill>
        <p:spPr>
          <a:xfrm>
            <a:off x="4366165" y="1058603"/>
            <a:ext cx="4239059" cy="1501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59507"/>
          <a:stretch/>
        </p:blipFill>
        <p:spPr>
          <a:xfrm>
            <a:off x="4375912" y="3053839"/>
            <a:ext cx="4229312" cy="1497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008" y="843180"/>
            <a:ext cx="2532829" cy="2760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>
          <a:xfrm>
            <a:off x="585215" y="3749622"/>
            <a:ext cx="3328417" cy="1450680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lvl="0" algn="ctr" defTabSz="685800">
              <a:spcBef>
                <a:spcPts val="750"/>
              </a:spcBef>
              <a:buClr>
                <a:srgbClr val="92AEBC"/>
              </a:buClr>
            </a:pPr>
            <a:r>
              <a:rPr lang="en-GB" sz="16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 publication and subscription to selection events to make the composite view interactive: data selected in one view are highlighted in the others</a:t>
            </a:r>
          </a:p>
        </p:txBody>
      </p:sp>
      <p:sp>
        <p:nvSpPr>
          <p:cNvPr id="12" name="Oval 11"/>
          <p:cNvSpPr/>
          <p:nvPr/>
        </p:nvSpPr>
        <p:spPr>
          <a:xfrm>
            <a:off x="4812357" y="3749622"/>
            <a:ext cx="585216" cy="665624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urved Down Arrow 25"/>
          <p:cNvSpPr/>
          <p:nvPr/>
        </p:nvSpPr>
        <p:spPr>
          <a:xfrm rot="10800000" flipH="1">
            <a:off x="5094514" y="4477948"/>
            <a:ext cx="2110958" cy="491164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7667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KNIME Community Hub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4613" y="5491163"/>
            <a:ext cx="179387" cy="239712"/>
          </a:xfrm>
        </p:spPr>
        <p:txBody>
          <a:bodyPr/>
          <a:lstStyle/>
          <a:p>
            <a:fld id="{15C29056-5AFA-7949-831A-3EC086771171}" type="slidenum">
              <a:rPr lang="de-DE" smtClean="0"/>
              <a:pPr/>
              <a:t>37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97099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KNIME Community Hub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" indent="0" algn="ctr">
              <a:buNone/>
            </a:pPr>
            <a:r>
              <a:rPr lang="en-US" dirty="0"/>
              <a:t>A place to share knowledge about Workflows and Nodes </a:t>
            </a:r>
            <a:r>
              <a:rPr lang="en-US" dirty="0">
                <a:hlinkClick r:id="rId2"/>
              </a:rPr>
              <a:t>https://hub.knime.com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38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0E10BF-D4D6-608A-9719-CEC5957B6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560878"/>
            <a:ext cx="7772400" cy="351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815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527189" y="4511897"/>
            <a:ext cx="3674378" cy="662730"/>
          </a:xfrm>
          <a:prstGeom prst="wedgeRoundRectCallout">
            <a:avLst>
              <a:gd name="adj1" fmla="val 62728"/>
              <a:gd name="adj2" fmla="val -59019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Nodes, Shared Components and Extensions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369981" y="989901"/>
            <a:ext cx="3674378" cy="662730"/>
          </a:xfrm>
          <a:prstGeom prst="wedgeRoundRectCallout">
            <a:avLst>
              <a:gd name="adj1" fmla="val -62386"/>
              <a:gd name="adj2" fmla="val -37500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Workflows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KNIME Community Hub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2AFB90-4938-6647-BB0F-CCB78E968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39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58775" y="991295"/>
            <a:ext cx="3616360" cy="2618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72000" y="2754029"/>
            <a:ext cx="4265835" cy="2339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072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3888F-38FC-4535-B721-19EC091D5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Datasets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891B8-8D10-4D98-88DE-376F0CFF3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Dataset used: adult dataset</a:t>
            </a:r>
          </a:p>
          <a:p>
            <a:r>
              <a:rPr lang="en-US"/>
              <a:t>Example Workflows: </a:t>
            </a:r>
          </a:p>
          <a:p>
            <a:pPr lvl="1"/>
            <a:r>
              <a:rPr lang="en-US"/>
              <a:t>„My First Workflow“ (</a:t>
            </a:r>
            <a:r>
              <a:rPr lang="en-US">
                <a:hlinkClick r:id="rId2"/>
              </a:rPr>
              <a:t>https://hub.knime.com/-/spaces/-/latest/~8HwhURN_OH6yh37q/</a:t>
            </a:r>
            <a:r>
              <a:rPr lang="en-US"/>
              <a:t>)</a:t>
            </a:r>
          </a:p>
          <a:p>
            <a:pPr lvl="2"/>
            <a:r>
              <a:rPr lang="en-US"/>
              <a:t>Read from CSV file</a:t>
            </a:r>
          </a:p>
          <a:p>
            <a:pPr lvl="2"/>
            <a:r>
              <a:rPr lang="en-US"/>
              <a:t>Filter rows and columns</a:t>
            </a:r>
          </a:p>
          <a:p>
            <a:pPr lvl="2"/>
            <a:r>
              <a:rPr lang="en-US"/>
              <a:t>Write to CSV file</a:t>
            </a:r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1E3C41-8527-4A6B-99C7-17C4BFDF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367A5D-989E-636B-85CC-F0C1C0D64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00" y="2258100"/>
            <a:ext cx="3659457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108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KNIME Community Hub Spaces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176351-B691-2740-818E-EB18ECC8817E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en-GB" b="1" dirty="0"/>
              <a:t>Private Space</a:t>
            </a:r>
          </a:p>
          <a:p>
            <a:pPr lvl="1"/>
            <a:r>
              <a:rPr lang="en-GB" dirty="0"/>
              <a:t>Your personal space. Upload here your workflows and components (max 1GB) to have them always available in a central place</a:t>
            </a:r>
          </a:p>
          <a:p>
            <a:endParaRPr lang="en-GB" dirty="0"/>
          </a:p>
          <a:p>
            <a:r>
              <a:rPr lang="en-GB" b="1" dirty="0"/>
              <a:t>Public Space</a:t>
            </a:r>
          </a:p>
          <a:p>
            <a:pPr lvl="1"/>
            <a:r>
              <a:rPr lang="en-GB" dirty="0"/>
              <a:t>Shared with the KNIME community. Everyone can find and download them from the KNIME Hub</a:t>
            </a:r>
            <a:endParaRPr lang="en-US" dirty="0"/>
          </a:p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2" t="7240" r="1284"/>
          <a:stretch/>
        </p:blipFill>
        <p:spPr>
          <a:xfrm>
            <a:off x="579324" y="1138759"/>
            <a:ext cx="3639697" cy="349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446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Downloading and importing from KNIME Hub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7DAA5B-B013-EF4C-A2BD-ED1740420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41</a:t>
            </a:fld>
            <a:endParaRPr lang="de-DE" dirty="0"/>
          </a:p>
        </p:txBody>
      </p:sp>
      <p:grpSp>
        <p:nvGrpSpPr>
          <p:cNvPr id="8" name="Group 7"/>
          <p:cNvGrpSpPr/>
          <p:nvPr/>
        </p:nvGrpSpPr>
        <p:grpSpPr>
          <a:xfrm>
            <a:off x="479080" y="948410"/>
            <a:ext cx="4536446" cy="4181221"/>
            <a:chOff x="992778" y="1350126"/>
            <a:chExt cx="4536446" cy="418122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b="14795"/>
            <a:stretch/>
          </p:blipFill>
          <p:spPr>
            <a:xfrm>
              <a:off x="992778" y="1406866"/>
              <a:ext cx="4536446" cy="412448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7" name="Oval 6"/>
            <p:cNvSpPr/>
            <p:nvPr/>
          </p:nvSpPr>
          <p:spPr>
            <a:xfrm>
              <a:off x="2008414" y="1350126"/>
              <a:ext cx="2286000" cy="362279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5346876" y="2328499"/>
            <a:ext cx="3391949" cy="1450680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lvl="0" algn="ctr" defTabSz="685800">
              <a:spcBef>
                <a:spcPts val="750"/>
              </a:spcBef>
              <a:buClr>
                <a:srgbClr val="92AEBC"/>
              </a:buClr>
            </a:pPr>
            <a:r>
              <a:rPr lang="en-GB" sz="16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Searching for the Tag “</a:t>
            </a:r>
            <a:r>
              <a:rPr lang="en-GB" sz="1600" b="1" i="1" dirty="0" err="1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theguidebook</a:t>
            </a:r>
            <a:r>
              <a:rPr lang="en-GB" sz="1600" dirty="0">
                <a:solidFill>
                  <a:srgbClr val="00386C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will show you all the workflows related to this book </a:t>
            </a:r>
          </a:p>
        </p:txBody>
      </p:sp>
    </p:spTree>
    <p:extLst>
      <p:ext uri="{BB962C8B-B14F-4D97-AF65-F5344CB8AC3E}">
        <p14:creationId xmlns:p14="http://schemas.microsoft.com/office/powerpoint/2010/main" val="17047051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Downloading and importing from KNIME Hub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42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-43" r="-527"/>
          <a:stretch/>
        </p:blipFill>
        <p:spPr>
          <a:xfrm>
            <a:off x="313025" y="1002284"/>
            <a:ext cx="4337032" cy="312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Rounded Rectangular Callout 17"/>
          <p:cNvSpPr/>
          <p:nvPr/>
        </p:nvSpPr>
        <p:spPr>
          <a:xfrm>
            <a:off x="5110847" y="857837"/>
            <a:ext cx="3674378" cy="1216599"/>
          </a:xfrm>
          <a:prstGeom prst="wedgeRoundRectCallout">
            <a:avLst>
              <a:gd name="adj1" fmla="val -18614"/>
              <a:gd name="adj2" fmla="val 47099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 1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workflow, locate it into your machine and import it as seen before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Down Arrow Callout 18"/>
          <p:cNvSpPr/>
          <p:nvPr/>
        </p:nvSpPr>
        <p:spPr>
          <a:xfrm>
            <a:off x="3390907" y="1913135"/>
            <a:ext cx="1259150" cy="720671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3981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835" y="2400223"/>
            <a:ext cx="3118401" cy="2795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4617A5-5DDB-1408-AED3-4475CC79AD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330" t="29455" r="-528" b="60112"/>
          <a:stretch/>
        </p:blipFill>
        <p:spPr>
          <a:xfrm>
            <a:off x="1281566" y="2777475"/>
            <a:ext cx="3867097" cy="1000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Oval 15"/>
          <p:cNvSpPr/>
          <p:nvPr/>
        </p:nvSpPr>
        <p:spPr>
          <a:xfrm>
            <a:off x="2819408" y="2989914"/>
            <a:ext cx="1189883" cy="453198"/>
          </a:xfrm>
          <a:prstGeom prst="ellips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2839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Downloading and importing from KNIME Hub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18" name="Rounded Rectangular Callout 17"/>
          <p:cNvSpPr/>
          <p:nvPr/>
        </p:nvSpPr>
        <p:spPr>
          <a:xfrm>
            <a:off x="5110847" y="857837"/>
            <a:ext cx="3674378" cy="1216599"/>
          </a:xfrm>
          <a:prstGeom prst="wedgeRoundRectCallout">
            <a:avLst>
              <a:gd name="adj1" fmla="val -18614"/>
              <a:gd name="adj2" fmla="val 47099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 2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 and drop the	icon directly into the KNIME Explorer at the desired location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880" y="2626822"/>
            <a:ext cx="3499145" cy="2141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1911" y="1201179"/>
            <a:ext cx="218328" cy="2225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DC2744-9C11-EC26-A70B-8B559AD621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43" r="-527"/>
          <a:stretch/>
        </p:blipFill>
        <p:spPr>
          <a:xfrm>
            <a:off x="313025" y="1002284"/>
            <a:ext cx="4337032" cy="312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Down Arrow Callout 6">
            <a:extLst>
              <a:ext uri="{FF2B5EF4-FFF2-40B4-BE49-F238E27FC236}">
                <a16:creationId xmlns:a16="http://schemas.microsoft.com/office/drawing/2014/main" id="{CAB8D37E-4847-1589-63C8-B25171C6BFB0}"/>
              </a:ext>
            </a:extLst>
          </p:cNvPr>
          <p:cNvSpPr/>
          <p:nvPr/>
        </p:nvSpPr>
        <p:spPr>
          <a:xfrm>
            <a:off x="3390907" y="1913135"/>
            <a:ext cx="1259150" cy="720671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3981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DE2A40-3DFE-10DF-E3A2-55DDE7F483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330" t="29455" r="-528" b="60112"/>
          <a:stretch/>
        </p:blipFill>
        <p:spPr>
          <a:xfrm>
            <a:off x="1281566" y="2777475"/>
            <a:ext cx="3867097" cy="1000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4B19A9B-DBA2-5FAB-804C-AC0B1FA7477F}"/>
              </a:ext>
            </a:extLst>
          </p:cNvPr>
          <p:cNvSpPr/>
          <p:nvPr/>
        </p:nvSpPr>
        <p:spPr>
          <a:xfrm>
            <a:off x="1328473" y="2914647"/>
            <a:ext cx="571499" cy="554743"/>
          </a:xfrm>
          <a:prstGeom prst="ellips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Elbow Connector 7"/>
          <p:cNvCxnSpPr>
            <a:cxnSpLocks/>
            <a:stCxn id="10" idx="4"/>
          </p:cNvCxnSpPr>
          <p:nvPr/>
        </p:nvCxnSpPr>
        <p:spPr>
          <a:xfrm rot="16200000" flipH="1">
            <a:off x="2953417" y="2130196"/>
            <a:ext cx="1087654" cy="376604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1438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KNIME Cheat Sheets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" indent="0">
              <a:buNone/>
            </a:pPr>
            <a:r>
              <a:rPr lang="en-US" dirty="0">
                <a:hlinkClick r:id="rId2"/>
              </a:rPr>
              <a:t>https://www.knime.com/cheat-sheets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44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78" y="1458288"/>
            <a:ext cx="2871036" cy="199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0818" y="1953260"/>
            <a:ext cx="3990339" cy="2772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6144" y="1732681"/>
            <a:ext cx="4580569" cy="32131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98647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388EC-0939-9F42-98EA-D27BB35D1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Books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AEEF78B-D9FF-664C-A9FC-5688EA491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2581519"/>
            <a:ext cx="2495490" cy="1764409"/>
          </a:xfrm>
          <a:prstGeom prst="rect">
            <a:avLst/>
          </a:prstGeom>
          <a:noFill/>
          <a:ln>
            <a:solidFill>
              <a:srgbClr val="7D7D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D227BA70-133B-2E4A-83AF-528EEE4E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490" y="841276"/>
            <a:ext cx="2021337" cy="27855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767DD1-D067-F740-A187-D5E95A28FD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926586"/>
            <a:ext cx="2475219" cy="1750076"/>
          </a:xfrm>
          <a:prstGeom prst="rect">
            <a:avLst/>
          </a:prstGeom>
          <a:ln>
            <a:solidFill>
              <a:srgbClr val="7D7D7D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2D8D60-509E-6848-9485-7F0EC00AC0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4329" y="3372754"/>
            <a:ext cx="2492102" cy="1764409"/>
          </a:xfrm>
          <a:prstGeom prst="rect">
            <a:avLst/>
          </a:prstGeom>
          <a:ln>
            <a:solidFill>
              <a:srgbClr val="7D7D7D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F970D1C-5312-B54E-92B0-09997593D70C}"/>
              </a:ext>
            </a:extLst>
          </p:cNvPr>
          <p:cNvSpPr txBox="1"/>
          <p:nvPr/>
        </p:nvSpPr>
        <p:spPr>
          <a:xfrm>
            <a:off x="360000" y="902648"/>
            <a:ext cx="6378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41883">
              <a:defRPr/>
            </a:pPr>
            <a:r>
              <a:rPr lang="en-US" sz="2400" dirty="0">
                <a:latin typeface="Calibri"/>
              </a:rPr>
              <a:t>e-book downloads from </a:t>
            </a:r>
            <a:r>
              <a:rPr lang="en-US" sz="2400" b="1" dirty="0">
                <a:latin typeface="Calibri"/>
              </a:rPr>
              <a:t>KNIME Press </a:t>
            </a:r>
          </a:p>
          <a:p>
            <a:pPr defTabSz="641883">
              <a:defRPr/>
            </a:pPr>
            <a:r>
              <a:rPr lang="en-US" sz="2400" dirty="0">
                <a:solidFill>
                  <a:srgbClr val="7D7D7D"/>
                </a:solidFill>
                <a:latin typeface="Calibri"/>
                <a:hlinkClick r:id="rId7"/>
              </a:rPr>
              <a:t>https://www.knime.com/knimepress</a:t>
            </a:r>
            <a:endParaRPr lang="en-US" sz="2400" dirty="0">
              <a:solidFill>
                <a:srgbClr val="7D7D7D"/>
              </a:solidFill>
              <a:latin typeface="Calibri"/>
            </a:endParaRPr>
          </a:p>
          <a:p>
            <a:pPr defTabSz="641883">
              <a:defRPr/>
            </a:pPr>
            <a:endParaRPr lang="en-US" sz="2400" dirty="0"/>
          </a:p>
          <a:p>
            <a:pPr defTabSz="641883">
              <a:defRPr/>
            </a:pPr>
            <a:r>
              <a:rPr lang="en-US" sz="2400" dirty="0"/>
              <a:t>with code: </a:t>
            </a:r>
            <a:r>
              <a:rPr lang="en-GB" sz="2400" dirty="0"/>
              <a:t>&lt;</a:t>
            </a:r>
            <a:r>
              <a:rPr lang="en-GB" sz="2400" b="1" dirty="0">
                <a:solidFill>
                  <a:srgbClr val="FF0000"/>
                </a:solidFill>
              </a:rPr>
              <a:t>Promotion-Code</a:t>
            </a:r>
            <a:r>
              <a:rPr lang="en-GB" sz="2400" dirty="0"/>
              <a:t>&gt;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683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96FD0-E9AA-46A0-8623-CCD3370DC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Free </a:t>
            </a:r>
            <a:r>
              <a:rPr lang="de-DE" dirty="0" err="1"/>
              <a:t>Self-Paced</a:t>
            </a:r>
            <a:r>
              <a:rPr lang="de-DE" dirty="0"/>
              <a:t> Courses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1ED631-DF76-2349-949A-911F45F72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Arial" panose="02000000000000000000" pitchFamily="2" charset="0"/>
                <a:cs typeface="Arial" panose="020B0604020202020204" pitchFamily="34" charset="0"/>
                <a:hlinkClick r:id="rId2"/>
              </a:rPr>
              <a:t>https://www.knime.com/knime-self-paced-courses</a:t>
            </a:r>
            <a:r>
              <a:rPr lang="en-GB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Arial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9D9673-C5E1-4EDF-8CEB-25B72989C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83121E-3CF7-4D26-A91E-C41EB48D3B51}"/>
              </a:ext>
            </a:extLst>
          </p:cNvPr>
          <p:cNvSpPr txBox="1"/>
          <p:nvPr/>
        </p:nvSpPr>
        <p:spPr>
          <a:xfrm>
            <a:off x="2117911" y="712504"/>
            <a:ext cx="65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00000"/>
              </a:lnSpc>
            </a:pPr>
            <a:endParaRPr lang="en-GB" b="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Arial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0E7A91-FFAA-FF78-B39D-970E34F3F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381" y="1774015"/>
            <a:ext cx="6071237" cy="322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71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Build your first Hello Workflow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4613" y="5491163"/>
            <a:ext cx="179387" cy="239712"/>
          </a:xfrm>
        </p:spPr>
        <p:txBody>
          <a:bodyPr/>
          <a:lstStyle/>
          <a:p>
            <a:fld id="{15C29056-5AFA-7949-831A-3EC086771171}" type="slidenum">
              <a:rPr lang="de-DE" smtClean="0"/>
              <a:pPr/>
              <a:t>47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93196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Create your first workflow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B5C0133-B332-1144-9BA1-55348E9B1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48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1625" y="2648048"/>
            <a:ext cx="3203599" cy="2303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59" y="977100"/>
            <a:ext cx="2376582" cy="40647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Oval 7"/>
          <p:cNvSpPr/>
          <p:nvPr/>
        </p:nvSpPr>
        <p:spPr>
          <a:xfrm>
            <a:off x="1254034" y="2058706"/>
            <a:ext cx="1442140" cy="177655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594363" y="1084094"/>
            <a:ext cx="3250574" cy="683025"/>
          </a:xfrm>
          <a:prstGeom prst="wedgeRoundRectCallout">
            <a:avLst>
              <a:gd name="adj1" fmla="val -79780"/>
              <a:gd name="adj2" fmla="val 93390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marL="266700" indent="-2603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895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112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33450" marR="0" indent="-2222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92AEBC"/>
              </a:buClr>
              <a:buSzTx/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1557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Symbol" pitchFamily="2" charset="2"/>
              <a:buNone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on the LOCAL folder in the KNIME Explorer and select </a:t>
            </a:r>
            <a:r>
              <a:rPr lang="en-GB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KNIME Workflow</a:t>
            </a: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3463467" y="3124634"/>
            <a:ext cx="1756183" cy="773321"/>
          </a:xfrm>
          <a:prstGeom prst="wedgeRoundRectCallout">
            <a:avLst>
              <a:gd name="adj1" fmla="val 63048"/>
              <a:gd name="adj2" fmla="val -28080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marL="266700" indent="-2603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895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112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33450" marR="0" indent="-2222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92AEBC"/>
              </a:buClr>
              <a:buSzTx/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1557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Symbol" pitchFamily="2" charset="2"/>
              <a:buNone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 pop up window, insert the name of your first workflow</a:t>
            </a:r>
            <a:endParaRPr lang="en-GB" sz="12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6548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 the dataset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BEEDAC-D337-2435-8D87-29A98BDC7F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9826" y="1008063"/>
            <a:ext cx="3367524" cy="4071937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FFEE8D3-DA99-F945-9503-DD98481EA6C3}"/>
              </a:ext>
            </a:extLst>
          </p:cNvPr>
          <p:cNvSpPr txBox="1">
            <a:spLocks/>
          </p:cNvSpPr>
          <p:nvPr/>
        </p:nvSpPr>
        <p:spPr>
          <a:xfrm>
            <a:off x="3328491" y="4247752"/>
            <a:ext cx="2154990" cy="877699"/>
          </a:xfrm>
          <a:prstGeom prst="wedgeRoundRectCallout">
            <a:avLst>
              <a:gd name="adj1" fmla="val 70367"/>
              <a:gd name="adj2" fmla="val -94152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marL="266700" indent="-2603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895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112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33450" marR="0" indent="-2222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92AEBC"/>
              </a:buClr>
              <a:buSzTx/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1557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Symbol" pitchFamily="2" charset="2"/>
              <a:buNone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the configuration window (double click) and select the file on your machine containing the adult dataset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E2A286F-B023-CE48-83DA-0B9B8CC55C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9" r="1"/>
          <a:stretch/>
        </p:blipFill>
        <p:spPr>
          <a:xfrm>
            <a:off x="471070" y="2658436"/>
            <a:ext cx="2026060" cy="2015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53C80D2-B81B-7344-9800-50EA9FCE4C10}"/>
              </a:ext>
            </a:extLst>
          </p:cNvPr>
          <p:cNvSpPr txBox="1">
            <a:spLocks/>
          </p:cNvSpPr>
          <p:nvPr/>
        </p:nvSpPr>
        <p:spPr>
          <a:xfrm>
            <a:off x="2887579" y="2908237"/>
            <a:ext cx="2154990" cy="877699"/>
          </a:xfrm>
          <a:prstGeom prst="wedgeRoundRectCallout">
            <a:avLst>
              <a:gd name="adj1" fmla="val -78517"/>
              <a:gd name="adj2" fmla="val -18606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88000" indent="-2880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Wingdings" pitchFamily="2" charset="2"/>
              <a:buChar char="§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2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8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6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62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Wingdings" pitchFamily="2" charset="2"/>
              <a:buNone/>
            </a:pPr>
            <a:r>
              <a:rPr lang="en-GB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 and drop the </a:t>
            </a:r>
            <a:r>
              <a:rPr lang="en-GB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Reader</a:t>
            </a:r>
            <a:r>
              <a:rPr lang="en-GB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node from the Node Repository to add it to the workflow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D524713-7930-4045-8122-468DBB6349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264400" y="1040361"/>
            <a:ext cx="4516692" cy="108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56184B-6129-8651-BC17-15C9EC98EF0D}"/>
              </a:ext>
            </a:extLst>
          </p:cNvPr>
          <p:cNvSpPr/>
          <p:nvPr/>
        </p:nvSpPr>
        <p:spPr>
          <a:xfrm>
            <a:off x="3245618" y="1040361"/>
            <a:ext cx="3535474" cy="1080078"/>
          </a:xfrm>
          <a:prstGeom prst="rect">
            <a:avLst/>
          </a:prstGeom>
          <a:solidFill>
            <a:schemeClr val="bg1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07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Download and Install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4613" y="5491163"/>
            <a:ext cx="179387" cy="239712"/>
          </a:xfrm>
        </p:spPr>
        <p:txBody>
          <a:bodyPr/>
          <a:lstStyle/>
          <a:p>
            <a:fld id="{15C29056-5AFA-7949-831A-3EC086771171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24954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Remove columns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122FA68-090A-CB4E-8BBD-9D192421B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50</a:t>
            </a:fld>
            <a:endParaRPr lang="de-D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D832B6-7A26-2049-84CC-A2072A102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735" y="2576026"/>
            <a:ext cx="4619569" cy="2692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1A8B637-9534-5444-B5D2-3DE673883DE6}"/>
              </a:ext>
            </a:extLst>
          </p:cNvPr>
          <p:cNvSpPr txBox="1">
            <a:spLocks/>
          </p:cNvSpPr>
          <p:nvPr/>
        </p:nvSpPr>
        <p:spPr>
          <a:xfrm>
            <a:off x="866839" y="3221072"/>
            <a:ext cx="2200320" cy="1136697"/>
          </a:xfrm>
          <a:prstGeom prst="wedgeRoundRectCallout">
            <a:avLst>
              <a:gd name="adj1" fmla="val -23750"/>
              <a:gd name="adj2" fmla="val -5393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88000" indent="-2880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Wingdings" pitchFamily="2" charset="2"/>
              <a:buChar char="§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2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8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6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62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Wingdings" pitchFamily="2" charset="2"/>
              <a:buNone/>
            </a:pPr>
            <a:r>
              <a:rPr lang="en-GB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columns have unnecessary information. Remove them with a Column Filter node</a:t>
            </a:r>
            <a:endParaRPr lang="en-GB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C732FD-0F8E-0E86-8E0F-1058BBFCD1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64400" y="1040361"/>
            <a:ext cx="4516692" cy="108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8661000-0BBE-2A80-C53E-5ED51B240C62}"/>
              </a:ext>
            </a:extLst>
          </p:cNvPr>
          <p:cNvSpPr/>
          <p:nvPr/>
        </p:nvSpPr>
        <p:spPr>
          <a:xfrm>
            <a:off x="4491612" y="1040361"/>
            <a:ext cx="2289479" cy="1080078"/>
          </a:xfrm>
          <a:prstGeom prst="rect">
            <a:avLst/>
          </a:prstGeom>
          <a:solidFill>
            <a:schemeClr val="bg1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9448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Remove Rows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EC505B-67BA-5E4E-B856-FC1609708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6B97265E-3281-9541-8521-5EF52DA93384}"/>
              </a:ext>
            </a:extLst>
          </p:cNvPr>
          <p:cNvSpPr txBox="1">
            <a:spLocks/>
          </p:cNvSpPr>
          <p:nvPr/>
        </p:nvSpPr>
        <p:spPr>
          <a:xfrm>
            <a:off x="5690838" y="2963177"/>
            <a:ext cx="2564888" cy="1162334"/>
          </a:xfrm>
          <a:prstGeom prst="wedgeRoundRectCallout">
            <a:avLst>
              <a:gd name="adj1" fmla="val -39942"/>
              <a:gd name="adj2" fmla="val -16358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88000" indent="-2880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Wingdings" pitchFamily="2" charset="2"/>
              <a:buChar char="§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2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8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6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628000" indent="-180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 algn="r">
              <a:buFont typeface="Wingdings" pitchFamily="2" charset="2"/>
              <a:buNone/>
            </a:pPr>
            <a:r>
              <a:rPr lang="en-GB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a Row Filter node and configure it to only keep entries whose “native-country” value is not “United-States”</a:t>
            </a:r>
            <a:endParaRPr lang="en-GB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16820AA-A00F-3C46-B8BB-3D8BF50B9280}"/>
              </a:ext>
            </a:extLst>
          </p:cNvPr>
          <p:cNvGrpSpPr/>
          <p:nvPr/>
        </p:nvGrpSpPr>
        <p:grpSpPr>
          <a:xfrm>
            <a:off x="1301061" y="2562984"/>
            <a:ext cx="3182111" cy="2502741"/>
            <a:chOff x="553866" y="2502946"/>
            <a:chExt cx="3182111" cy="25027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1E7E11F-04D1-8449-AE06-F4F477C88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3866" y="2502946"/>
              <a:ext cx="3182111" cy="25027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6A227EA-CA7A-C94E-8487-A5608EA12255}"/>
                </a:ext>
              </a:extLst>
            </p:cNvPr>
            <p:cNvSpPr/>
            <p:nvPr/>
          </p:nvSpPr>
          <p:spPr>
            <a:xfrm>
              <a:off x="611342" y="3657600"/>
              <a:ext cx="930075" cy="154965"/>
            </a:xfrm>
            <a:prstGeom prst="ellipse">
              <a:avLst/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21D2F99-A8EC-468B-4D9E-7EE9E8D316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64400" y="1040361"/>
            <a:ext cx="4516692" cy="108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AF4496D-9B9E-D186-F6A3-C339F668F5CE}"/>
              </a:ext>
            </a:extLst>
          </p:cNvPr>
          <p:cNvSpPr/>
          <p:nvPr/>
        </p:nvSpPr>
        <p:spPr>
          <a:xfrm>
            <a:off x="5690838" y="1040361"/>
            <a:ext cx="1090253" cy="1080078"/>
          </a:xfrm>
          <a:prstGeom prst="rect">
            <a:avLst/>
          </a:prstGeom>
          <a:solidFill>
            <a:schemeClr val="bg1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5859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Write to new file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E743691-FBE8-4BFF-0119-EED029C671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4181" y="1008063"/>
            <a:ext cx="5478814" cy="4071937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710DA24-6B3E-E246-B0C3-D23560345244}"/>
              </a:ext>
            </a:extLst>
          </p:cNvPr>
          <p:cNvSpPr txBox="1">
            <a:spLocks/>
          </p:cNvSpPr>
          <p:nvPr/>
        </p:nvSpPr>
        <p:spPr>
          <a:xfrm>
            <a:off x="802980" y="2984076"/>
            <a:ext cx="3246506" cy="1436393"/>
          </a:xfrm>
          <a:prstGeom prst="wedgeRoundRectCallout">
            <a:avLst>
              <a:gd name="adj1" fmla="val -39942"/>
              <a:gd name="adj2" fmla="val -16358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marL="266700" indent="-2603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895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112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33450" marR="0" indent="-2222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92AEBC"/>
              </a:buClr>
              <a:buSzTx/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1557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None/>
            </a:pP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Finally add a CSV Writer node to the pipeline.</a:t>
            </a:r>
          </a:p>
          <a:p>
            <a:pPr marL="6350" indent="0">
              <a:buFont typeface="Symbol" pitchFamily="2" charset="2"/>
              <a:buNone/>
            </a:pP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Configure and execute it to write the transformed dataset to a new file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0F901-F570-205F-1180-FC92A3DDF0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64400" y="1040361"/>
            <a:ext cx="4516692" cy="108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96111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Annotations</a:t>
            </a:r>
            <a:endParaRPr lang="en-US" dirty="0"/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3AD08A6C-DCF9-6F49-A80A-91206B1C9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800" dirty="0"/>
              <a:t>Annotations are coloured editable boxes that you can add to your workflow</a:t>
            </a:r>
          </a:p>
          <a:p>
            <a:r>
              <a:rPr lang="de-DE" sz="1800" dirty="0"/>
              <a:t>They help you making it more readable and visually pleasant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699550" y="4044633"/>
            <a:ext cx="2995699" cy="975971"/>
          </a:xfrm>
          <a:prstGeom prst="wedgeRoundRectCallout">
            <a:avLst>
              <a:gd name="adj1" fmla="val 72560"/>
              <a:gd name="adj2" fmla="val -54370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marL="266700" indent="-2603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895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112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33450" marR="0" indent="-2222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92AEBC"/>
              </a:buClr>
              <a:buSzTx/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1557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None/>
            </a:pP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anywhere on your workflow and add a </a:t>
            </a:r>
            <a:r>
              <a:rPr lang="en-GB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Workflow Annotation</a:t>
            </a: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the context menu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595" t="2519" r="755" b="2904"/>
          <a:stretch/>
        </p:blipFill>
        <p:spPr>
          <a:xfrm>
            <a:off x="588182" y="1813972"/>
            <a:ext cx="4191412" cy="1379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253" t="1311" r="4221" b="2530"/>
          <a:stretch/>
        </p:blipFill>
        <p:spPr>
          <a:xfrm>
            <a:off x="4400559" y="2648152"/>
            <a:ext cx="1734747" cy="2701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 Placeholder 10"/>
          <p:cNvSpPr txBox="1">
            <a:spLocks/>
          </p:cNvSpPr>
          <p:nvPr/>
        </p:nvSpPr>
        <p:spPr>
          <a:xfrm>
            <a:off x="6573482" y="1954204"/>
            <a:ext cx="2031742" cy="971876"/>
          </a:xfrm>
          <a:prstGeom prst="wedgeRoundRectCallout">
            <a:avLst>
              <a:gd name="adj1" fmla="val -172055"/>
              <a:gd name="adj2" fmla="val -59851"/>
              <a:gd name="adj3" fmla="val 16667"/>
            </a:avLst>
          </a:prstGeom>
          <a:noFill/>
          <a:ln w="19050" cap="flat" cmpd="sng" algn="ctr">
            <a:solidFill>
              <a:srgbClr val="92AEBC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marL="266700" indent="-2603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895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112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33450" marR="0" indent="-2222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92AEBC"/>
              </a:buClr>
              <a:buSzTx/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155700" indent="-2222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rgbClr val="92AEBC"/>
              </a:buClr>
              <a:buFont typeface="Symbol" pitchFamily="2" charset="2"/>
              <a:buChar char="-"/>
              <a:tabLst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None/>
            </a:pP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upper left corner icon to customize text and appearance of an annotation</a:t>
            </a:r>
          </a:p>
        </p:txBody>
      </p:sp>
      <p:sp>
        <p:nvSpPr>
          <p:cNvPr id="12" name="Oval 11"/>
          <p:cNvSpPr/>
          <p:nvPr/>
        </p:nvSpPr>
        <p:spPr>
          <a:xfrm>
            <a:off x="3695249" y="1777232"/>
            <a:ext cx="291535" cy="234448"/>
          </a:xfrm>
          <a:prstGeom prst="ellipse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11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E71552-C389-BC42-9A18-D2A980D69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KNIME Analytics Platform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AD08A6C-DCF9-6F49-A80A-91206B1C9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Open and opensource modular Data Science platform</a:t>
            </a:r>
          </a:p>
          <a:p>
            <a:r>
              <a:rPr lang="de-DE" dirty="0"/>
              <a:t>Covers all the data science needs: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sz="1050" dirty="0"/>
          </a:p>
          <a:p>
            <a:r>
              <a:rPr lang="de-DE" dirty="0"/>
              <a:t>Based on the visual programming paradigm</a:t>
            </a:r>
          </a:p>
          <a:p>
            <a:r>
              <a:rPr lang="en-US" dirty="0"/>
              <a:t>Provides a diverse array of extensions:</a:t>
            </a:r>
          </a:p>
          <a:p>
            <a:pPr lvl="1"/>
            <a:r>
              <a:rPr lang="en-US" dirty="0"/>
              <a:t>Text Mining</a:t>
            </a:r>
          </a:p>
          <a:p>
            <a:pPr lvl="1"/>
            <a:r>
              <a:rPr lang="en-US" dirty="0"/>
              <a:t>Network Mining</a:t>
            </a:r>
          </a:p>
          <a:p>
            <a:pPr lvl="1"/>
            <a:r>
              <a:rPr lang="en-US" dirty="0"/>
              <a:t>Cheminformatics</a:t>
            </a:r>
          </a:p>
          <a:p>
            <a:pPr lvl="1"/>
            <a:r>
              <a:rPr lang="en-US" dirty="0"/>
              <a:t>Deep Learning</a:t>
            </a:r>
          </a:p>
          <a:p>
            <a:pPr lvl="1"/>
            <a:r>
              <a:rPr lang="en-US" dirty="0"/>
              <a:t>Many integrations, such as Java, R, Python, </a:t>
            </a:r>
            <a:r>
              <a:rPr lang="pt-BR" dirty="0"/>
              <a:t>Weka, Keras, Plotly, H2O, etc</a:t>
            </a:r>
          </a:p>
          <a:p>
            <a:pPr lvl="1"/>
            <a:r>
              <a:rPr lang="pt-BR" dirty="0"/>
              <a:t>... And more 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58E7BB0-40B7-144C-B3A3-85E2252B0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782" y="2029714"/>
            <a:ext cx="2272693" cy="587499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00891" y="1769708"/>
            <a:ext cx="1562318" cy="434993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Data Access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315609" y="1769707"/>
            <a:ext cx="1562318" cy="434993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Data Preparation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030327" y="1769708"/>
            <a:ext cx="1562318" cy="434993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Data Visualization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00891" y="2418496"/>
            <a:ext cx="1562318" cy="434993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Machine Learning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315609" y="2418495"/>
            <a:ext cx="1562318" cy="434993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Testing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30327" y="2416317"/>
            <a:ext cx="1562318" cy="434993"/>
          </a:xfrm>
          <a:prstGeom prst="roundRect">
            <a:avLst/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Deployment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8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4B131-E4C5-24DC-C43C-79D8296D8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Hub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F77607-9B87-F3B7-D8BC-77BAF30CE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25BE73-ECD3-517B-27F7-339727675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96117" y="1383110"/>
            <a:ext cx="4751765" cy="2375883"/>
          </a:xfrm>
          <a:prstGeom prst="rect">
            <a:avLst/>
          </a:prstGeom>
        </p:spPr>
      </p:pic>
      <p:sp>
        <p:nvSpPr>
          <p:cNvPr id="7" name="Off-page Connector 6">
            <a:extLst>
              <a:ext uri="{FF2B5EF4-FFF2-40B4-BE49-F238E27FC236}">
                <a16:creationId xmlns:a16="http://schemas.microsoft.com/office/drawing/2014/main" id="{2726A52E-DC2F-98F8-E422-4C851C44CAA1}"/>
              </a:ext>
            </a:extLst>
          </p:cNvPr>
          <p:cNvSpPr/>
          <p:nvPr/>
        </p:nvSpPr>
        <p:spPr>
          <a:xfrm rot="16200000">
            <a:off x="4312365" y="1885821"/>
            <a:ext cx="519270" cy="1370463"/>
          </a:xfrm>
          <a:prstGeom prst="flowChartOffpageConnector">
            <a:avLst/>
          </a:prstGeom>
          <a:solidFill>
            <a:srgbClr val="F8D95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square" lIns="108000" tIns="108000" rIns="108000" bIns="108000" rtlCol="0" anchor="ctr"/>
          <a:lstStyle/>
          <a:p>
            <a:pPr algn="ctr"/>
            <a:r>
              <a:rPr lang="en-DE" sz="1100" dirty="0">
                <a:solidFill>
                  <a:schemeClr val="tx1"/>
                </a:solidFill>
              </a:rPr>
              <a:t>     Production</a:t>
            </a:r>
          </a:p>
          <a:p>
            <a:pPr algn="ctr"/>
            <a:r>
              <a:rPr lang="en-DE" sz="1100" dirty="0">
                <a:solidFill>
                  <a:schemeClr val="tx1"/>
                </a:solidFill>
              </a:rPr>
              <a:t>     Process</a:t>
            </a:r>
          </a:p>
        </p:txBody>
      </p:sp>
      <p:sp>
        <p:nvSpPr>
          <p:cNvPr id="8" name="Off-page Connector 7">
            <a:extLst>
              <a:ext uri="{FF2B5EF4-FFF2-40B4-BE49-F238E27FC236}">
                <a16:creationId xmlns:a16="http://schemas.microsoft.com/office/drawing/2014/main" id="{E254BBA4-C468-BBE1-3A79-E2C83FC58DF8}"/>
              </a:ext>
            </a:extLst>
          </p:cNvPr>
          <p:cNvSpPr/>
          <p:nvPr/>
        </p:nvSpPr>
        <p:spPr>
          <a:xfrm>
            <a:off x="2598483" y="890376"/>
            <a:ext cx="1481538" cy="436673"/>
          </a:xfrm>
          <a:prstGeom prst="flowChartOffpageConnector">
            <a:avLst/>
          </a:prstGeom>
          <a:solidFill>
            <a:schemeClr val="bg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08000" tIns="108000" rIns="108000" bIns="108000" rtlCol="0" anchor="ctr"/>
          <a:lstStyle/>
          <a:p>
            <a:pPr algn="ctr"/>
            <a:r>
              <a:rPr lang="en-DE" sz="1100" dirty="0">
                <a:solidFill>
                  <a:schemeClr val="tx1"/>
                </a:solidFill>
              </a:rPr>
              <a:t>Blend &amp; Transform</a:t>
            </a:r>
          </a:p>
        </p:txBody>
      </p:sp>
      <p:sp>
        <p:nvSpPr>
          <p:cNvPr id="10" name="Off-page Connector 9">
            <a:extLst>
              <a:ext uri="{FF2B5EF4-FFF2-40B4-BE49-F238E27FC236}">
                <a16:creationId xmlns:a16="http://schemas.microsoft.com/office/drawing/2014/main" id="{67DE1C6A-0D13-D0EB-7C30-0F87D559D3D7}"/>
              </a:ext>
            </a:extLst>
          </p:cNvPr>
          <p:cNvSpPr/>
          <p:nvPr/>
        </p:nvSpPr>
        <p:spPr>
          <a:xfrm>
            <a:off x="5101047" y="897692"/>
            <a:ext cx="1481538" cy="436673"/>
          </a:xfrm>
          <a:prstGeom prst="flowChartOffpageConnector">
            <a:avLst/>
          </a:prstGeom>
          <a:solidFill>
            <a:schemeClr val="bg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08000" tIns="108000" rIns="108000" bIns="108000" rtlCol="0" anchor="ctr"/>
          <a:lstStyle/>
          <a:p>
            <a:pPr algn="ctr"/>
            <a:r>
              <a:rPr lang="en-DE" sz="1100" dirty="0">
                <a:solidFill>
                  <a:schemeClr val="tx1"/>
                </a:solidFill>
              </a:rPr>
              <a:t>Validate &amp; Deploy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51AC356-3352-4963-8613-F65C8DC1A646}"/>
              </a:ext>
            </a:extLst>
          </p:cNvPr>
          <p:cNvGrpSpPr/>
          <p:nvPr/>
        </p:nvGrpSpPr>
        <p:grpSpPr>
          <a:xfrm>
            <a:off x="2598483" y="3879272"/>
            <a:ext cx="1481539" cy="436674"/>
            <a:chOff x="3654096" y="4271152"/>
            <a:chExt cx="1481539" cy="43667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5905DD2-AD73-E4DA-5D90-2C57E7409195}"/>
                </a:ext>
              </a:extLst>
            </p:cNvPr>
            <p:cNvSpPr/>
            <p:nvPr/>
          </p:nvSpPr>
          <p:spPr>
            <a:xfrm>
              <a:off x="3654096" y="4376447"/>
              <a:ext cx="1481539" cy="331379"/>
            </a:xfrm>
            <a:prstGeom prst="rect">
              <a:avLst/>
            </a:prstGeom>
            <a:solidFill>
              <a:schemeClr val="bg2"/>
            </a:solidFill>
            <a:ln w="317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r>
                <a:rPr lang="en-DE" sz="1100" dirty="0">
                  <a:solidFill>
                    <a:schemeClr val="tx1"/>
                  </a:solidFill>
                </a:rPr>
                <a:t>Optimize &amp; Capture</a:t>
              </a:r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38DA490E-7ED9-CA86-E9F1-1726A552F663}"/>
                </a:ext>
              </a:extLst>
            </p:cNvPr>
            <p:cNvSpPr/>
            <p:nvPr/>
          </p:nvSpPr>
          <p:spPr>
            <a:xfrm>
              <a:off x="3654096" y="4271152"/>
              <a:ext cx="1481539" cy="105295"/>
            </a:xfrm>
            <a:prstGeom prst="triangle">
              <a:avLst>
                <a:gd name="adj" fmla="val 50283"/>
              </a:avLst>
            </a:prstGeom>
            <a:solidFill>
              <a:schemeClr val="bg2"/>
            </a:solidFill>
            <a:ln w="317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8C807DF-4660-632B-841E-0096D6684AD2}"/>
              </a:ext>
            </a:extLst>
          </p:cNvPr>
          <p:cNvGrpSpPr/>
          <p:nvPr/>
        </p:nvGrpSpPr>
        <p:grpSpPr>
          <a:xfrm>
            <a:off x="5101047" y="3865522"/>
            <a:ext cx="1481539" cy="436674"/>
            <a:chOff x="3654096" y="4271152"/>
            <a:chExt cx="1481539" cy="43667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8C099A9-58CD-32AF-832D-5827ADC7ADB4}"/>
                </a:ext>
              </a:extLst>
            </p:cNvPr>
            <p:cNvSpPr/>
            <p:nvPr/>
          </p:nvSpPr>
          <p:spPr>
            <a:xfrm>
              <a:off x="3654096" y="4376447"/>
              <a:ext cx="1481539" cy="331379"/>
            </a:xfrm>
            <a:prstGeom prst="rect">
              <a:avLst/>
            </a:prstGeom>
            <a:solidFill>
              <a:schemeClr val="bg2"/>
            </a:solidFill>
            <a:ln w="317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r>
                <a:rPr lang="en-DE" sz="1100" dirty="0">
                  <a:solidFill>
                    <a:schemeClr val="tx1"/>
                  </a:solidFill>
                </a:rPr>
                <a:t>Monitor &amp; Update</a:t>
              </a:r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BFE448B1-685B-299D-1E5B-CF39FAE07459}"/>
                </a:ext>
              </a:extLst>
            </p:cNvPr>
            <p:cNvSpPr/>
            <p:nvPr/>
          </p:nvSpPr>
          <p:spPr>
            <a:xfrm>
              <a:off x="3654096" y="4271152"/>
              <a:ext cx="1481539" cy="105295"/>
            </a:xfrm>
            <a:prstGeom prst="triangle">
              <a:avLst>
                <a:gd name="adj" fmla="val 50283"/>
              </a:avLst>
            </a:prstGeom>
            <a:solidFill>
              <a:schemeClr val="bg2"/>
            </a:solidFill>
            <a:ln w="317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Off-page Connector 17">
            <a:extLst>
              <a:ext uri="{FF2B5EF4-FFF2-40B4-BE49-F238E27FC236}">
                <a16:creationId xmlns:a16="http://schemas.microsoft.com/office/drawing/2014/main" id="{232F0112-5278-20F3-6586-007A5C1C430E}"/>
              </a:ext>
            </a:extLst>
          </p:cNvPr>
          <p:cNvSpPr/>
          <p:nvPr/>
        </p:nvSpPr>
        <p:spPr>
          <a:xfrm rot="5400000">
            <a:off x="7379630" y="1981565"/>
            <a:ext cx="519270" cy="1245878"/>
          </a:xfrm>
          <a:prstGeom prst="flowChartOffpageConnector">
            <a:avLst/>
          </a:prstGeom>
          <a:solidFill>
            <a:schemeClr val="bg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108000" tIns="108000" rIns="108000" bIns="108000" rtlCol="0" anchor="ctr"/>
          <a:lstStyle/>
          <a:p>
            <a:pPr algn="ctr"/>
            <a:r>
              <a:rPr lang="en-DE" sz="1100" dirty="0">
                <a:solidFill>
                  <a:schemeClr val="tx1"/>
                </a:solidFill>
              </a:rPr>
              <a:t>Consume &amp; Interact</a:t>
            </a:r>
          </a:p>
        </p:txBody>
      </p:sp>
      <p:sp>
        <p:nvSpPr>
          <p:cNvPr id="19" name="Off-page Connector 18">
            <a:extLst>
              <a:ext uri="{FF2B5EF4-FFF2-40B4-BE49-F238E27FC236}">
                <a16:creationId xmlns:a16="http://schemas.microsoft.com/office/drawing/2014/main" id="{56500E2D-F31C-DDF9-779E-24BCC86D085E}"/>
              </a:ext>
            </a:extLst>
          </p:cNvPr>
          <p:cNvSpPr/>
          <p:nvPr/>
        </p:nvSpPr>
        <p:spPr>
          <a:xfrm rot="16200000">
            <a:off x="1253837" y="1981565"/>
            <a:ext cx="519270" cy="1245878"/>
          </a:xfrm>
          <a:prstGeom prst="flowChartOffpageConnector">
            <a:avLst/>
          </a:prstGeom>
          <a:solidFill>
            <a:schemeClr val="bg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square" lIns="108000" tIns="108000" rIns="108000" bIns="108000" rtlCol="0" anchor="ctr"/>
          <a:lstStyle/>
          <a:p>
            <a:pPr algn="ctr"/>
            <a:r>
              <a:rPr lang="en-DE" sz="1100" dirty="0">
                <a:solidFill>
                  <a:schemeClr val="tx1"/>
                </a:solidFill>
              </a:rPr>
              <a:t>Model &amp; Visualize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6420D2-7D35-B65E-4A9A-6F92B83F9BAD}"/>
              </a:ext>
            </a:extLst>
          </p:cNvPr>
          <p:cNvSpPr/>
          <p:nvPr/>
        </p:nvSpPr>
        <p:spPr>
          <a:xfrm>
            <a:off x="4761385" y="4675128"/>
            <a:ext cx="2160862" cy="660018"/>
          </a:xfrm>
          <a:prstGeom prst="rect">
            <a:avLst/>
          </a:prstGeom>
          <a:solidFill>
            <a:schemeClr val="bg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DE" sz="1200" dirty="0">
                <a:solidFill>
                  <a:schemeClr val="tx1"/>
                </a:solidFill>
              </a:rPr>
              <a:t>KNIME Hub</a:t>
            </a:r>
          </a:p>
          <a:p>
            <a:pPr algn="ctr"/>
            <a:r>
              <a:rPr lang="en-DE" sz="1100" b="1" dirty="0">
                <a:solidFill>
                  <a:schemeClr val="tx1"/>
                </a:solidFill>
              </a:rPr>
              <a:t>Collaborate &amp; Deploy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E3FA15-F5CE-C651-6A27-B8ABB2F2FEDD}"/>
              </a:ext>
            </a:extLst>
          </p:cNvPr>
          <p:cNvSpPr/>
          <p:nvPr/>
        </p:nvSpPr>
        <p:spPr>
          <a:xfrm>
            <a:off x="2258821" y="4675128"/>
            <a:ext cx="2160862" cy="660018"/>
          </a:xfrm>
          <a:prstGeom prst="rect">
            <a:avLst/>
          </a:prstGeom>
          <a:solidFill>
            <a:schemeClr val="bg2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DE" sz="1200" dirty="0">
                <a:solidFill>
                  <a:schemeClr val="tx1"/>
                </a:solidFill>
              </a:rPr>
              <a:t>KNIME Analytics Platform</a:t>
            </a:r>
          </a:p>
          <a:p>
            <a:pPr algn="ctr"/>
            <a:r>
              <a:rPr lang="en-DE" sz="1100" b="1" dirty="0">
                <a:solidFill>
                  <a:schemeClr val="tx1"/>
                </a:solidFill>
              </a:rPr>
              <a:t>Prepare &amp; Build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274D39-0654-2C4E-BE1D-7B1819695861}"/>
              </a:ext>
            </a:extLst>
          </p:cNvPr>
          <p:cNvSpPr txBox="1"/>
          <p:nvPr/>
        </p:nvSpPr>
        <p:spPr>
          <a:xfrm>
            <a:off x="2991116" y="2442366"/>
            <a:ext cx="696272" cy="257369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l"/>
            <a:r>
              <a:rPr lang="en-DE" sz="1200" b="1" dirty="0"/>
              <a:t>Creation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D0E404-3019-89D5-EFE0-296953619D72}"/>
              </a:ext>
            </a:extLst>
          </p:cNvPr>
          <p:cNvSpPr txBox="1"/>
          <p:nvPr/>
        </p:nvSpPr>
        <p:spPr>
          <a:xfrm>
            <a:off x="5398302" y="2442365"/>
            <a:ext cx="887029" cy="257369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l"/>
            <a:r>
              <a:rPr lang="en-DE" sz="1200" b="1" dirty="0"/>
              <a:t>Production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A05E6B8A-D665-E9F0-2B0C-BBE23F67C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7173" y="4561076"/>
            <a:ext cx="537946" cy="702065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236661F6-8722-D6C7-E9DC-B8EF08232F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75561" y="4331890"/>
            <a:ext cx="743368" cy="580219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4EA336D7-AB05-4D59-8D68-8380DA2ECC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22204" y="4273696"/>
            <a:ext cx="893261" cy="93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69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Installation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" indent="0" algn="ctr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Select the KNIME Analytics Platform version for your computer:</a:t>
            </a:r>
          </a:p>
          <a:p>
            <a:pPr lvl="1"/>
            <a:r>
              <a:rPr lang="en-US" dirty="0"/>
              <a:t>Mac</a:t>
            </a:r>
          </a:p>
          <a:p>
            <a:pPr lvl="1"/>
            <a:r>
              <a:rPr lang="en-US" dirty="0"/>
              <a:t>Windows – 32 or 64 bit</a:t>
            </a:r>
          </a:p>
          <a:p>
            <a:pPr lvl="1"/>
            <a:r>
              <a:rPr lang="en-US" dirty="0"/>
              <a:t>Linux</a:t>
            </a:r>
          </a:p>
          <a:p>
            <a:r>
              <a:rPr lang="en-US" dirty="0"/>
              <a:t>Download the archive and extract the file, or download the installer package and run it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9056-5AFA-7949-831A-3EC086771171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2486648" y="1286919"/>
            <a:ext cx="4170703" cy="814788"/>
          </a:xfrm>
          <a:prstGeom prst="wedgeRoundRectCallout">
            <a:avLst>
              <a:gd name="adj1" fmla="val -48275"/>
              <a:gd name="adj2" fmla="val 905"/>
              <a:gd name="adj3" fmla="val 16667"/>
            </a:avLst>
          </a:prstGeom>
          <a:noFill/>
          <a:ln w="19050">
            <a:solidFill>
              <a:srgbClr val="92A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https://www.knime.com/downloads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26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The Workbench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4613" y="5491163"/>
            <a:ext cx="179387" cy="239712"/>
          </a:xfrm>
        </p:spPr>
        <p:txBody>
          <a:bodyPr/>
          <a:lstStyle/>
          <a:p>
            <a:fld id="{15C29056-5AFA-7949-831A-3EC086771171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641619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KNIME">
      <a:dk1>
        <a:srgbClr val="3E3A39"/>
      </a:dk1>
      <a:lt1>
        <a:srgbClr val="FFFFFF"/>
      </a:lt1>
      <a:dk2>
        <a:srgbClr val="3E3A39"/>
      </a:dk2>
      <a:lt2>
        <a:srgbClr val="EFF1F2"/>
      </a:lt2>
      <a:accent1>
        <a:srgbClr val="FFD800"/>
      </a:accent1>
      <a:accent2>
        <a:srgbClr val="C0C4C6"/>
      </a:accent2>
      <a:accent3>
        <a:srgbClr val="6E6E6E"/>
      </a:accent3>
      <a:accent4>
        <a:srgbClr val="FFE240"/>
      </a:accent4>
      <a:accent5>
        <a:srgbClr val="FFEB74"/>
      </a:accent5>
      <a:accent6>
        <a:srgbClr val="FF645C"/>
      </a:accent6>
      <a:hlink>
        <a:srgbClr val="3333FF"/>
      </a:hlink>
      <a:folHlink>
        <a:srgbClr val="FFD8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chemeClr val="accent1"/>
          </a:solidFill>
          <a:miter lim="800000"/>
        </a:ln>
      </a:spPr>
      <a:bodyPr wrap="square" lIns="108000" tIns="108000" rIns="108000" bIns="108000" rtlCol="0" anchor="ctr"/>
      <a:lstStyle>
        <a:defPPr algn="ctr"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bg2"/>
        </a:solidFill>
        <a:ln w="15875">
          <a:solidFill>
            <a:schemeClr val="accent2"/>
          </a:solidFill>
        </a:ln>
      </a:spPr>
      <a:bodyPr wrap="square" lIns="108000" tIns="108000" rIns="108000" bIns="108000" rtlCol="0">
        <a:noAutofit/>
      </a:bodyPr>
      <a:lstStyle>
        <a:defPPr algn="l">
          <a:defRPr dirty="0"/>
        </a:defPPr>
      </a:lstStyle>
    </a:txDef>
  </a:objectDefaults>
  <a:extraClrSchemeLst/>
  <a:custClrLst>
    <a:custClr name="Node-Color Olive">
      <a:srgbClr val="9B9B61"/>
    </a:custClr>
    <a:custClr name="Node-Color Green">
      <a:srgbClr val="1F773F"/>
    </a:custClr>
    <a:custClr name="Node-Color Teal">
      <a:srgbClr val="005559"/>
    </a:custClr>
    <a:custClr name="Node-Color Aqua">
      <a:srgbClr val="2B94B1"/>
    </a:custClr>
    <a:custClr name="Node-Color Navy">
      <a:srgbClr val="1A417A"/>
    </a:custClr>
    <a:custClr name="Node-Color Purple">
      <a:srgbClr val="623266"/>
    </a:custClr>
    <a:custClr name="Node-Color Pink">
      <a:srgbClr val="DC2D87"/>
    </a:custClr>
    <a:custClr name="Node-Color Red">
      <a:srgbClr val="B22020"/>
    </a:custClr>
    <a:custClr name="Node-Color Orange">
      <a:srgbClr val="DD691B"/>
    </a:custClr>
    <a:custClr name="Node-Color Brown">
      <a:srgbClr val="77563C"/>
    </a:custClr>
  </a:custClrLst>
  <a:extLst>
    <a:ext uri="{05A4C25C-085E-4340-85A3-A5531E510DB2}">
      <thm15:themeFamily xmlns:thm15="http://schemas.microsoft.com/office/thememl/2012/main" name="Presentation3" id="{81FECBC9-1F1D-A348-A591-0E16681962E6}" vid="{6A50792E-18BF-904C-BE53-1FB2A5F114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Node-Color Olive">
      <a:srgbClr val="9B9B61"/>
    </a:custClr>
    <a:custClr name="Node-Color Green">
      <a:srgbClr val="1F773F"/>
    </a:custClr>
    <a:custClr name="Node-Color Teal">
      <a:srgbClr val="005559"/>
    </a:custClr>
    <a:custClr name="Node-Color Aqua">
      <a:srgbClr val="2B94B1"/>
    </a:custClr>
    <a:custClr name="Node-Color Navy">
      <a:srgbClr val="1A417A"/>
    </a:custClr>
    <a:custClr name="Node-Color Purple">
      <a:srgbClr val="623266"/>
    </a:custClr>
    <a:custClr name="Node-Color Pink">
      <a:srgbClr val="DC2D87"/>
    </a:custClr>
    <a:custClr name="Node-Color Red">
      <a:srgbClr val="B22020"/>
    </a:custClr>
    <a:custClr name="Node-Color Orange">
      <a:srgbClr val="DD691B"/>
    </a:custClr>
    <a:custClr name="Node-Color Brown">
      <a:srgbClr val="77563C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dlc_DocId xmlns="a1d3deca-49d0-46fa-a3f9-6e0c4e618558">XFNKNFZNA3JN-2102554853-645045</_dlc_DocId>
    <_dlc_DocIdUrl xmlns="a1d3deca-49d0-46fa-a3f9-6e0c4e618558">
      <Url>https://knime.sharepoint.com/_layouts/15/DocIdRedir.aspx?ID=XFNKNFZNA3JN-2102554853-645045</Url>
      <Description>XFNKNFZNA3JN-2102554853-645045</Description>
    </_dlc_DocIdUrl>
    <lcf76f155ced4ddcb4097134ff3c332f xmlns="32a7ba11-dde9-4cf2-a6ac-8f31dc36ce67">
      <Terms xmlns="http://schemas.microsoft.com/office/infopath/2007/PartnerControls"/>
    </lcf76f155ced4ddcb4097134ff3c332f>
    <TaxCatchAll xmlns="a1d3deca-49d0-46fa-a3f9-6e0c4e61855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3E31740070594596117FEC384DD67F" ma:contentTypeVersion="18" ma:contentTypeDescription="Create a new document." ma:contentTypeScope="" ma:versionID="49aa72344bdd426e0b38491ef584f14a">
  <xsd:schema xmlns:xsd="http://www.w3.org/2001/XMLSchema" xmlns:xs="http://www.w3.org/2001/XMLSchema" xmlns:p="http://schemas.microsoft.com/office/2006/metadata/properties" xmlns:ns1="http://schemas.microsoft.com/sharepoint/v3" xmlns:ns2="a1d3deca-49d0-46fa-a3f9-6e0c4e618558" xmlns:ns3="32a7ba11-dde9-4cf2-a6ac-8f31dc36ce67" targetNamespace="http://schemas.microsoft.com/office/2006/metadata/properties" ma:root="true" ma:fieldsID="281ee772328fffea8ee3aebc8ee29d69" ns1:_="" ns2:_="" ns3:_="">
    <xsd:import namespace="http://schemas.microsoft.com/sharepoint/v3"/>
    <xsd:import namespace="a1d3deca-49d0-46fa-a3f9-6e0c4e618558"/>
    <xsd:import namespace="32a7ba11-dde9-4cf2-a6ac-8f31dc36ce6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2:_dlc_DocId" minOccurs="0"/>
                <xsd:element ref="ns2:_dlc_DocIdUrl" minOccurs="0"/>
                <xsd:element ref="ns2:_dlc_DocIdPersistId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d3deca-49d0-46fa-a3f9-6e0c4e61855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8" nillable="true" ma:displayName="Taxonomy Catch All Column" ma:hidden="true" ma:list="{cdf888eb-8435-4f9d-9d06-71d3a1695069}" ma:internalName="TaxCatchAll" ma:showField="CatchAllData" ma:web="a1d3deca-49d0-46fa-a3f9-6e0c4e61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a7ba11-dde9-4cf2-a6ac-8f31dc36ce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Tags" ma:index="16" nillable="true" ma:displayName="Tags" ma:description="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5b91888-5ea6-45ea-a327-1c65e817444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461CD9A-F17E-4371-A78B-2D36FDBC33D8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dcmitype/"/>
    <ds:schemaRef ds:uri="32a7ba11-dde9-4cf2-a6ac-8f31dc36ce67"/>
    <ds:schemaRef ds:uri="a1d3deca-49d0-46fa-a3f9-6e0c4e618558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86FE6FBE-C2A9-4398-98EE-6076EA3769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34690C-F787-4DAE-AA46-F8A00CC915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1d3deca-49d0-46fa-a3f9-6e0c4e618558"/>
    <ds:schemaRef ds:uri="32a7ba11-dde9-4cf2-a6ac-8f31dc36ce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6765CB6-D968-499D-B59A-B4BE111ABA6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</TotalTime>
  <Words>1488</Words>
  <Application>Microsoft Macintosh PowerPoint</Application>
  <PresentationFormat>On-screen Show (16:10)</PresentationFormat>
  <Paragraphs>310</Paragraphs>
  <Slides>53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Arial</vt:lpstr>
      <vt:lpstr>Calibri</vt:lpstr>
      <vt:lpstr>ROBOTO MEDIUM</vt:lpstr>
      <vt:lpstr>ROBOTO MEDIUM</vt:lpstr>
      <vt:lpstr>Symbol</vt:lpstr>
      <vt:lpstr>Wingdings</vt:lpstr>
      <vt:lpstr>1_Office Theme</vt:lpstr>
      <vt:lpstr>KNIME Educators Alliance</vt:lpstr>
      <vt:lpstr>Brief Introduction to KNIME Analytics Platform</vt:lpstr>
      <vt:lpstr>Content of this lesson</vt:lpstr>
      <vt:lpstr>Datasets</vt:lpstr>
      <vt:lpstr>Download and Install</vt:lpstr>
      <vt:lpstr>KNIME Analytics Platform</vt:lpstr>
      <vt:lpstr>KNIME Hub</vt:lpstr>
      <vt:lpstr>Installation</vt:lpstr>
      <vt:lpstr>The Workbench</vt:lpstr>
      <vt:lpstr>The KNIME Workspace</vt:lpstr>
      <vt:lpstr>The KNIME Analytics Platform Workbench</vt:lpstr>
      <vt:lpstr>Workflow</vt:lpstr>
      <vt:lpstr>KNIME Explorer</vt:lpstr>
      <vt:lpstr>Creating a new workflow</vt:lpstr>
      <vt:lpstr>Importing and Exporting Workflows</vt:lpstr>
      <vt:lpstr>Node Repository</vt:lpstr>
      <vt:lpstr>Description</vt:lpstr>
      <vt:lpstr>Workflow Description</vt:lpstr>
      <vt:lpstr>Workflow Coach</vt:lpstr>
      <vt:lpstr>Console and Other Views</vt:lpstr>
      <vt:lpstr>More on Nodes</vt:lpstr>
      <vt:lpstr>More on Nodes…</vt:lpstr>
      <vt:lpstr>Data Port Types</vt:lpstr>
      <vt:lpstr>Node Configuration</vt:lpstr>
      <vt:lpstr>Node Execution</vt:lpstr>
      <vt:lpstr>Node Views</vt:lpstr>
      <vt:lpstr>Frequently Used Nodes</vt:lpstr>
      <vt:lpstr>Tidy up workflows</vt:lpstr>
      <vt:lpstr>Metanodes and Components</vt:lpstr>
      <vt:lpstr>Tidy up workflows</vt:lpstr>
      <vt:lpstr>Components</vt:lpstr>
      <vt:lpstr>Submenu Component</vt:lpstr>
      <vt:lpstr>Inside a component</vt:lpstr>
      <vt:lpstr>Components Configuration Window</vt:lpstr>
      <vt:lpstr>Components Composite View</vt:lpstr>
      <vt:lpstr>Composite views interactivity</vt:lpstr>
      <vt:lpstr>KNIME Community Hub</vt:lpstr>
      <vt:lpstr>KNIME Community Hub</vt:lpstr>
      <vt:lpstr>KNIME Community Hub</vt:lpstr>
      <vt:lpstr>KNIME Community Hub Spaces</vt:lpstr>
      <vt:lpstr>Downloading and importing from KNIME Hub</vt:lpstr>
      <vt:lpstr>Downloading and importing from KNIME Hub</vt:lpstr>
      <vt:lpstr>Downloading and importing from KNIME Hub</vt:lpstr>
      <vt:lpstr>KNIME Cheat Sheets</vt:lpstr>
      <vt:lpstr>KNIME Books</vt:lpstr>
      <vt:lpstr>Free Self-Paced Courses</vt:lpstr>
      <vt:lpstr>Build your first Hello Workflow</vt:lpstr>
      <vt:lpstr>Create your first workflow</vt:lpstr>
      <vt:lpstr>Read the dataset</vt:lpstr>
      <vt:lpstr>Remove columns</vt:lpstr>
      <vt:lpstr>Remove Rows</vt:lpstr>
      <vt:lpstr>Write to new file</vt:lpstr>
      <vt:lpstr>Annotations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KNIME Analytics Platform</dc:title>
  <dc:creator>Stefan Helfrich</dc:creator>
  <cp:lastModifiedBy>Stefan Helfrich</cp:lastModifiedBy>
  <cp:revision>10</cp:revision>
  <dcterms:created xsi:type="dcterms:W3CDTF">2021-02-04T17:04:06Z</dcterms:created>
  <dcterms:modified xsi:type="dcterms:W3CDTF">2023-07-07T17:42:17Z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0x010100683E31740070594596117FEC384DD67F</vt:lpwstr>
  </property>
  <property fmtid="{D5CDD505-2E9C-101B-9397-08002B2CF9AE}" pid="3" name="_dlc_DocIdItemGuid">
    <vt:lpwstr>755bd74e-abde-459d-abd5-ec72b339849e</vt:lpwstr>
  </property>
  <property fmtid="{D5CDD505-2E9C-101B-9397-08002B2CF9AE}" pid="4" name="MediaServiceImageTags">
    <vt:lpwstr/>
  </property>
</Properties>
</file>